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31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32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8" r:id="rId1"/>
    <p:sldMasterId id="2147483670" r:id="rId2"/>
  </p:sldMasterIdLst>
  <p:notesMasterIdLst>
    <p:notesMasterId r:id="rId78"/>
  </p:notesMasterIdLst>
  <p:handoutMasterIdLst>
    <p:handoutMasterId r:id="rId79"/>
  </p:handoutMasterIdLst>
  <p:sldIdLst>
    <p:sldId id="342" r:id="rId3"/>
    <p:sldId id="797" r:id="rId4"/>
    <p:sldId id="814" r:id="rId5"/>
    <p:sldId id="804" r:id="rId6"/>
    <p:sldId id="805" r:id="rId7"/>
    <p:sldId id="806" r:id="rId8"/>
    <p:sldId id="807" r:id="rId9"/>
    <p:sldId id="798" r:id="rId10"/>
    <p:sldId id="362" r:id="rId11"/>
    <p:sldId id="363" r:id="rId12"/>
    <p:sldId id="364" r:id="rId13"/>
    <p:sldId id="365" r:id="rId14"/>
    <p:sldId id="366" r:id="rId15"/>
    <p:sldId id="367" r:id="rId16"/>
    <p:sldId id="587" r:id="rId17"/>
    <p:sldId id="802" r:id="rId18"/>
    <p:sldId id="636" r:id="rId19"/>
    <p:sldId id="542" r:id="rId20"/>
    <p:sldId id="799" r:id="rId21"/>
    <p:sldId id="808" r:id="rId22"/>
    <p:sldId id="600" r:id="rId23"/>
    <p:sldId id="800" r:id="rId24"/>
    <p:sldId id="801" r:id="rId25"/>
    <p:sldId id="785" r:id="rId26"/>
    <p:sldId id="775" r:id="rId27"/>
    <p:sldId id="720" r:id="rId28"/>
    <p:sldId id="739" r:id="rId29"/>
    <p:sldId id="776" r:id="rId30"/>
    <p:sldId id="521" r:id="rId31"/>
    <p:sldId id="778" r:id="rId32"/>
    <p:sldId id="779" r:id="rId33"/>
    <p:sldId id="780" r:id="rId34"/>
    <p:sldId id="781" r:id="rId35"/>
    <p:sldId id="782" r:id="rId36"/>
    <p:sldId id="783" r:id="rId37"/>
    <p:sldId id="784" r:id="rId38"/>
    <p:sldId id="740" r:id="rId39"/>
    <p:sldId id="774" r:id="rId40"/>
    <p:sldId id="815" r:id="rId41"/>
    <p:sldId id="567" r:id="rId42"/>
    <p:sldId id="613" r:id="rId43"/>
    <p:sldId id="746" r:id="rId44"/>
    <p:sldId id="790" r:id="rId45"/>
    <p:sldId id="792" r:id="rId46"/>
    <p:sldId id="791" r:id="rId47"/>
    <p:sldId id="793" r:id="rId48"/>
    <p:sldId id="786" r:id="rId49"/>
    <p:sldId id="787" r:id="rId50"/>
    <p:sldId id="789" r:id="rId51"/>
    <p:sldId id="694" r:id="rId52"/>
    <p:sldId id="788" r:id="rId53"/>
    <p:sldId id="681" r:id="rId54"/>
    <p:sldId id="707" r:id="rId55"/>
    <p:sldId id="699" r:id="rId56"/>
    <p:sldId id="693" r:id="rId57"/>
    <p:sldId id="334" r:id="rId58"/>
    <p:sldId id="796" r:id="rId59"/>
    <p:sldId id="795" r:id="rId60"/>
    <p:sldId id="370" r:id="rId61"/>
    <p:sldId id="812" r:id="rId62"/>
    <p:sldId id="813" r:id="rId63"/>
    <p:sldId id="358" r:id="rId64"/>
    <p:sldId id="684" r:id="rId65"/>
    <p:sldId id="685" r:id="rId66"/>
    <p:sldId id="686" r:id="rId67"/>
    <p:sldId id="524" r:id="rId68"/>
    <p:sldId id="569" r:id="rId69"/>
    <p:sldId id="772" r:id="rId70"/>
    <p:sldId id="809" r:id="rId71"/>
    <p:sldId id="816" r:id="rId72"/>
    <p:sldId id="810" r:id="rId73"/>
    <p:sldId id="570" r:id="rId74"/>
    <p:sldId id="811" r:id="rId75"/>
    <p:sldId id="725" r:id="rId76"/>
    <p:sldId id="727" r:id="rId77"/>
  </p:sldIdLst>
  <p:sldSz cx="9144000" cy="5143500" type="screen16x9"/>
  <p:notesSz cx="6805613" cy="9944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996600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8" autoAdjust="0"/>
    <p:restoredTop sz="95231" autoAdjust="0"/>
  </p:normalViewPr>
  <p:slideViewPr>
    <p:cSldViewPr snapToGrid="0" snapToObjects="1">
      <p:cViewPr varScale="1">
        <p:scale>
          <a:sx n="112" d="100"/>
          <a:sy n="112" d="100"/>
        </p:scale>
        <p:origin x="204" y="45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636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notesMaster" Target="notesMasters/notesMaster1.xml"/><Relationship Id="rId8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6E0A492-FE95-4918-AF4C-F2B800116B38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3825D9B-2513-423E-9DD5-8B0817A879E2}">
      <dgm:prSet phldrT="[Text]"/>
      <dgm:spPr/>
      <dgm:t>
        <a:bodyPr/>
        <a:lstStyle/>
        <a:p>
          <a:r>
            <a:rPr lang="en-US" b="1" i="1" dirty="0"/>
            <a:t>‘Life in all its fullness’</a:t>
          </a:r>
        </a:p>
      </dgm:t>
    </dgm:pt>
    <dgm:pt modelId="{0232D076-81DD-4D45-9A6B-8FC9470DC09F}" type="parTrans" cxnId="{72B5AAF1-307B-45AD-BD90-7C3AA366CC07}">
      <dgm:prSet/>
      <dgm:spPr/>
      <dgm:t>
        <a:bodyPr/>
        <a:lstStyle/>
        <a:p>
          <a:endParaRPr lang="en-US"/>
        </a:p>
      </dgm:t>
    </dgm:pt>
    <dgm:pt modelId="{BCEF7BC8-05DB-4AEC-8946-1CA81C5FC1E9}" type="sibTrans" cxnId="{72B5AAF1-307B-45AD-BD90-7C3AA366CC07}">
      <dgm:prSet/>
      <dgm:spPr/>
      <dgm:t>
        <a:bodyPr/>
        <a:lstStyle/>
        <a:p>
          <a:endParaRPr lang="en-US"/>
        </a:p>
      </dgm:t>
    </dgm:pt>
    <dgm:pt modelId="{3C6C27A3-E06C-4DDD-B3C9-0CCF988ECF45}">
      <dgm:prSet phldrT="[Text]"/>
      <dgm:spPr/>
      <dgm:t>
        <a:bodyPr/>
        <a:lstStyle/>
        <a:p>
          <a:r>
            <a:rPr lang="en-US" dirty="0"/>
            <a:t>Educating for </a:t>
          </a:r>
          <a:r>
            <a:rPr lang="en-US" b="1" dirty="0"/>
            <a:t>Wisdom, Knowledge and Skills</a:t>
          </a:r>
        </a:p>
      </dgm:t>
    </dgm:pt>
    <dgm:pt modelId="{B88B10A3-BC1D-487D-8DF1-A630530A80E2}" type="parTrans" cxnId="{7895210F-CA1F-4A3C-B574-36B7E9C799B8}">
      <dgm:prSet/>
      <dgm:spPr/>
      <dgm:t>
        <a:bodyPr/>
        <a:lstStyle/>
        <a:p>
          <a:endParaRPr lang="en-US"/>
        </a:p>
      </dgm:t>
    </dgm:pt>
    <dgm:pt modelId="{7F8954A2-9E35-42C0-A9D4-DBA9A537FC42}" type="sibTrans" cxnId="{7895210F-CA1F-4A3C-B574-36B7E9C799B8}">
      <dgm:prSet/>
      <dgm:spPr/>
      <dgm:t>
        <a:bodyPr/>
        <a:lstStyle/>
        <a:p>
          <a:endParaRPr lang="en-US"/>
        </a:p>
      </dgm:t>
    </dgm:pt>
    <dgm:pt modelId="{F1267C97-0B8D-4700-ADB8-64B9ABD8E4A8}">
      <dgm:prSet phldrT="[Text]"/>
      <dgm:spPr/>
      <dgm:t>
        <a:bodyPr/>
        <a:lstStyle/>
        <a:p>
          <a:r>
            <a:rPr lang="en-US" dirty="0"/>
            <a:t>Educating for </a:t>
          </a:r>
        </a:p>
        <a:p>
          <a:r>
            <a:rPr lang="en-US" b="1" dirty="0"/>
            <a:t>Hope and Aspiration</a:t>
          </a:r>
        </a:p>
      </dgm:t>
    </dgm:pt>
    <dgm:pt modelId="{C48DA905-96EB-454F-B7B8-3D36FA2DD054}" type="parTrans" cxnId="{6D0798C5-06B5-4B62-A9BD-3675A53CBE2D}">
      <dgm:prSet/>
      <dgm:spPr/>
      <dgm:t>
        <a:bodyPr/>
        <a:lstStyle/>
        <a:p>
          <a:endParaRPr lang="en-US"/>
        </a:p>
      </dgm:t>
    </dgm:pt>
    <dgm:pt modelId="{20569730-34FF-43CC-BC7A-7BA02704B504}" type="sibTrans" cxnId="{6D0798C5-06B5-4B62-A9BD-3675A53CBE2D}">
      <dgm:prSet/>
      <dgm:spPr/>
      <dgm:t>
        <a:bodyPr/>
        <a:lstStyle/>
        <a:p>
          <a:endParaRPr lang="en-US"/>
        </a:p>
      </dgm:t>
    </dgm:pt>
    <dgm:pt modelId="{71D8C7EA-E7BB-448D-A2F2-BD1AE01301F2}">
      <dgm:prSet phldrT="[Text]"/>
      <dgm:spPr/>
      <dgm:t>
        <a:bodyPr/>
        <a:lstStyle/>
        <a:p>
          <a:r>
            <a:rPr lang="en-US" dirty="0"/>
            <a:t>Educating for </a:t>
          </a:r>
          <a:r>
            <a:rPr lang="en-US" b="1" dirty="0"/>
            <a:t>Community and Living Well Together</a:t>
          </a:r>
        </a:p>
      </dgm:t>
    </dgm:pt>
    <dgm:pt modelId="{094C8D57-8A2A-4936-AFE2-6BA35886B814}" type="parTrans" cxnId="{F1C0A92E-06A6-42D0-9FCF-E4DE9E921FC4}">
      <dgm:prSet/>
      <dgm:spPr/>
      <dgm:t>
        <a:bodyPr/>
        <a:lstStyle/>
        <a:p>
          <a:endParaRPr lang="en-US"/>
        </a:p>
      </dgm:t>
    </dgm:pt>
    <dgm:pt modelId="{F9198BA1-CCE1-4017-92D4-75171751B4E7}" type="sibTrans" cxnId="{F1C0A92E-06A6-42D0-9FCF-E4DE9E921FC4}">
      <dgm:prSet/>
      <dgm:spPr/>
      <dgm:t>
        <a:bodyPr/>
        <a:lstStyle/>
        <a:p>
          <a:endParaRPr lang="en-US"/>
        </a:p>
      </dgm:t>
    </dgm:pt>
    <dgm:pt modelId="{D2920D06-C260-4EBB-BB71-33CDD22B1378}">
      <dgm:prSet phldrT="[Text]"/>
      <dgm:spPr/>
      <dgm:t>
        <a:bodyPr/>
        <a:lstStyle/>
        <a:p>
          <a:r>
            <a:rPr lang="en-US" dirty="0"/>
            <a:t>Educating for </a:t>
          </a:r>
          <a:r>
            <a:rPr lang="en-US" b="1" dirty="0"/>
            <a:t>Dignity and Respect </a:t>
          </a:r>
        </a:p>
      </dgm:t>
    </dgm:pt>
    <dgm:pt modelId="{3F00FDD3-C4AC-41BE-A7E3-8ED807B1FF0E}" type="parTrans" cxnId="{BD1D757B-3274-45C3-B840-7CAF1B8B2241}">
      <dgm:prSet/>
      <dgm:spPr/>
      <dgm:t>
        <a:bodyPr/>
        <a:lstStyle/>
        <a:p>
          <a:endParaRPr lang="en-US"/>
        </a:p>
      </dgm:t>
    </dgm:pt>
    <dgm:pt modelId="{46F6AB54-9C22-496D-A412-E2364CC7B464}" type="sibTrans" cxnId="{BD1D757B-3274-45C3-B840-7CAF1B8B2241}">
      <dgm:prSet/>
      <dgm:spPr/>
      <dgm:t>
        <a:bodyPr/>
        <a:lstStyle/>
        <a:p>
          <a:endParaRPr lang="en-US"/>
        </a:p>
      </dgm:t>
    </dgm:pt>
    <dgm:pt modelId="{3D84F452-8213-417D-885C-5881409592A6}" type="pres">
      <dgm:prSet presAssocID="{E6E0A492-FE95-4918-AF4C-F2B800116B38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4707B2A0-F786-49CD-92A3-543F7332A683}" type="pres">
      <dgm:prSet presAssocID="{E6E0A492-FE95-4918-AF4C-F2B800116B38}" presName="matrix" presStyleCnt="0"/>
      <dgm:spPr/>
    </dgm:pt>
    <dgm:pt modelId="{AF42D8D7-2B80-4A0D-A025-11B752BD8841}" type="pres">
      <dgm:prSet presAssocID="{E6E0A492-FE95-4918-AF4C-F2B800116B38}" presName="tile1" presStyleLbl="node1" presStyleIdx="0" presStyleCnt="4" custLinFactNeighborY="-10658"/>
      <dgm:spPr/>
    </dgm:pt>
    <dgm:pt modelId="{7724E12C-1F6F-4947-849C-7A868E1CFB83}" type="pres">
      <dgm:prSet presAssocID="{E6E0A492-FE95-4918-AF4C-F2B800116B38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F2796A30-4BA6-4579-B872-55030DC8751B}" type="pres">
      <dgm:prSet presAssocID="{E6E0A492-FE95-4918-AF4C-F2B800116B38}" presName="tile2" presStyleLbl="node1" presStyleIdx="1" presStyleCnt="4"/>
      <dgm:spPr/>
    </dgm:pt>
    <dgm:pt modelId="{59C753EF-0842-45C9-8FA4-7A0668040A7A}" type="pres">
      <dgm:prSet presAssocID="{E6E0A492-FE95-4918-AF4C-F2B800116B38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D2EE4A69-F86E-44DB-8DC2-05CF8482E115}" type="pres">
      <dgm:prSet presAssocID="{E6E0A492-FE95-4918-AF4C-F2B800116B38}" presName="tile3" presStyleLbl="node1" presStyleIdx="2" presStyleCnt="4"/>
      <dgm:spPr/>
    </dgm:pt>
    <dgm:pt modelId="{B8E3EB5F-FD04-4587-8811-F896BB860A24}" type="pres">
      <dgm:prSet presAssocID="{E6E0A492-FE95-4918-AF4C-F2B800116B38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D2422CFC-64A5-4E24-9F46-1CDA73C5BF6F}" type="pres">
      <dgm:prSet presAssocID="{E6E0A492-FE95-4918-AF4C-F2B800116B38}" presName="tile4" presStyleLbl="node1" presStyleIdx="3" presStyleCnt="4"/>
      <dgm:spPr/>
    </dgm:pt>
    <dgm:pt modelId="{C4C1511B-EED0-40ED-A51F-1F1A3149B7DE}" type="pres">
      <dgm:prSet presAssocID="{E6E0A492-FE95-4918-AF4C-F2B800116B38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961D8291-A1AA-439C-9B5B-62F2FD2E034E}" type="pres">
      <dgm:prSet presAssocID="{E6E0A492-FE95-4918-AF4C-F2B800116B38}" presName="centerTile" presStyleLbl="fgShp" presStyleIdx="0" presStyleCnt="1">
        <dgm:presLayoutVars>
          <dgm:chMax val="0"/>
          <dgm:chPref val="0"/>
        </dgm:presLayoutVars>
      </dgm:prSet>
      <dgm:spPr/>
    </dgm:pt>
  </dgm:ptLst>
  <dgm:cxnLst>
    <dgm:cxn modelId="{670E830B-71CE-4BC3-BB72-855EF653E6D7}" type="presOf" srcId="{F1267C97-0B8D-4700-ADB8-64B9ABD8E4A8}" destId="{F2796A30-4BA6-4579-B872-55030DC8751B}" srcOrd="0" destOrd="0" presId="urn:microsoft.com/office/officeart/2005/8/layout/matrix1"/>
    <dgm:cxn modelId="{7895210F-CA1F-4A3C-B574-36B7E9C799B8}" srcId="{33825D9B-2513-423E-9DD5-8B0817A879E2}" destId="{3C6C27A3-E06C-4DDD-B3C9-0CCF988ECF45}" srcOrd="0" destOrd="0" parTransId="{B88B10A3-BC1D-487D-8DF1-A630530A80E2}" sibTransId="{7F8954A2-9E35-42C0-A9D4-DBA9A537FC42}"/>
    <dgm:cxn modelId="{82EC3A12-FC96-4793-BE4C-0D8CB6475CF9}" type="presOf" srcId="{E6E0A492-FE95-4918-AF4C-F2B800116B38}" destId="{3D84F452-8213-417D-885C-5881409592A6}" srcOrd="0" destOrd="0" presId="urn:microsoft.com/office/officeart/2005/8/layout/matrix1"/>
    <dgm:cxn modelId="{29C57013-6252-4D37-9325-660335E46E3F}" type="presOf" srcId="{71D8C7EA-E7BB-448D-A2F2-BD1AE01301F2}" destId="{D2EE4A69-F86E-44DB-8DC2-05CF8482E115}" srcOrd="0" destOrd="0" presId="urn:microsoft.com/office/officeart/2005/8/layout/matrix1"/>
    <dgm:cxn modelId="{DEEB711E-7289-4BBF-B305-0BA6A33888D5}" type="presOf" srcId="{33825D9B-2513-423E-9DD5-8B0817A879E2}" destId="{961D8291-A1AA-439C-9B5B-62F2FD2E034E}" srcOrd="0" destOrd="0" presId="urn:microsoft.com/office/officeart/2005/8/layout/matrix1"/>
    <dgm:cxn modelId="{F1C0A92E-06A6-42D0-9FCF-E4DE9E921FC4}" srcId="{33825D9B-2513-423E-9DD5-8B0817A879E2}" destId="{71D8C7EA-E7BB-448D-A2F2-BD1AE01301F2}" srcOrd="2" destOrd="0" parTransId="{094C8D57-8A2A-4936-AFE2-6BA35886B814}" sibTransId="{F9198BA1-CCE1-4017-92D4-75171751B4E7}"/>
    <dgm:cxn modelId="{F75A666B-0D7B-44BE-97F1-8EE82ACAB21D}" type="presOf" srcId="{F1267C97-0B8D-4700-ADB8-64B9ABD8E4A8}" destId="{59C753EF-0842-45C9-8FA4-7A0668040A7A}" srcOrd="1" destOrd="0" presId="urn:microsoft.com/office/officeart/2005/8/layout/matrix1"/>
    <dgm:cxn modelId="{BD1D757B-3274-45C3-B840-7CAF1B8B2241}" srcId="{33825D9B-2513-423E-9DD5-8B0817A879E2}" destId="{D2920D06-C260-4EBB-BB71-33CDD22B1378}" srcOrd="3" destOrd="0" parTransId="{3F00FDD3-C4AC-41BE-A7E3-8ED807B1FF0E}" sibTransId="{46F6AB54-9C22-496D-A412-E2364CC7B464}"/>
    <dgm:cxn modelId="{9160F497-ACF6-46A1-B503-8537E95B640B}" type="presOf" srcId="{3C6C27A3-E06C-4DDD-B3C9-0CCF988ECF45}" destId="{7724E12C-1F6F-4947-849C-7A868E1CFB83}" srcOrd="1" destOrd="0" presId="urn:microsoft.com/office/officeart/2005/8/layout/matrix1"/>
    <dgm:cxn modelId="{4B65A1A3-CAB7-4055-A0B5-90D2B0703344}" type="presOf" srcId="{D2920D06-C260-4EBB-BB71-33CDD22B1378}" destId="{C4C1511B-EED0-40ED-A51F-1F1A3149B7DE}" srcOrd="1" destOrd="0" presId="urn:microsoft.com/office/officeart/2005/8/layout/matrix1"/>
    <dgm:cxn modelId="{515FC2AE-440B-46AC-8238-A93678CD23FC}" type="presOf" srcId="{D2920D06-C260-4EBB-BB71-33CDD22B1378}" destId="{D2422CFC-64A5-4E24-9F46-1CDA73C5BF6F}" srcOrd="0" destOrd="0" presId="urn:microsoft.com/office/officeart/2005/8/layout/matrix1"/>
    <dgm:cxn modelId="{BF6032BC-5EB4-4B45-9AE8-2ADE96438031}" type="presOf" srcId="{3C6C27A3-E06C-4DDD-B3C9-0CCF988ECF45}" destId="{AF42D8D7-2B80-4A0D-A025-11B752BD8841}" srcOrd="0" destOrd="0" presId="urn:microsoft.com/office/officeart/2005/8/layout/matrix1"/>
    <dgm:cxn modelId="{6D0798C5-06B5-4B62-A9BD-3675A53CBE2D}" srcId="{33825D9B-2513-423E-9DD5-8B0817A879E2}" destId="{F1267C97-0B8D-4700-ADB8-64B9ABD8E4A8}" srcOrd="1" destOrd="0" parTransId="{C48DA905-96EB-454F-B7B8-3D36FA2DD054}" sibTransId="{20569730-34FF-43CC-BC7A-7BA02704B504}"/>
    <dgm:cxn modelId="{099C38EF-E45C-483C-851C-3A60F9741BE0}" type="presOf" srcId="{71D8C7EA-E7BB-448D-A2F2-BD1AE01301F2}" destId="{B8E3EB5F-FD04-4587-8811-F896BB860A24}" srcOrd="1" destOrd="0" presId="urn:microsoft.com/office/officeart/2005/8/layout/matrix1"/>
    <dgm:cxn modelId="{72B5AAF1-307B-45AD-BD90-7C3AA366CC07}" srcId="{E6E0A492-FE95-4918-AF4C-F2B800116B38}" destId="{33825D9B-2513-423E-9DD5-8B0817A879E2}" srcOrd="0" destOrd="0" parTransId="{0232D076-81DD-4D45-9A6B-8FC9470DC09F}" sibTransId="{BCEF7BC8-05DB-4AEC-8946-1CA81C5FC1E9}"/>
    <dgm:cxn modelId="{F0787B61-ABF1-44D4-B7E6-80AE064957EC}" type="presParOf" srcId="{3D84F452-8213-417D-885C-5881409592A6}" destId="{4707B2A0-F786-49CD-92A3-543F7332A683}" srcOrd="0" destOrd="0" presId="urn:microsoft.com/office/officeart/2005/8/layout/matrix1"/>
    <dgm:cxn modelId="{250328E9-985D-4C19-83F2-D45CF89BEE02}" type="presParOf" srcId="{4707B2A0-F786-49CD-92A3-543F7332A683}" destId="{AF42D8D7-2B80-4A0D-A025-11B752BD8841}" srcOrd="0" destOrd="0" presId="urn:microsoft.com/office/officeart/2005/8/layout/matrix1"/>
    <dgm:cxn modelId="{327E6D3B-7B95-4868-9983-7E9891B745B3}" type="presParOf" srcId="{4707B2A0-F786-49CD-92A3-543F7332A683}" destId="{7724E12C-1F6F-4947-849C-7A868E1CFB83}" srcOrd="1" destOrd="0" presId="urn:microsoft.com/office/officeart/2005/8/layout/matrix1"/>
    <dgm:cxn modelId="{53316645-9FD3-4695-84D2-1B87307BB23A}" type="presParOf" srcId="{4707B2A0-F786-49CD-92A3-543F7332A683}" destId="{F2796A30-4BA6-4579-B872-55030DC8751B}" srcOrd="2" destOrd="0" presId="urn:microsoft.com/office/officeart/2005/8/layout/matrix1"/>
    <dgm:cxn modelId="{8D35CBFC-D87A-4451-999F-30D38D6E0B6C}" type="presParOf" srcId="{4707B2A0-F786-49CD-92A3-543F7332A683}" destId="{59C753EF-0842-45C9-8FA4-7A0668040A7A}" srcOrd="3" destOrd="0" presId="urn:microsoft.com/office/officeart/2005/8/layout/matrix1"/>
    <dgm:cxn modelId="{66B5FC47-7971-4038-8082-F312A37E17D0}" type="presParOf" srcId="{4707B2A0-F786-49CD-92A3-543F7332A683}" destId="{D2EE4A69-F86E-44DB-8DC2-05CF8482E115}" srcOrd="4" destOrd="0" presId="urn:microsoft.com/office/officeart/2005/8/layout/matrix1"/>
    <dgm:cxn modelId="{E5FC856A-9A08-4696-B435-DE4B98DDE8B2}" type="presParOf" srcId="{4707B2A0-F786-49CD-92A3-543F7332A683}" destId="{B8E3EB5F-FD04-4587-8811-F896BB860A24}" srcOrd="5" destOrd="0" presId="urn:microsoft.com/office/officeart/2005/8/layout/matrix1"/>
    <dgm:cxn modelId="{426C0DBE-0D82-4FC3-B3A5-45CFF0AA2642}" type="presParOf" srcId="{4707B2A0-F786-49CD-92A3-543F7332A683}" destId="{D2422CFC-64A5-4E24-9F46-1CDA73C5BF6F}" srcOrd="6" destOrd="0" presId="urn:microsoft.com/office/officeart/2005/8/layout/matrix1"/>
    <dgm:cxn modelId="{2E02F08C-4D76-460F-B912-FBA3894703E7}" type="presParOf" srcId="{4707B2A0-F786-49CD-92A3-543F7332A683}" destId="{C4C1511B-EED0-40ED-A51F-1F1A3149B7DE}" srcOrd="7" destOrd="0" presId="urn:microsoft.com/office/officeart/2005/8/layout/matrix1"/>
    <dgm:cxn modelId="{768D1956-ACAA-4807-9CA1-3997E81F06FC}" type="presParOf" srcId="{3D84F452-8213-417D-885C-5881409592A6}" destId="{961D8291-A1AA-439C-9B5B-62F2FD2E034E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E7D5943-5B2C-4808-9D14-D58555F3D05F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90E9644-4F1F-4597-868C-2CE65934DAF3}">
      <dgm:prSet phldrT="[Text]" custT="1"/>
      <dgm:spPr/>
      <dgm:t>
        <a:bodyPr/>
        <a:lstStyle/>
        <a:p>
          <a:r>
            <a:rPr lang="en-US" sz="5400" b="1" dirty="0"/>
            <a:t>Activity</a:t>
          </a:r>
          <a:r>
            <a:rPr lang="en-US" sz="5400" b="1" baseline="0" dirty="0"/>
            <a:t>: Ethos Enhancing Outcomes</a:t>
          </a:r>
          <a:endParaRPr lang="en-US" sz="5400" dirty="0"/>
        </a:p>
      </dgm:t>
    </dgm:pt>
    <dgm:pt modelId="{1317AD1E-3E1E-4EA1-85CE-202B2CBD10F3}" type="parTrans" cxnId="{49513F54-2C65-4C9A-B41E-52A0D40ED616}">
      <dgm:prSet/>
      <dgm:spPr/>
      <dgm:t>
        <a:bodyPr/>
        <a:lstStyle/>
        <a:p>
          <a:endParaRPr lang="en-US"/>
        </a:p>
      </dgm:t>
    </dgm:pt>
    <dgm:pt modelId="{8487365E-760F-43E2-A02D-58231ACF6352}" type="sibTrans" cxnId="{49513F54-2C65-4C9A-B41E-52A0D40ED616}">
      <dgm:prSet/>
      <dgm:spPr/>
      <dgm:t>
        <a:bodyPr/>
        <a:lstStyle/>
        <a:p>
          <a:endParaRPr lang="en-US"/>
        </a:p>
      </dgm:t>
    </dgm:pt>
    <dgm:pt modelId="{2451B477-F64F-48B2-9F10-EDE9E54BD2B2}" type="pres">
      <dgm:prSet presAssocID="{DE7D5943-5B2C-4808-9D14-D58555F3D05F}" presName="outerComposite" presStyleCnt="0">
        <dgm:presLayoutVars>
          <dgm:chMax val="5"/>
          <dgm:dir/>
          <dgm:resizeHandles val="exact"/>
        </dgm:presLayoutVars>
      </dgm:prSet>
      <dgm:spPr/>
    </dgm:pt>
    <dgm:pt modelId="{3F77ED7A-42AC-4AF5-8E81-6F54E093B17A}" type="pres">
      <dgm:prSet presAssocID="{DE7D5943-5B2C-4808-9D14-D58555F3D05F}" presName="dummyMaxCanvas" presStyleCnt="0">
        <dgm:presLayoutVars/>
      </dgm:prSet>
      <dgm:spPr/>
    </dgm:pt>
    <dgm:pt modelId="{D0374680-F994-4F73-9136-8EE2F6EBF037}" type="pres">
      <dgm:prSet presAssocID="{DE7D5943-5B2C-4808-9D14-D58555F3D05F}" presName="OneNode_1" presStyleLbl="node1" presStyleIdx="0" presStyleCnt="1" custScaleX="100000" custScaleY="178520" custLinFactNeighborX="36667" custLinFactNeighborY="-13635">
        <dgm:presLayoutVars>
          <dgm:bulletEnabled val="1"/>
        </dgm:presLayoutVars>
      </dgm:prSet>
      <dgm:spPr/>
    </dgm:pt>
  </dgm:ptLst>
  <dgm:cxnLst>
    <dgm:cxn modelId="{32CC4C67-8AA2-40EF-8FD4-23303B6452F5}" type="presOf" srcId="{490E9644-4F1F-4597-868C-2CE65934DAF3}" destId="{D0374680-F994-4F73-9136-8EE2F6EBF037}" srcOrd="0" destOrd="0" presId="urn:microsoft.com/office/officeart/2005/8/layout/vProcess5"/>
    <dgm:cxn modelId="{49513F54-2C65-4C9A-B41E-52A0D40ED616}" srcId="{DE7D5943-5B2C-4808-9D14-D58555F3D05F}" destId="{490E9644-4F1F-4597-868C-2CE65934DAF3}" srcOrd="0" destOrd="0" parTransId="{1317AD1E-3E1E-4EA1-85CE-202B2CBD10F3}" sibTransId="{8487365E-760F-43E2-A02D-58231ACF6352}"/>
    <dgm:cxn modelId="{4C408BA9-FC61-40D9-B81B-A6F1653A57DE}" type="presOf" srcId="{DE7D5943-5B2C-4808-9D14-D58555F3D05F}" destId="{2451B477-F64F-48B2-9F10-EDE9E54BD2B2}" srcOrd="0" destOrd="0" presId="urn:microsoft.com/office/officeart/2005/8/layout/vProcess5"/>
    <dgm:cxn modelId="{ABF65A5F-58A5-4EFD-BD96-54164A8D6912}" type="presParOf" srcId="{2451B477-F64F-48B2-9F10-EDE9E54BD2B2}" destId="{3F77ED7A-42AC-4AF5-8E81-6F54E093B17A}" srcOrd="0" destOrd="0" presId="urn:microsoft.com/office/officeart/2005/8/layout/vProcess5"/>
    <dgm:cxn modelId="{001E75D9-5134-4533-BB33-7BFDC3010F20}" type="presParOf" srcId="{2451B477-F64F-48B2-9F10-EDE9E54BD2B2}" destId="{D0374680-F994-4F73-9136-8EE2F6EBF037}" srcOrd="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DE7D5943-5B2C-4808-9D14-D58555F3D05F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90E9644-4F1F-4597-868C-2CE65934DAF3}">
      <dgm:prSet phldrT="[Text]" custT="1"/>
      <dgm:spPr/>
      <dgm:t>
        <a:bodyPr/>
        <a:lstStyle/>
        <a:p>
          <a:r>
            <a:rPr lang="en-US" sz="3600" b="1" dirty="0"/>
            <a:t>Activity</a:t>
          </a:r>
          <a:r>
            <a:rPr lang="en-US" sz="3600" b="1" baseline="0" dirty="0"/>
            <a:t>: LPT questions</a:t>
          </a:r>
          <a:endParaRPr lang="en-US" sz="3600" dirty="0"/>
        </a:p>
      </dgm:t>
    </dgm:pt>
    <dgm:pt modelId="{1317AD1E-3E1E-4EA1-85CE-202B2CBD10F3}" type="parTrans" cxnId="{49513F54-2C65-4C9A-B41E-52A0D40ED616}">
      <dgm:prSet/>
      <dgm:spPr/>
      <dgm:t>
        <a:bodyPr/>
        <a:lstStyle/>
        <a:p>
          <a:endParaRPr lang="en-US"/>
        </a:p>
      </dgm:t>
    </dgm:pt>
    <dgm:pt modelId="{8487365E-760F-43E2-A02D-58231ACF6352}" type="sibTrans" cxnId="{49513F54-2C65-4C9A-B41E-52A0D40ED616}">
      <dgm:prSet/>
      <dgm:spPr/>
      <dgm:t>
        <a:bodyPr/>
        <a:lstStyle/>
        <a:p>
          <a:endParaRPr lang="en-US"/>
        </a:p>
      </dgm:t>
    </dgm:pt>
    <dgm:pt modelId="{2451B477-F64F-48B2-9F10-EDE9E54BD2B2}" type="pres">
      <dgm:prSet presAssocID="{DE7D5943-5B2C-4808-9D14-D58555F3D05F}" presName="outerComposite" presStyleCnt="0">
        <dgm:presLayoutVars>
          <dgm:chMax val="5"/>
          <dgm:dir/>
          <dgm:resizeHandles val="exact"/>
        </dgm:presLayoutVars>
      </dgm:prSet>
      <dgm:spPr/>
    </dgm:pt>
    <dgm:pt modelId="{3F77ED7A-42AC-4AF5-8E81-6F54E093B17A}" type="pres">
      <dgm:prSet presAssocID="{DE7D5943-5B2C-4808-9D14-D58555F3D05F}" presName="dummyMaxCanvas" presStyleCnt="0">
        <dgm:presLayoutVars/>
      </dgm:prSet>
      <dgm:spPr/>
    </dgm:pt>
    <dgm:pt modelId="{D0374680-F994-4F73-9136-8EE2F6EBF037}" type="pres">
      <dgm:prSet presAssocID="{DE7D5943-5B2C-4808-9D14-D58555F3D05F}" presName="OneNode_1" presStyleLbl="node1" presStyleIdx="0" presStyleCnt="1" custScaleX="100000" custScaleY="178520" custLinFactNeighborX="-24794" custLinFactNeighborY="74844">
        <dgm:presLayoutVars>
          <dgm:bulletEnabled val="1"/>
        </dgm:presLayoutVars>
      </dgm:prSet>
      <dgm:spPr/>
    </dgm:pt>
  </dgm:ptLst>
  <dgm:cxnLst>
    <dgm:cxn modelId="{32CC4C67-8AA2-40EF-8FD4-23303B6452F5}" type="presOf" srcId="{490E9644-4F1F-4597-868C-2CE65934DAF3}" destId="{D0374680-F994-4F73-9136-8EE2F6EBF037}" srcOrd="0" destOrd="0" presId="urn:microsoft.com/office/officeart/2005/8/layout/vProcess5"/>
    <dgm:cxn modelId="{49513F54-2C65-4C9A-B41E-52A0D40ED616}" srcId="{DE7D5943-5B2C-4808-9D14-D58555F3D05F}" destId="{490E9644-4F1F-4597-868C-2CE65934DAF3}" srcOrd="0" destOrd="0" parTransId="{1317AD1E-3E1E-4EA1-85CE-202B2CBD10F3}" sibTransId="{8487365E-760F-43E2-A02D-58231ACF6352}"/>
    <dgm:cxn modelId="{4C408BA9-FC61-40D9-B81B-A6F1653A57DE}" type="presOf" srcId="{DE7D5943-5B2C-4808-9D14-D58555F3D05F}" destId="{2451B477-F64F-48B2-9F10-EDE9E54BD2B2}" srcOrd="0" destOrd="0" presId="urn:microsoft.com/office/officeart/2005/8/layout/vProcess5"/>
    <dgm:cxn modelId="{ABF65A5F-58A5-4EFD-BD96-54164A8D6912}" type="presParOf" srcId="{2451B477-F64F-48B2-9F10-EDE9E54BD2B2}" destId="{3F77ED7A-42AC-4AF5-8E81-6F54E093B17A}" srcOrd="0" destOrd="0" presId="urn:microsoft.com/office/officeart/2005/8/layout/vProcess5"/>
    <dgm:cxn modelId="{001E75D9-5134-4533-BB33-7BFDC3010F20}" type="presParOf" srcId="{2451B477-F64F-48B2-9F10-EDE9E54BD2B2}" destId="{D0374680-F994-4F73-9136-8EE2F6EBF037}" srcOrd="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E7D5943-5B2C-4808-9D14-D58555F3D05F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90E9644-4F1F-4597-868C-2CE65934DAF3}">
      <dgm:prSet phldrT="[Text]" custT="1"/>
      <dgm:spPr/>
      <dgm:t>
        <a:bodyPr/>
        <a:lstStyle/>
        <a:p>
          <a:pPr algn="ctr"/>
          <a:r>
            <a:rPr kumimoji="0" lang="en-US" sz="3600" i="0" u="none" strike="noStrike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</a:rPr>
            <a:t>“</a:t>
          </a:r>
          <a:r>
            <a:rPr kumimoji="0" lang="en-GB" sz="3600" i="0" u="none" strike="noStrike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</a:rPr>
            <a:t>To develop inspirational</a:t>
          </a:r>
          <a:r>
            <a:rPr kumimoji="0" lang="en-GB" sz="3600" i="0" u="none" strike="noStrike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</a:rPr>
            <a:t> leaders who are </a:t>
          </a:r>
          <a:r>
            <a:rPr kumimoji="0" lang="en-GB" sz="4800" b="1" i="0" u="none" strike="noStrike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</a:rPr>
            <a:t>called, connected and committed </a:t>
          </a:r>
          <a:r>
            <a:rPr kumimoji="0" lang="en-GB" sz="3600" i="0" u="none" strike="noStrike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</a:rPr>
            <a:t>to delivering the Church of England’s vision for education”</a:t>
          </a:r>
          <a:endParaRPr lang="en-US" sz="3600" b="1" i="0" dirty="0">
            <a:solidFill>
              <a:schemeClr val="bg1"/>
            </a:solidFill>
          </a:endParaRPr>
        </a:p>
      </dgm:t>
    </dgm:pt>
    <dgm:pt modelId="{1317AD1E-3E1E-4EA1-85CE-202B2CBD10F3}" type="parTrans" cxnId="{49513F54-2C65-4C9A-B41E-52A0D40ED616}">
      <dgm:prSet/>
      <dgm:spPr/>
      <dgm:t>
        <a:bodyPr/>
        <a:lstStyle/>
        <a:p>
          <a:endParaRPr lang="en-US"/>
        </a:p>
      </dgm:t>
    </dgm:pt>
    <dgm:pt modelId="{8487365E-760F-43E2-A02D-58231ACF6352}" type="sibTrans" cxnId="{49513F54-2C65-4C9A-B41E-52A0D40ED616}">
      <dgm:prSet/>
      <dgm:spPr/>
      <dgm:t>
        <a:bodyPr/>
        <a:lstStyle/>
        <a:p>
          <a:endParaRPr lang="en-US"/>
        </a:p>
      </dgm:t>
    </dgm:pt>
    <dgm:pt modelId="{2451B477-F64F-48B2-9F10-EDE9E54BD2B2}" type="pres">
      <dgm:prSet presAssocID="{DE7D5943-5B2C-4808-9D14-D58555F3D05F}" presName="outerComposite" presStyleCnt="0">
        <dgm:presLayoutVars>
          <dgm:chMax val="5"/>
          <dgm:dir/>
          <dgm:resizeHandles val="exact"/>
        </dgm:presLayoutVars>
      </dgm:prSet>
      <dgm:spPr/>
    </dgm:pt>
    <dgm:pt modelId="{3F77ED7A-42AC-4AF5-8E81-6F54E093B17A}" type="pres">
      <dgm:prSet presAssocID="{DE7D5943-5B2C-4808-9D14-D58555F3D05F}" presName="dummyMaxCanvas" presStyleCnt="0">
        <dgm:presLayoutVars/>
      </dgm:prSet>
      <dgm:spPr/>
    </dgm:pt>
    <dgm:pt modelId="{D0374680-F994-4F73-9136-8EE2F6EBF037}" type="pres">
      <dgm:prSet presAssocID="{DE7D5943-5B2C-4808-9D14-D58555F3D05F}" presName="OneNode_1" presStyleLbl="node1" presStyleIdx="0" presStyleCnt="1" custScaleY="192513" custLinFactNeighborY="3744">
        <dgm:presLayoutVars>
          <dgm:bulletEnabled val="1"/>
        </dgm:presLayoutVars>
      </dgm:prSet>
      <dgm:spPr/>
    </dgm:pt>
  </dgm:ptLst>
  <dgm:cxnLst>
    <dgm:cxn modelId="{32CC4C67-8AA2-40EF-8FD4-23303B6452F5}" type="presOf" srcId="{490E9644-4F1F-4597-868C-2CE65934DAF3}" destId="{D0374680-F994-4F73-9136-8EE2F6EBF037}" srcOrd="0" destOrd="0" presId="urn:microsoft.com/office/officeart/2005/8/layout/vProcess5"/>
    <dgm:cxn modelId="{49513F54-2C65-4C9A-B41E-52A0D40ED616}" srcId="{DE7D5943-5B2C-4808-9D14-D58555F3D05F}" destId="{490E9644-4F1F-4597-868C-2CE65934DAF3}" srcOrd="0" destOrd="0" parTransId="{1317AD1E-3E1E-4EA1-85CE-202B2CBD10F3}" sibTransId="{8487365E-760F-43E2-A02D-58231ACF6352}"/>
    <dgm:cxn modelId="{4C408BA9-FC61-40D9-B81B-A6F1653A57DE}" type="presOf" srcId="{DE7D5943-5B2C-4808-9D14-D58555F3D05F}" destId="{2451B477-F64F-48B2-9F10-EDE9E54BD2B2}" srcOrd="0" destOrd="0" presId="urn:microsoft.com/office/officeart/2005/8/layout/vProcess5"/>
    <dgm:cxn modelId="{ABF65A5F-58A5-4EFD-BD96-54164A8D6912}" type="presParOf" srcId="{2451B477-F64F-48B2-9F10-EDE9E54BD2B2}" destId="{3F77ED7A-42AC-4AF5-8E81-6F54E093B17A}" srcOrd="0" destOrd="0" presId="urn:microsoft.com/office/officeart/2005/8/layout/vProcess5"/>
    <dgm:cxn modelId="{001E75D9-5134-4533-BB33-7BFDC3010F20}" type="presParOf" srcId="{2451B477-F64F-48B2-9F10-EDE9E54BD2B2}" destId="{D0374680-F994-4F73-9136-8EE2F6EBF037}" srcOrd="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E7D5943-5B2C-4808-9D14-D58555F3D05F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90E9644-4F1F-4597-868C-2CE65934DAF3}">
      <dgm:prSet phldrT="[Text]"/>
      <dgm:spPr/>
      <dgm:t>
        <a:bodyPr/>
        <a:lstStyle/>
        <a:p>
          <a:r>
            <a:rPr lang="en-US" b="1" dirty="0"/>
            <a:t>‘Called’ </a:t>
          </a:r>
        </a:p>
        <a:p>
          <a:r>
            <a:rPr lang="en-US" b="1" dirty="0"/>
            <a:t>Leadership</a:t>
          </a:r>
        </a:p>
      </dgm:t>
    </dgm:pt>
    <dgm:pt modelId="{1317AD1E-3E1E-4EA1-85CE-202B2CBD10F3}" type="parTrans" cxnId="{49513F54-2C65-4C9A-B41E-52A0D40ED616}">
      <dgm:prSet/>
      <dgm:spPr/>
      <dgm:t>
        <a:bodyPr/>
        <a:lstStyle/>
        <a:p>
          <a:endParaRPr lang="en-US"/>
        </a:p>
      </dgm:t>
    </dgm:pt>
    <dgm:pt modelId="{8487365E-760F-43E2-A02D-58231ACF6352}" type="sibTrans" cxnId="{49513F54-2C65-4C9A-B41E-52A0D40ED616}">
      <dgm:prSet/>
      <dgm:spPr/>
      <dgm:t>
        <a:bodyPr/>
        <a:lstStyle/>
        <a:p>
          <a:endParaRPr lang="en-US"/>
        </a:p>
      </dgm:t>
    </dgm:pt>
    <dgm:pt modelId="{2451B477-F64F-48B2-9F10-EDE9E54BD2B2}" type="pres">
      <dgm:prSet presAssocID="{DE7D5943-5B2C-4808-9D14-D58555F3D05F}" presName="outerComposite" presStyleCnt="0">
        <dgm:presLayoutVars>
          <dgm:chMax val="5"/>
          <dgm:dir/>
          <dgm:resizeHandles val="exact"/>
        </dgm:presLayoutVars>
      </dgm:prSet>
      <dgm:spPr/>
    </dgm:pt>
    <dgm:pt modelId="{3F77ED7A-42AC-4AF5-8E81-6F54E093B17A}" type="pres">
      <dgm:prSet presAssocID="{DE7D5943-5B2C-4808-9D14-D58555F3D05F}" presName="dummyMaxCanvas" presStyleCnt="0">
        <dgm:presLayoutVars/>
      </dgm:prSet>
      <dgm:spPr/>
    </dgm:pt>
    <dgm:pt modelId="{D0374680-F994-4F73-9136-8EE2F6EBF037}" type="pres">
      <dgm:prSet presAssocID="{DE7D5943-5B2C-4808-9D14-D58555F3D05F}" presName="OneNode_1" presStyleLbl="node1" presStyleIdx="0" presStyleCnt="1" custLinFactNeighborX="-34068" custLinFactNeighborY="-33158">
        <dgm:presLayoutVars>
          <dgm:bulletEnabled val="1"/>
        </dgm:presLayoutVars>
      </dgm:prSet>
      <dgm:spPr/>
    </dgm:pt>
  </dgm:ptLst>
  <dgm:cxnLst>
    <dgm:cxn modelId="{32CC4C67-8AA2-40EF-8FD4-23303B6452F5}" type="presOf" srcId="{490E9644-4F1F-4597-868C-2CE65934DAF3}" destId="{D0374680-F994-4F73-9136-8EE2F6EBF037}" srcOrd="0" destOrd="0" presId="urn:microsoft.com/office/officeart/2005/8/layout/vProcess5"/>
    <dgm:cxn modelId="{49513F54-2C65-4C9A-B41E-52A0D40ED616}" srcId="{DE7D5943-5B2C-4808-9D14-D58555F3D05F}" destId="{490E9644-4F1F-4597-868C-2CE65934DAF3}" srcOrd="0" destOrd="0" parTransId="{1317AD1E-3E1E-4EA1-85CE-202B2CBD10F3}" sibTransId="{8487365E-760F-43E2-A02D-58231ACF6352}"/>
    <dgm:cxn modelId="{4C408BA9-FC61-40D9-B81B-A6F1653A57DE}" type="presOf" srcId="{DE7D5943-5B2C-4808-9D14-D58555F3D05F}" destId="{2451B477-F64F-48B2-9F10-EDE9E54BD2B2}" srcOrd="0" destOrd="0" presId="urn:microsoft.com/office/officeart/2005/8/layout/vProcess5"/>
    <dgm:cxn modelId="{ABF65A5F-58A5-4EFD-BD96-54164A8D6912}" type="presParOf" srcId="{2451B477-F64F-48B2-9F10-EDE9E54BD2B2}" destId="{3F77ED7A-42AC-4AF5-8E81-6F54E093B17A}" srcOrd="0" destOrd="0" presId="urn:microsoft.com/office/officeart/2005/8/layout/vProcess5"/>
    <dgm:cxn modelId="{001E75D9-5134-4533-BB33-7BFDC3010F20}" type="presParOf" srcId="{2451B477-F64F-48B2-9F10-EDE9E54BD2B2}" destId="{D0374680-F994-4F73-9136-8EE2F6EBF037}" srcOrd="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E7D5943-5B2C-4808-9D14-D58555F3D05F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90E9644-4F1F-4597-868C-2CE65934DAF3}">
      <dgm:prSet phldrT="[Text]" custT="1"/>
      <dgm:spPr/>
      <dgm:t>
        <a:bodyPr/>
        <a:lstStyle/>
        <a:p>
          <a:r>
            <a:rPr lang="en-US" sz="3400" b="1" dirty="0"/>
            <a:t> “</a:t>
          </a:r>
          <a:r>
            <a:rPr lang="en-US" sz="3200" b="1" dirty="0"/>
            <a:t>Your vocation in life is where </a:t>
          </a:r>
          <a:r>
            <a:rPr lang="en-US" sz="3200" b="1" i="1" dirty="0"/>
            <a:t>your greatest joy meets the world’s deepest need</a:t>
          </a:r>
          <a:r>
            <a:rPr lang="en-US" sz="3200" dirty="0"/>
            <a:t>.”</a:t>
          </a:r>
        </a:p>
        <a:p>
          <a:r>
            <a:rPr lang="en-US" sz="3200" b="1" dirty="0"/>
            <a:t>Frederick Buechner</a:t>
          </a:r>
          <a:endParaRPr lang="en-US" sz="4400" b="1" dirty="0"/>
        </a:p>
      </dgm:t>
    </dgm:pt>
    <dgm:pt modelId="{1317AD1E-3E1E-4EA1-85CE-202B2CBD10F3}" type="parTrans" cxnId="{49513F54-2C65-4C9A-B41E-52A0D40ED616}">
      <dgm:prSet/>
      <dgm:spPr/>
      <dgm:t>
        <a:bodyPr/>
        <a:lstStyle/>
        <a:p>
          <a:endParaRPr lang="en-US"/>
        </a:p>
      </dgm:t>
    </dgm:pt>
    <dgm:pt modelId="{8487365E-760F-43E2-A02D-58231ACF6352}" type="sibTrans" cxnId="{49513F54-2C65-4C9A-B41E-52A0D40ED616}">
      <dgm:prSet/>
      <dgm:spPr/>
      <dgm:t>
        <a:bodyPr/>
        <a:lstStyle/>
        <a:p>
          <a:endParaRPr lang="en-US"/>
        </a:p>
      </dgm:t>
    </dgm:pt>
    <dgm:pt modelId="{2451B477-F64F-48B2-9F10-EDE9E54BD2B2}" type="pres">
      <dgm:prSet presAssocID="{DE7D5943-5B2C-4808-9D14-D58555F3D05F}" presName="outerComposite" presStyleCnt="0">
        <dgm:presLayoutVars>
          <dgm:chMax val="5"/>
          <dgm:dir/>
          <dgm:resizeHandles val="exact"/>
        </dgm:presLayoutVars>
      </dgm:prSet>
      <dgm:spPr/>
    </dgm:pt>
    <dgm:pt modelId="{3F77ED7A-42AC-4AF5-8E81-6F54E093B17A}" type="pres">
      <dgm:prSet presAssocID="{DE7D5943-5B2C-4808-9D14-D58555F3D05F}" presName="dummyMaxCanvas" presStyleCnt="0">
        <dgm:presLayoutVars/>
      </dgm:prSet>
      <dgm:spPr/>
    </dgm:pt>
    <dgm:pt modelId="{D0374680-F994-4F73-9136-8EE2F6EBF037}" type="pres">
      <dgm:prSet presAssocID="{DE7D5943-5B2C-4808-9D14-D58555F3D05F}" presName="OneNode_1" presStyleLbl="node1" presStyleIdx="0" presStyleCnt="1" custLinFactNeighborX="4579" custLinFactNeighborY="13389">
        <dgm:presLayoutVars>
          <dgm:bulletEnabled val="1"/>
        </dgm:presLayoutVars>
      </dgm:prSet>
      <dgm:spPr/>
    </dgm:pt>
  </dgm:ptLst>
  <dgm:cxnLst>
    <dgm:cxn modelId="{32CC4C67-8AA2-40EF-8FD4-23303B6452F5}" type="presOf" srcId="{490E9644-4F1F-4597-868C-2CE65934DAF3}" destId="{D0374680-F994-4F73-9136-8EE2F6EBF037}" srcOrd="0" destOrd="0" presId="urn:microsoft.com/office/officeart/2005/8/layout/vProcess5"/>
    <dgm:cxn modelId="{49513F54-2C65-4C9A-B41E-52A0D40ED616}" srcId="{DE7D5943-5B2C-4808-9D14-D58555F3D05F}" destId="{490E9644-4F1F-4597-868C-2CE65934DAF3}" srcOrd="0" destOrd="0" parTransId="{1317AD1E-3E1E-4EA1-85CE-202B2CBD10F3}" sibTransId="{8487365E-760F-43E2-A02D-58231ACF6352}"/>
    <dgm:cxn modelId="{4C408BA9-FC61-40D9-B81B-A6F1653A57DE}" type="presOf" srcId="{DE7D5943-5B2C-4808-9D14-D58555F3D05F}" destId="{2451B477-F64F-48B2-9F10-EDE9E54BD2B2}" srcOrd="0" destOrd="0" presId="urn:microsoft.com/office/officeart/2005/8/layout/vProcess5"/>
    <dgm:cxn modelId="{ABF65A5F-58A5-4EFD-BD96-54164A8D6912}" type="presParOf" srcId="{2451B477-F64F-48B2-9F10-EDE9E54BD2B2}" destId="{3F77ED7A-42AC-4AF5-8E81-6F54E093B17A}" srcOrd="0" destOrd="0" presId="urn:microsoft.com/office/officeart/2005/8/layout/vProcess5"/>
    <dgm:cxn modelId="{001E75D9-5134-4533-BB33-7BFDC3010F20}" type="presParOf" srcId="{2451B477-F64F-48B2-9F10-EDE9E54BD2B2}" destId="{D0374680-F994-4F73-9136-8EE2F6EBF037}" srcOrd="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E7D5943-5B2C-4808-9D14-D58555F3D05F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90E9644-4F1F-4597-868C-2CE65934DAF3}">
      <dgm:prSet phldrT="[Text]"/>
      <dgm:spPr/>
      <dgm:t>
        <a:bodyPr/>
        <a:lstStyle/>
        <a:p>
          <a:r>
            <a:rPr lang="en-US" dirty="0"/>
            <a:t>Myself as a Leader</a:t>
          </a:r>
        </a:p>
      </dgm:t>
    </dgm:pt>
    <dgm:pt modelId="{1317AD1E-3E1E-4EA1-85CE-202B2CBD10F3}" type="parTrans" cxnId="{49513F54-2C65-4C9A-B41E-52A0D40ED616}">
      <dgm:prSet/>
      <dgm:spPr/>
      <dgm:t>
        <a:bodyPr/>
        <a:lstStyle/>
        <a:p>
          <a:endParaRPr lang="en-US"/>
        </a:p>
      </dgm:t>
    </dgm:pt>
    <dgm:pt modelId="{8487365E-760F-43E2-A02D-58231ACF6352}" type="sibTrans" cxnId="{49513F54-2C65-4C9A-B41E-52A0D40ED616}">
      <dgm:prSet/>
      <dgm:spPr/>
      <dgm:t>
        <a:bodyPr/>
        <a:lstStyle/>
        <a:p>
          <a:endParaRPr lang="en-US"/>
        </a:p>
      </dgm:t>
    </dgm:pt>
    <dgm:pt modelId="{2451B477-F64F-48B2-9F10-EDE9E54BD2B2}" type="pres">
      <dgm:prSet presAssocID="{DE7D5943-5B2C-4808-9D14-D58555F3D05F}" presName="outerComposite" presStyleCnt="0">
        <dgm:presLayoutVars>
          <dgm:chMax val="5"/>
          <dgm:dir/>
          <dgm:resizeHandles val="exact"/>
        </dgm:presLayoutVars>
      </dgm:prSet>
      <dgm:spPr/>
    </dgm:pt>
    <dgm:pt modelId="{3F77ED7A-42AC-4AF5-8E81-6F54E093B17A}" type="pres">
      <dgm:prSet presAssocID="{DE7D5943-5B2C-4808-9D14-D58555F3D05F}" presName="dummyMaxCanvas" presStyleCnt="0">
        <dgm:presLayoutVars/>
      </dgm:prSet>
      <dgm:spPr/>
    </dgm:pt>
    <dgm:pt modelId="{D0374680-F994-4F73-9136-8EE2F6EBF037}" type="pres">
      <dgm:prSet presAssocID="{DE7D5943-5B2C-4808-9D14-D58555F3D05F}" presName="OneNode_1" presStyleLbl="node1" presStyleIdx="0" presStyleCnt="1" custLinFactNeighborX="-34068" custLinFactNeighborY="-33158">
        <dgm:presLayoutVars>
          <dgm:bulletEnabled val="1"/>
        </dgm:presLayoutVars>
      </dgm:prSet>
      <dgm:spPr/>
    </dgm:pt>
  </dgm:ptLst>
  <dgm:cxnLst>
    <dgm:cxn modelId="{32CC4C67-8AA2-40EF-8FD4-23303B6452F5}" type="presOf" srcId="{490E9644-4F1F-4597-868C-2CE65934DAF3}" destId="{D0374680-F994-4F73-9136-8EE2F6EBF037}" srcOrd="0" destOrd="0" presId="urn:microsoft.com/office/officeart/2005/8/layout/vProcess5"/>
    <dgm:cxn modelId="{49513F54-2C65-4C9A-B41E-52A0D40ED616}" srcId="{DE7D5943-5B2C-4808-9D14-D58555F3D05F}" destId="{490E9644-4F1F-4597-868C-2CE65934DAF3}" srcOrd="0" destOrd="0" parTransId="{1317AD1E-3E1E-4EA1-85CE-202B2CBD10F3}" sibTransId="{8487365E-760F-43E2-A02D-58231ACF6352}"/>
    <dgm:cxn modelId="{4C408BA9-FC61-40D9-B81B-A6F1653A57DE}" type="presOf" srcId="{DE7D5943-5B2C-4808-9D14-D58555F3D05F}" destId="{2451B477-F64F-48B2-9F10-EDE9E54BD2B2}" srcOrd="0" destOrd="0" presId="urn:microsoft.com/office/officeart/2005/8/layout/vProcess5"/>
    <dgm:cxn modelId="{ABF65A5F-58A5-4EFD-BD96-54164A8D6912}" type="presParOf" srcId="{2451B477-F64F-48B2-9F10-EDE9E54BD2B2}" destId="{3F77ED7A-42AC-4AF5-8E81-6F54E093B17A}" srcOrd="0" destOrd="0" presId="urn:microsoft.com/office/officeart/2005/8/layout/vProcess5"/>
    <dgm:cxn modelId="{001E75D9-5134-4533-BB33-7BFDC3010F20}" type="presParOf" srcId="{2451B477-F64F-48B2-9F10-EDE9E54BD2B2}" destId="{D0374680-F994-4F73-9136-8EE2F6EBF037}" srcOrd="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E7D5943-5B2C-4808-9D14-D58555F3D05F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90E9644-4F1F-4597-868C-2CE65934DAF3}">
      <dgm:prSet phldrT="[Text]"/>
      <dgm:spPr/>
      <dgm:t>
        <a:bodyPr/>
        <a:lstStyle/>
        <a:p>
          <a:r>
            <a:rPr lang="en-GB" b="1" dirty="0"/>
            <a:t>Expectations for Middle &amp; Senior Leadership</a:t>
          </a:r>
          <a:endParaRPr lang="en-US" dirty="0"/>
        </a:p>
      </dgm:t>
    </dgm:pt>
    <dgm:pt modelId="{1317AD1E-3E1E-4EA1-85CE-202B2CBD10F3}" type="parTrans" cxnId="{49513F54-2C65-4C9A-B41E-52A0D40ED616}">
      <dgm:prSet/>
      <dgm:spPr/>
      <dgm:t>
        <a:bodyPr/>
        <a:lstStyle/>
        <a:p>
          <a:endParaRPr lang="en-US"/>
        </a:p>
      </dgm:t>
    </dgm:pt>
    <dgm:pt modelId="{8487365E-760F-43E2-A02D-58231ACF6352}" type="sibTrans" cxnId="{49513F54-2C65-4C9A-B41E-52A0D40ED616}">
      <dgm:prSet/>
      <dgm:spPr/>
      <dgm:t>
        <a:bodyPr/>
        <a:lstStyle/>
        <a:p>
          <a:endParaRPr lang="en-US"/>
        </a:p>
      </dgm:t>
    </dgm:pt>
    <dgm:pt modelId="{2451B477-F64F-48B2-9F10-EDE9E54BD2B2}" type="pres">
      <dgm:prSet presAssocID="{DE7D5943-5B2C-4808-9D14-D58555F3D05F}" presName="outerComposite" presStyleCnt="0">
        <dgm:presLayoutVars>
          <dgm:chMax val="5"/>
          <dgm:dir/>
          <dgm:resizeHandles val="exact"/>
        </dgm:presLayoutVars>
      </dgm:prSet>
      <dgm:spPr/>
    </dgm:pt>
    <dgm:pt modelId="{3F77ED7A-42AC-4AF5-8E81-6F54E093B17A}" type="pres">
      <dgm:prSet presAssocID="{DE7D5943-5B2C-4808-9D14-D58555F3D05F}" presName="dummyMaxCanvas" presStyleCnt="0">
        <dgm:presLayoutVars/>
      </dgm:prSet>
      <dgm:spPr/>
    </dgm:pt>
    <dgm:pt modelId="{D0374680-F994-4F73-9136-8EE2F6EBF037}" type="pres">
      <dgm:prSet presAssocID="{DE7D5943-5B2C-4808-9D14-D58555F3D05F}" presName="OneNode_1" presStyleLbl="node1" presStyleIdx="0" presStyleCnt="1" custScaleX="57787" custScaleY="48858" custLinFactNeighborY="-33158">
        <dgm:presLayoutVars>
          <dgm:bulletEnabled val="1"/>
        </dgm:presLayoutVars>
      </dgm:prSet>
      <dgm:spPr/>
    </dgm:pt>
  </dgm:ptLst>
  <dgm:cxnLst>
    <dgm:cxn modelId="{32CC4C67-8AA2-40EF-8FD4-23303B6452F5}" type="presOf" srcId="{490E9644-4F1F-4597-868C-2CE65934DAF3}" destId="{D0374680-F994-4F73-9136-8EE2F6EBF037}" srcOrd="0" destOrd="0" presId="urn:microsoft.com/office/officeart/2005/8/layout/vProcess5"/>
    <dgm:cxn modelId="{49513F54-2C65-4C9A-B41E-52A0D40ED616}" srcId="{DE7D5943-5B2C-4808-9D14-D58555F3D05F}" destId="{490E9644-4F1F-4597-868C-2CE65934DAF3}" srcOrd="0" destOrd="0" parTransId="{1317AD1E-3E1E-4EA1-85CE-202B2CBD10F3}" sibTransId="{8487365E-760F-43E2-A02D-58231ACF6352}"/>
    <dgm:cxn modelId="{4C408BA9-FC61-40D9-B81B-A6F1653A57DE}" type="presOf" srcId="{DE7D5943-5B2C-4808-9D14-D58555F3D05F}" destId="{2451B477-F64F-48B2-9F10-EDE9E54BD2B2}" srcOrd="0" destOrd="0" presId="urn:microsoft.com/office/officeart/2005/8/layout/vProcess5"/>
    <dgm:cxn modelId="{ABF65A5F-58A5-4EFD-BD96-54164A8D6912}" type="presParOf" srcId="{2451B477-F64F-48B2-9F10-EDE9E54BD2B2}" destId="{3F77ED7A-42AC-4AF5-8E81-6F54E093B17A}" srcOrd="0" destOrd="0" presId="urn:microsoft.com/office/officeart/2005/8/layout/vProcess5"/>
    <dgm:cxn modelId="{001E75D9-5134-4533-BB33-7BFDC3010F20}" type="presParOf" srcId="{2451B477-F64F-48B2-9F10-EDE9E54BD2B2}" destId="{D0374680-F994-4F73-9136-8EE2F6EBF037}" srcOrd="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E7D5943-5B2C-4808-9D14-D58555F3D05F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90E9644-4F1F-4597-868C-2CE65934DAF3}">
      <dgm:prSet phldrT="[Text]"/>
      <dgm:spPr/>
      <dgm:t>
        <a:bodyPr/>
        <a:lstStyle/>
        <a:p>
          <a:r>
            <a:rPr lang="en-US" b="1" dirty="0"/>
            <a:t>Lunch</a:t>
          </a:r>
        </a:p>
      </dgm:t>
    </dgm:pt>
    <dgm:pt modelId="{1317AD1E-3E1E-4EA1-85CE-202B2CBD10F3}" type="parTrans" cxnId="{49513F54-2C65-4C9A-B41E-52A0D40ED616}">
      <dgm:prSet/>
      <dgm:spPr/>
      <dgm:t>
        <a:bodyPr/>
        <a:lstStyle/>
        <a:p>
          <a:endParaRPr lang="en-US"/>
        </a:p>
      </dgm:t>
    </dgm:pt>
    <dgm:pt modelId="{8487365E-760F-43E2-A02D-58231ACF6352}" type="sibTrans" cxnId="{49513F54-2C65-4C9A-B41E-52A0D40ED616}">
      <dgm:prSet/>
      <dgm:spPr/>
      <dgm:t>
        <a:bodyPr/>
        <a:lstStyle/>
        <a:p>
          <a:endParaRPr lang="en-US"/>
        </a:p>
      </dgm:t>
    </dgm:pt>
    <dgm:pt modelId="{2451B477-F64F-48B2-9F10-EDE9E54BD2B2}" type="pres">
      <dgm:prSet presAssocID="{DE7D5943-5B2C-4808-9D14-D58555F3D05F}" presName="outerComposite" presStyleCnt="0">
        <dgm:presLayoutVars>
          <dgm:chMax val="5"/>
          <dgm:dir/>
          <dgm:resizeHandles val="exact"/>
        </dgm:presLayoutVars>
      </dgm:prSet>
      <dgm:spPr/>
    </dgm:pt>
    <dgm:pt modelId="{3F77ED7A-42AC-4AF5-8E81-6F54E093B17A}" type="pres">
      <dgm:prSet presAssocID="{DE7D5943-5B2C-4808-9D14-D58555F3D05F}" presName="dummyMaxCanvas" presStyleCnt="0">
        <dgm:presLayoutVars/>
      </dgm:prSet>
      <dgm:spPr/>
    </dgm:pt>
    <dgm:pt modelId="{D0374680-F994-4F73-9136-8EE2F6EBF037}" type="pres">
      <dgm:prSet presAssocID="{DE7D5943-5B2C-4808-9D14-D58555F3D05F}" presName="OneNode_1" presStyleLbl="node1" presStyleIdx="0" presStyleCnt="1" custLinFactNeighborX="-34068" custLinFactNeighborY="-33158">
        <dgm:presLayoutVars>
          <dgm:bulletEnabled val="1"/>
        </dgm:presLayoutVars>
      </dgm:prSet>
      <dgm:spPr/>
    </dgm:pt>
  </dgm:ptLst>
  <dgm:cxnLst>
    <dgm:cxn modelId="{32CC4C67-8AA2-40EF-8FD4-23303B6452F5}" type="presOf" srcId="{490E9644-4F1F-4597-868C-2CE65934DAF3}" destId="{D0374680-F994-4F73-9136-8EE2F6EBF037}" srcOrd="0" destOrd="0" presId="urn:microsoft.com/office/officeart/2005/8/layout/vProcess5"/>
    <dgm:cxn modelId="{49513F54-2C65-4C9A-B41E-52A0D40ED616}" srcId="{DE7D5943-5B2C-4808-9D14-D58555F3D05F}" destId="{490E9644-4F1F-4597-868C-2CE65934DAF3}" srcOrd="0" destOrd="0" parTransId="{1317AD1E-3E1E-4EA1-85CE-202B2CBD10F3}" sibTransId="{8487365E-760F-43E2-A02D-58231ACF6352}"/>
    <dgm:cxn modelId="{4C408BA9-FC61-40D9-B81B-A6F1653A57DE}" type="presOf" srcId="{DE7D5943-5B2C-4808-9D14-D58555F3D05F}" destId="{2451B477-F64F-48B2-9F10-EDE9E54BD2B2}" srcOrd="0" destOrd="0" presId="urn:microsoft.com/office/officeart/2005/8/layout/vProcess5"/>
    <dgm:cxn modelId="{ABF65A5F-58A5-4EFD-BD96-54164A8D6912}" type="presParOf" srcId="{2451B477-F64F-48B2-9F10-EDE9E54BD2B2}" destId="{3F77ED7A-42AC-4AF5-8E81-6F54E093B17A}" srcOrd="0" destOrd="0" presId="urn:microsoft.com/office/officeart/2005/8/layout/vProcess5"/>
    <dgm:cxn modelId="{001E75D9-5134-4533-BB33-7BFDC3010F20}" type="presParOf" srcId="{2451B477-F64F-48B2-9F10-EDE9E54BD2B2}" destId="{D0374680-F994-4F73-9136-8EE2F6EBF037}" srcOrd="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E7D5943-5B2C-4808-9D14-D58555F3D05F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90E9644-4F1F-4597-868C-2CE65934DAF3}">
      <dgm:prSet phldrT="[Text]"/>
      <dgm:spPr/>
      <dgm:t>
        <a:bodyPr/>
        <a:lstStyle/>
        <a:p>
          <a:r>
            <a:rPr lang="en-US" b="1" dirty="0"/>
            <a:t>Activity</a:t>
          </a:r>
          <a:r>
            <a:rPr lang="en-US" b="1" baseline="0" dirty="0"/>
            <a:t>: </a:t>
          </a:r>
          <a:r>
            <a:rPr lang="en-US" baseline="0" dirty="0"/>
            <a:t>Evaluating Prevailing Narratives</a:t>
          </a:r>
          <a:endParaRPr lang="en-US" dirty="0"/>
        </a:p>
      </dgm:t>
    </dgm:pt>
    <dgm:pt modelId="{1317AD1E-3E1E-4EA1-85CE-202B2CBD10F3}" type="parTrans" cxnId="{49513F54-2C65-4C9A-B41E-52A0D40ED616}">
      <dgm:prSet/>
      <dgm:spPr/>
      <dgm:t>
        <a:bodyPr/>
        <a:lstStyle/>
        <a:p>
          <a:endParaRPr lang="en-US"/>
        </a:p>
      </dgm:t>
    </dgm:pt>
    <dgm:pt modelId="{8487365E-760F-43E2-A02D-58231ACF6352}" type="sibTrans" cxnId="{49513F54-2C65-4C9A-B41E-52A0D40ED616}">
      <dgm:prSet/>
      <dgm:spPr/>
      <dgm:t>
        <a:bodyPr/>
        <a:lstStyle/>
        <a:p>
          <a:endParaRPr lang="en-US"/>
        </a:p>
      </dgm:t>
    </dgm:pt>
    <dgm:pt modelId="{2451B477-F64F-48B2-9F10-EDE9E54BD2B2}" type="pres">
      <dgm:prSet presAssocID="{DE7D5943-5B2C-4808-9D14-D58555F3D05F}" presName="outerComposite" presStyleCnt="0">
        <dgm:presLayoutVars>
          <dgm:chMax val="5"/>
          <dgm:dir/>
          <dgm:resizeHandles val="exact"/>
        </dgm:presLayoutVars>
      </dgm:prSet>
      <dgm:spPr/>
    </dgm:pt>
    <dgm:pt modelId="{3F77ED7A-42AC-4AF5-8E81-6F54E093B17A}" type="pres">
      <dgm:prSet presAssocID="{DE7D5943-5B2C-4808-9D14-D58555F3D05F}" presName="dummyMaxCanvas" presStyleCnt="0">
        <dgm:presLayoutVars/>
      </dgm:prSet>
      <dgm:spPr/>
    </dgm:pt>
    <dgm:pt modelId="{D0374680-F994-4F73-9136-8EE2F6EBF037}" type="pres">
      <dgm:prSet presAssocID="{DE7D5943-5B2C-4808-9D14-D58555F3D05F}" presName="OneNode_1" presStyleLbl="node1" presStyleIdx="0" presStyleCnt="1" custScaleX="48554" custScaleY="178520" custLinFactNeighborX="88684" custLinFactNeighborY="-36118">
        <dgm:presLayoutVars>
          <dgm:bulletEnabled val="1"/>
        </dgm:presLayoutVars>
      </dgm:prSet>
      <dgm:spPr/>
    </dgm:pt>
  </dgm:ptLst>
  <dgm:cxnLst>
    <dgm:cxn modelId="{32CC4C67-8AA2-40EF-8FD4-23303B6452F5}" type="presOf" srcId="{490E9644-4F1F-4597-868C-2CE65934DAF3}" destId="{D0374680-F994-4F73-9136-8EE2F6EBF037}" srcOrd="0" destOrd="0" presId="urn:microsoft.com/office/officeart/2005/8/layout/vProcess5"/>
    <dgm:cxn modelId="{49513F54-2C65-4C9A-B41E-52A0D40ED616}" srcId="{DE7D5943-5B2C-4808-9D14-D58555F3D05F}" destId="{490E9644-4F1F-4597-868C-2CE65934DAF3}" srcOrd="0" destOrd="0" parTransId="{1317AD1E-3E1E-4EA1-85CE-202B2CBD10F3}" sibTransId="{8487365E-760F-43E2-A02D-58231ACF6352}"/>
    <dgm:cxn modelId="{4C408BA9-FC61-40D9-B81B-A6F1653A57DE}" type="presOf" srcId="{DE7D5943-5B2C-4808-9D14-D58555F3D05F}" destId="{2451B477-F64F-48B2-9F10-EDE9E54BD2B2}" srcOrd="0" destOrd="0" presId="urn:microsoft.com/office/officeart/2005/8/layout/vProcess5"/>
    <dgm:cxn modelId="{ABF65A5F-58A5-4EFD-BD96-54164A8D6912}" type="presParOf" srcId="{2451B477-F64F-48B2-9F10-EDE9E54BD2B2}" destId="{3F77ED7A-42AC-4AF5-8E81-6F54E093B17A}" srcOrd="0" destOrd="0" presId="urn:microsoft.com/office/officeart/2005/8/layout/vProcess5"/>
    <dgm:cxn modelId="{001E75D9-5134-4533-BB33-7BFDC3010F20}" type="presParOf" srcId="{2451B477-F64F-48B2-9F10-EDE9E54BD2B2}" destId="{D0374680-F994-4F73-9136-8EE2F6EBF037}" srcOrd="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E7D5943-5B2C-4808-9D14-D58555F3D05F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90E9644-4F1F-4597-868C-2CE65934DAF3}">
      <dgm:prSet phldrT="[Text]"/>
      <dgm:spPr/>
      <dgm:t>
        <a:bodyPr/>
        <a:lstStyle/>
        <a:p>
          <a:r>
            <a:rPr lang="en-US" b="1" dirty="0"/>
            <a:t>Ethos Enhancing Outcomes</a:t>
          </a:r>
        </a:p>
      </dgm:t>
    </dgm:pt>
    <dgm:pt modelId="{1317AD1E-3E1E-4EA1-85CE-202B2CBD10F3}" type="parTrans" cxnId="{49513F54-2C65-4C9A-B41E-52A0D40ED616}">
      <dgm:prSet/>
      <dgm:spPr/>
      <dgm:t>
        <a:bodyPr/>
        <a:lstStyle/>
        <a:p>
          <a:endParaRPr lang="en-US"/>
        </a:p>
      </dgm:t>
    </dgm:pt>
    <dgm:pt modelId="{8487365E-760F-43E2-A02D-58231ACF6352}" type="sibTrans" cxnId="{49513F54-2C65-4C9A-B41E-52A0D40ED616}">
      <dgm:prSet/>
      <dgm:spPr/>
      <dgm:t>
        <a:bodyPr/>
        <a:lstStyle/>
        <a:p>
          <a:endParaRPr lang="en-US"/>
        </a:p>
      </dgm:t>
    </dgm:pt>
    <dgm:pt modelId="{2451B477-F64F-48B2-9F10-EDE9E54BD2B2}" type="pres">
      <dgm:prSet presAssocID="{DE7D5943-5B2C-4808-9D14-D58555F3D05F}" presName="outerComposite" presStyleCnt="0">
        <dgm:presLayoutVars>
          <dgm:chMax val="5"/>
          <dgm:dir/>
          <dgm:resizeHandles val="exact"/>
        </dgm:presLayoutVars>
      </dgm:prSet>
      <dgm:spPr/>
    </dgm:pt>
    <dgm:pt modelId="{3F77ED7A-42AC-4AF5-8E81-6F54E093B17A}" type="pres">
      <dgm:prSet presAssocID="{DE7D5943-5B2C-4808-9D14-D58555F3D05F}" presName="dummyMaxCanvas" presStyleCnt="0">
        <dgm:presLayoutVars/>
      </dgm:prSet>
      <dgm:spPr/>
    </dgm:pt>
    <dgm:pt modelId="{D0374680-F994-4F73-9136-8EE2F6EBF037}" type="pres">
      <dgm:prSet presAssocID="{DE7D5943-5B2C-4808-9D14-D58555F3D05F}" presName="OneNode_1" presStyleLbl="node1" presStyleIdx="0" presStyleCnt="1" custLinFactNeighborY="-33158">
        <dgm:presLayoutVars>
          <dgm:bulletEnabled val="1"/>
        </dgm:presLayoutVars>
      </dgm:prSet>
      <dgm:spPr/>
    </dgm:pt>
  </dgm:ptLst>
  <dgm:cxnLst>
    <dgm:cxn modelId="{32CC4C67-8AA2-40EF-8FD4-23303B6452F5}" type="presOf" srcId="{490E9644-4F1F-4597-868C-2CE65934DAF3}" destId="{D0374680-F994-4F73-9136-8EE2F6EBF037}" srcOrd="0" destOrd="0" presId="urn:microsoft.com/office/officeart/2005/8/layout/vProcess5"/>
    <dgm:cxn modelId="{49513F54-2C65-4C9A-B41E-52A0D40ED616}" srcId="{DE7D5943-5B2C-4808-9D14-D58555F3D05F}" destId="{490E9644-4F1F-4597-868C-2CE65934DAF3}" srcOrd="0" destOrd="0" parTransId="{1317AD1E-3E1E-4EA1-85CE-202B2CBD10F3}" sibTransId="{8487365E-760F-43E2-A02D-58231ACF6352}"/>
    <dgm:cxn modelId="{4C408BA9-FC61-40D9-B81B-A6F1653A57DE}" type="presOf" srcId="{DE7D5943-5B2C-4808-9D14-D58555F3D05F}" destId="{2451B477-F64F-48B2-9F10-EDE9E54BD2B2}" srcOrd="0" destOrd="0" presId="urn:microsoft.com/office/officeart/2005/8/layout/vProcess5"/>
    <dgm:cxn modelId="{ABF65A5F-58A5-4EFD-BD96-54164A8D6912}" type="presParOf" srcId="{2451B477-F64F-48B2-9F10-EDE9E54BD2B2}" destId="{3F77ED7A-42AC-4AF5-8E81-6F54E093B17A}" srcOrd="0" destOrd="0" presId="urn:microsoft.com/office/officeart/2005/8/layout/vProcess5"/>
    <dgm:cxn modelId="{001E75D9-5134-4533-BB33-7BFDC3010F20}" type="presParOf" srcId="{2451B477-F64F-48B2-9F10-EDE9E54BD2B2}" destId="{D0374680-F994-4F73-9136-8EE2F6EBF037}" srcOrd="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42D8D7-2B80-4A0D-A025-11B752BD8841}">
      <dsp:nvSpPr>
        <dsp:cNvPr id="0" name=""/>
        <dsp:cNvSpPr/>
      </dsp:nvSpPr>
      <dsp:spPr>
        <a:xfrm rot="16200000">
          <a:off x="508000" y="-508000"/>
          <a:ext cx="2032000" cy="3048000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Educating for </a:t>
          </a:r>
          <a:r>
            <a:rPr lang="en-US" sz="2400" b="1" kern="1200" dirty="0"/>
            <a:t>Wisdom, Knowledge and Skills</a:t>
          </a:r>
        </a:p>
      </dsp:txBody>
      <dsp:txXfrm rot="5400000">
        <a:off x="0" y="0"/>
        <a:ext cx="3048000" cy="1524000"/>
      </dsp:txXfrm>
    </dsp:sp>
    <dsp:sp modelId="{F2796A30-4BA6-4579-B872-55030DC8751B}">
      <dsp:nvSpPr>
        <dsp:cNvPr id="0" name=""/>
        <dsp:cNvSpPr/>
      </dsp:nvSpPr>
      <dsp:spPr>
        <a:xfrm>
          <a:off x="3048000" y="0"/>
          <a:ext cx="3048000" cy="2032000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Educating for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Hope and Aspiration</a:t>
          </a:r>
        </a:p>
      </dsp:txBody>
      <dsp:txXfrm>
        <a:off x="3048000" y="0"/>
        <a:ext cx="3048000" cy="1524000"/>
      </dsp:txXfrm>
    </dsp:sp>
    <dsp:sp modelId="{D2EE4A69-F86E-44DB-8DC2-05CF8482E115}">
      <dsp:nvSpPr>
        <dsp:cNvPr id="0" name=""/>
        <dsp:cNvSpPr/>
      </dsp:nvSpPr>
      <dsp:spPr>
        <a:xfrm rot="10800000">
          <a:off x="0" y="2032000"/>
          <a:ext cx="3048000" cy="2032000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Educating for </a:t>
          </a:r>
          <a:r>
            <a:rPr lang="en-US" sz="2400" b="1" kern="1200" dirty="0"/>
            <a:t>Community and Living Well Together</a:t>
          </a:r>
        </a:p>
      </dsp:txBody>
      <dsp:txXfrm rot="10800000">
        <a:off x="0" y="2539999"/>
        <a:ext cx="3048000" cy="1524000"/>
      </dsp:txXfrm>
    </dsp:sp>
    <dsp:sp modelId="{D2422CFC-64A5-4E24-9F46-1CDA73C5BF6F}">
      <dsp:nvSpPr>
        <dsp:cNvPr id="0" name=""/>
        <dsp:cNvSpPr/>
      </dsp:nvSpPr>
      <dsp:spPr>
        <a:xfrm rot="5400000">
          <a:off x="3556000" y="1523999"/>
          <a:ext cx="2032000" cy="3048000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Educating for </a:t>
          </a:r>
          <a:r>
            <a:rPr lang="en-US" sz="2400" b="1" kern="1200" dirty="0"/>
            <a:t>Dignity and Respect </a:t>
          </a:r>
        </a:p>
      </dsp:txBody>
      <dsp:txXfrm rot="-5400000">
        <a:off x="3048000" y="2539999"/>
        <a:ext cx="3048000" cy="1524000"/>
      </dsp:txXfrm>
    </dsp:sp>
    <dsp:sp modelId="{961D8291-A1AA-439C-9B5B-62F2FD2E034E}">
      <dsp:nvSpPr>
        <dsp:cNvPr id="0" name=""/>
        <dsp:cNvSpPr/>
      </dsp:nvSpPr>
      <dsp:spPr>
        <a:xfrm>
          <a:off x="2133600" y="1523999"/>
          <a:ext cx="1828800" cy="1016000"/>
        </a:xfrm>
        <a:prstGeom prst="round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1" kern="1200" dirty="0"/>
            <a:t>‘Life in all its fullness’</a:t>
          </a:r>
        </a:p>
      </dsp:txBody>
      <dsp:txXfrm>
        <a:off x="2183197" y="1573596"/>
        <a:ext cx="1729606" cy="91680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374680-F994-4F73-9136-8EE2F6EBF037}">
      <dsp:nvSpPr>
        <dsp:cNvPr id="0" name=""/>
        <dsp:cNvSpPr/>
      </dsp:nvSpPr>
      <dsp:spPr>
        <a:xfrm>
          <a:off x="0" y="0"/>
          <a:ext cx="6096000" cy="36275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400" b="1" kern="1200" dirty="0"/>
            <a:t>Activity</a:t>
          </a:r>
          <a:r>
            <a:rPr lang="en-US" sz="5400" b="1" kern="1200" baseline="0" dirty="0"/>
            <a:t>: Ethos Enhancing Outcomes</a:t>
          </a:r>
          <a:endParaRPr lang="en-US" sz="5400" kern="1200" dirty="0"/>
        </a:p>
      </dsp:txBody>
      <dsp:txXfrm>
        <a:off x="106247" y="106247"/>
        <a:ext cx="5883506" cy="341503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374680-F994-4F73-9136-8EE2F6EBF037}">
      <dsp:nvSpPr>
        <dsp:cNvPr id="0" name=""/>
        <dsp:cNvSpPr/>
      </dsp:nvSpPr>
      <dsp:spPr>
        <a:xfrm>
          <a:off x="0" y="223077"/>
          <a:ext cx="3412959" cy="18539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/>
            <a:t>Activity</a:t>
          </a:r>
          <a:r>
            <a:rPr lang="en-US" sz="3600" b="1" kern="1200" baseline="0" dirty="0"/>
            <a:t>: LPT questions</a:t>
          </a:r>
          <a:endParaRPr lang="en-US" sz="3600" kern="1200" dirty="0"/>
        </a:p>
      </dsp:txBody>
      <dsp:txXfrm>
        <a:off x="54302" y="277379"/>
        <a:ext cx="3304355" cy="17453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374680-F994-4F73-9136-8EE2F6EBF037}">
      <dsp:nvSpPr>
        <dsp:cNvPr id="0" name=""/>
        <dsp:cNvSpPr/>
      </dsp:nvSpPr>
      <dsp:spPr>
        <a:xfrm>
          <a:off x="0" y="123410"/>
          <a:ext cx="8201851" cy="31732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sz="36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</a:rPr>
            <a:t>“</a:t>
          </a:r>
          <a:r>
            <a:rPr kumimoji="0" lang="en-GB" sz="36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</a:rPr>
            <a:t>To develop inspirational</a:t>
          </a:r>
          <a:r>
            <a:rPr kumimoji="0" lang="en-GB" sz="3600" i="0" u="none" strike="noStrike" kern="120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</a:rPr>
            <a:t> leaders who are </a:t>
          </a:r>
          <a:r>
            <a:rPr kumimoji="0" lang="en-GB" sz="4800" b="1" i="0" u="none" strike="noStrike" kern="120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</a:rPr>
            <a:t>called, connected and committed </a:t>
          </a:r>
          <a:r>
            <a:rPr kumimoji="0" lang="en-GB" sz="3600" i="0" u="none" strike="noStrike" kern="120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</a:rPr>
            <a:t>to delivering the Church of England’s vision for education”</a:t>
          </a:r>
          <a:endParaRPr lang="en-US" sz="3600" b="1" i="0" kern="1200" dirty="0">
            <a:solidFill>
              <a:schemeClr val="bg1"/>
            </a:solidFill>
          </a:endParaRPr>
        </a:p>
      </dsp:txBody>
      <dsp:txXfrm>
        <a:off x="92941" y="216351"/>
        <a:ext cx="8015969" cy="298735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374680-F994-4F73-9136-8EE2F6EBF037}">
      <dsp:nvSpPr>
        <dsp:cNvPr id="0" name=""/>
        <dsp:cNvSpPr/>
      </dsp:nvSpPr>
      <dsp:spPr>
        <a:xfrm>
          <a:off x="0" y="342229"/>
          <a:ext cx="6096000" cy="20320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b="1" kern="1200" dirty="0"/>
            <a:t>‘Called’ </a:t>
          </a:r>
        </a:p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b="1" kern="1200" dirty="0"/>
            <a:t>Leadership</a:t>
          </a:r>
        </a:p>
      </dsp:txBody>
      <dsp:txXfrm>
        <a:off x="59515" y="401744"/>
        <a:ext cx="5976970" cy="191297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374680-F994-4F73-9136-8EE2F6EBF037}">
      <dsp:nvSpPr>
        <dsp:cNvPr id="0" name=""/>
        <dsp:cNvSpPr/>
      </dsp:nvSpPr>
      <dsp:spPr>
        <a:xfrm>
          <a:off x="0" y="2679099"/>
          <a:ext cx="3682553" cy="422644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1" kern="1200" dirty="0"/>
            <a:t> “</a:t>
          </a:r>
          <a:r>
            <a:rPr lang="en-US" sz="3200" b="1" kern="1200" dirty="0"/>
            <a:t>Your vocation in life is where </a:t>
          </a:r>
          <a:r>
            <a:rPr lang="en-US" sz="3200" b="1" i="1" kern="1200" dirty="0"/>
            <a:t>your greatest joy meets the world’s deepest need</a:t>
          </a:r>
          <a:r>
            <a:rPr lang="en-US" sz="3200" kern="1200" dirty="0"/>
            <a:t>.”</a:t>
          </a:r>
        </a:p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/>
            <a:t>Frederick Buechner</a:t>
          </a:r>
          <a:endParaRPr lang="en-US" sz="4400" b="1" kern="1200" dirty="0"/>
        </a:p>
      </dsp:txBody>
      <dsp:txXfrm>
        <a:off x="107858" y="2786957"/>
        <a:ext cx="3466837" cy="401072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374680-F994-4F73-9136-8EE2F6EBF037}">
      <dsp:nvSpPr>
        <dsp:cNvPr id="0" name=""/>
        <dsp:cNvSpPr/>
      </dsp:nvSpPr>
      <dsp:spPr>
        <a:xfrm>
          <a:off x="0" y="342229"/>
          <a:ext cx="6096000" cy="20320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170" tIns="217170" rIns="217170" bIns="217170" numCol="1" spcCol="1270" anchor="ctr" anchorCtr="0">
          <a:noAutofit/>
        </a:bodyPr>
        <a:lstStyle/>
        <a:p>
          <a:pPr marL="0" lvl="0" indent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700" kern="1200" dirty="0"/>
            <a:t>Myself as a Leader</a:t>
          </a:r>
        </a:p>
      </dsp:txBody>
      <dsp:txXfrm>
        <a:off x="59515" y="401744"/>
        <a:ext cx="5976970" cy="191297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374680-F994-4F73-9136-8EE2F6EBF037}">
      <dsp:nvSpPr>
        <dsp:cNvPr id="0" name=""/>
        <dsp:cNvSpPr/>
      </dsp:nvSpPr>
      <dsp:spPr>
        <a:xfrm>
          <a:off x="1286652" y="861832"/>
          <a:ext cx="3522695" cy="9927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b="1" kern="1200" dirty="0"/>
            <a:t>Expectations for Middle &amp; Senior Leadership</a:t>
          </a:r>
          <a:endParaRPr lang="en-US" sz="2600" kern="1200" dirty="0"/>
        </a:p>
      </dsp:txBody>
      <dsp:txXfrm>
        <a:off x="1315730" y="890910"/>
        <a:ext cx="3464539" cy="93463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374680-F994-4F73-9136-8EE2F6EBF037}">
      <dsp:nvSpPr>
        <dsp:cNvPr id="0" name=""/>
        <dsp:cNvSpPr/>
      </dsp:nvSpPr>
      <dsp:spPr>
        <a:xfrm>
          <a:off x="0" y="342229"/>
          <a:ext cx="6096000" cy="20320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b="1" kern="1200" dirty="0"/>
            <a:t>Lunch</a:t>
          </a:r>
        </a:p>
      </dsp:txBody>
      <dsp:txXfrm>
        <a:off x="59515" y="401744"/>
        <a:ext cx="5976970" cy="191297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374680-F994-4F73-9136-8EE2F6EBF037}">
      <dsp:nvSpPr>
        <dsp:cNvPr id="0" name=""/>
        <dsp:cNvSpPr/>
      </dsp:nvSpPr>
      <dsp:spPr>
        <a:xfrm>
          <a:off x="3136148" y="0"/>
          <a:ext cx="2959851" cy="36275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b="1" kern="1200" dirty="0"/>
            <a:t>Activity</a:t>
          </a:r>
          <a:r>
            <a:rPr lang="en-US" sz="4600" b="1" kern="1200" baseline="0" dirty="0"/>
            <a:t>: </a:t>
          </a:r>
          <a:r>
            <a:rPr lang="en-US" sz="4600" kern="1200" baseline="0" dirty="0"/>
            <a:t>Evaluating Prevailing Narratives</a:t>
          </a:r>
          <a:endParaRPr lang="en-US" sz="4600" kern="1200" dirty="0"/>
        </a:p>
      </dsp:txBody>
      <dsp:txXfrm>
        <a:off x="3222839" y="86691"/>
        <a:ext cx="2786469" cy="345414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374680-F994-4F73-9136-8EE2F6EBF037}">
      <dsp:nvSpPr>
        <dsp:cNvPr id="0" name=""/>
        <dsp:cNvSpPr/>
      </dsp:nvSpPr>
      <dsp:spPr>
        <a:xfrm>
          <a:off x="0" y="342229"/>
          <a:ext cx="6096000" cy="20320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300" b="1" kern="1200" dirty="0"/>
            <a:t>Ethos Enhancing Outcomes</a:t>
          </a:r>
        </a:p>
      </dsp:txBody>
      <dsp:txXfrm>
        <a:off x="59515" y="401744"/>
        <a:ext cx="5976970" cy="19129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8932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4940" y="0"/>
            <a:ext cx="2949099" cy="498932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r">
              <a:defRPr sz="1200"/>
            </a:lvl1pPr>
          </a:lstStyle>
          <a:p>
            <a:fld id="{95C5B937-A347-4C80-9F21-BD6F314F1FB1}" type="datetimeFigureOut">
              <a:rPr lang="en-GB" smtClean="0"/>
              <a:t>20/11/2019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5170"/>
            <a:ext cx="2949099" cy="498931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4940" y="9445170"/>
            <a:ext cx="2949099" cy="498931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r">
              <a:defRPr sz="1200"/>
            </a:lvl1pPr>
          </a:lstStyle>
          <a:p>
            <a:fld id="{D02B99FD-D39B-4436-A344-51B2902407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00387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8932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940" y="0"/>
            <a:ext cx="2949099" cy="498932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r">
              <a:defRPr sz="1200"/>
            </a:lvl1pPr>
          </a:lstStyle>
          <a:p>
            <a:fld id="{D763DDCF-A389-4320-8F4A-6CB43A1B9FD2}" type="datetimeFigureOut">
              <a:rPr lang="en-GB" smtClean="0"/>
              <a:t>20/11/2019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77" tIns="45789" rIns="91577" bIns="45789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562" y="4785597"/>
            <a:ext cx="5444490" cy="3915490"/>
          </a:xfrm>
          <a:prstGeom prst="rect">
            <a:avLst/>
          </a:prstGeom>
        </p:spPr>
        <p:txBody>
          <a:bodyPr vert="horz" lIns="91577" tIns="45789" rIns="91577" bIns="457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5170"/>
            <a:ext cx="2949099" cy="498931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940" y="9445170"/>
            <a:ext cx="2949099" cy="498931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r">
              <a:defRPr sz="1200"/>
            </a:lvl1pPr>
          </a:lstStyle>
          <a:p>
            <a:fld id="{EB056913-BBBF-4376-B8AB-C9EBD5B2BF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85816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056913-BBBF-4376-B8AB-C9EBD5B2BFC7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95964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056913-BBBF-4376-B8AB-C9EBD5B2BFC7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86794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056913-BBBF-4376-B8AB-C9EBD5B2BFC7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54326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44817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886">
              <a:defRPr/>
            </a:pPr>
            <a:fld id="{EB056913-BBBF-4376-B8AB-C9EBD5B2BFC7}" type="slidenum">
              <a:rPr lang="en-GB">
                <a:solidFill>
                  <a:prstClr val="black"/>
                </a:solidFill>
                <a:latin typeface="Calibri" panose="020F0502020204030204"/>
              </a:rPr>
              <a:pPr defTabSz="457886">
                <a:defRPr/>
              </a:pPr>
              <a:t>28</a:t>
            </a:fld>
            <a:endParaRPr lang="en-GB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683807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1522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886">
              <a:defRPr/>
            </a:pPr>
            <a:fld id="{EB056913-BBBF-4376-B8AB-C9EBD5B2BFC7}" type="slidenum">
              <a:rPr lang="en-GB">
                <a:solidFill>
                  <a:prstClr val="black"/>
                </a:solidFill>
                <a:latin typeface="Calibri" panose="020F0502020204030204"/>
              </a:rPr>
              <a:pPr defTabSz="457886">
                <a:defRPr/>
              </a:pPr>
              <a:t>30</a:t>
            </a:fld>
            <a:endParaRPr lang="en-GB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709377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56539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886">
              <a:defRPr/>
            </a:pPr>
            <a:fld id="{EB056913-BBBF-4376-B8AB-C9EBD5B2BFC7}" type="slidenum">
              <a:rPr lang="en-GB">
                <a:solidFill>
                  <a:prstClr val="black"/>
                </a:solidFill>
                <a:latin typeface="Calibri" panose="020F0502020204030204"/>
              </a:rPr>
              <a:pPr defTabSz="457886">
                <a:defRPr/>
              </a:pPr>
              <a:t>32</a:t>
            </a:fld>
            <a:endParaRPr lang="en-GB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29290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886">
              <a:defRPr/>
            </a:pPr>
            <a:fld id="{EB056913-BBBF-4376-B8AB-C9EBD5B2BFC7}" type="slidenum">
              <a:rPr lang="en-GB">
                <a:solidFill>
                  <a:prstClr val="black"/>
                </a:solidFill>
                <a:latin typeface="Calibri" panose="020F0502020204030204"/>
              </a:rPr>
              <a:pPr defTabSz="457886">
                <a:defRPr/>
              </a:pPr>
              <a:t>34</a:t>
            </a:fld>
            <a:endParaRPr lang="en-GB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01643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58795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58190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886">
              <a:defRPr/>
            </a:pPr>
            <a:fld id="{EB056913-BBBF-4376-B8AB-C9EBD5B2BFC7}" type="slidenum">
              <a:rPr lang="en-GB">
                <a:solidFill>
                  <a:prstClr val="black"/>
                </a:solidFill>
                <a:latin typeface="Calibri" panose="020F0502020204030204"/>
              </a:rPr>
              <a:pPr defTabSz="457886">
                <a:defRPr/>
              </a:pPr>
              <a:t>36</a:t>
            </a:fld>
            <a:endParaRPr lang="en-GB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713942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43547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056913-BBBF-4376-B8AB-C9EBD5B2BFC7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96511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056913-BBBF-4376-B8AB-C9EBD5B2BFC7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9028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94944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18808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/>
              <a:t>BEFORE GOING TO LUNCH, lets go back to our starting point. </a:t>
            </a:r>
          </a:p>
          <a:p>
            <a:r>
              <a:rPr lang="en-GB" dirty="0"/>
              <a:t>Take a moment on your own to note down: </a:t>
            </a:r>
          </a:p>
          <a:p>
            <a:pPr marL="171707" indent="-171707">
              <a:buFontTx/>
              <a:buChar char="-"/>
            </a:pPr>
            <a:r>
              <a:rPr lang="en-GB" dirty="0"/>
              <a:t>What has struck you during this morning’s session. </a:t>
            </a:r>
          </a:p>
          <a:p>
            <a:pPr marL="171707" indent="-171707">
              <a:buFontTx/>
              <a:buChar char="-"/>
            </a:pPr>
            <a:r>
              <a:rPr lang="en-GB" dirty="0"/>
              <a:t>What actions will you take as a consequence </a:t>
            </a:r>
          </a:p>
          <a:p>
            <a:pPr marL="171707" indent="-171707">
              <a:buFontTx/>
              <a:buChar char="-"/>
            </a:pPr>
            <a:endParaRPr lang="en-GB" dirty="0"/>
          </a:p>
          <a:p>
            <a:r>
              <a:rPr lang="en-GB" dirty="0"/>
              <a:t>Share with a partner.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56913-BBBF-4376-B8AB-C9EBD5B2BFC7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66450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3244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848268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75142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39437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5772">
              <a:defRPr/>
            </a:pPr>
            <a:fld id="{9D9998D5-325A-4DEB-9AAA-8E88D77429C4}" type="slidenum">
              <a:rPr lang="en-GB">
                <a:solidFill>
                  <a:prstClr val="black"/>
                </a:solidFill>
                <a:latin typeface="Calibri" panose="020F0502020204030204"/>
              </a:rPr>
              <a:pPr defTabSz="915772">
                <a:defRPr/>
              </a:pPr>
              <a:t>53</a:t>
            </a:fld>
            <a:endParaRPr lang="en-GB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8964940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056913-BBBF-4376-B8AB-C9EBD5B2BFC7}" type="slidenum">
              <a:rPr lang="en-GB" smtClean="0"/>
              <a:t>60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780480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56913-BBBF-4376-B8AB-C9EBD5B2BFC7}" type="slidenum">
              <a:rPr lang="en-GB" smtClean="0"/>
              <a:t>66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898265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056913-BBBF-4376-B8AB-C9EBD5B2BFC7}" type="slidenum">
              <a:rPr lang="en-GB" smtClean="0"/>
              <a:t>69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172947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056913-BBBF-4376-B8AB-C9EBD5B2BFC7}" type="slidenum">
              <a:rPr lang="en-GB" smtClean="0"/>
              <a:t>71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92647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73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814593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056913-BBBF-4376-B8AB-C9EBD5B2BFC7}" type="slidenum">
              <a:rPr lang="en-GB" smtClean="0"/>
              <a:t>74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44237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056913-BBBF-4376-B8AB-C9EBD5B2BFC7}" type="slidenum">
              <a:rPr lang="en-GB" smtClean="0"/>
              <a:t>75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92405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Sieger</a:t>
            </a:r>
            <a:r>
              <a:rPr lang="en-GB" dirty="0"/>
              <a:t> </a:t>
            </a:r>
            <a:r>
              <a:rPr lang="en-GB" dirty="0" err="1"/>
              <a:t>Koder</a:t>
            </a:r>
            <a:r>
              <a:rPr lang="en-GB" dirty="0"/>
              <a:t> (1925-2015)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63021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056913-BBBF-4376-B8AB-C9EBD5B2BFC7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37041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056913-BBBF-4376-B8AB-C9EBD5B2BFC7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09037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056913-BBBF-4376-B8AB-C9EBD5B2BFC7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64030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r>
              <a:rPr lang="en-GB" dirty="0"/>
              <a:t>BEFORE GOING TO LUNCH, lets go back to our starting point. </a:t>
            </a:r>
          </a:p>
          <a:p>
            <a:r>
              <a:rPr lang="en-GB" dirty="0"/>
              <a:t>Take a moment on your own to note down: </a:t>
            </a:r>
          </a:p>
          <a:p>
            <a:pPr marL="171707" indent="-171707">
              <a:buFontTx/>
              <a:buChar char="-"/>
            </a:pPr>
            <a:r>
              <a:rPr lang="en-GB" dirty="0"/>
              <a:t>What has struck you during this morning’s session. </a:t>
            </a:r>
          </a:p>
          <a:p>
            <a:pPr marL="171707" indent="-171707">
              <a:buFontTx/>
              <a:buChar char="-"/>
            </a:pPr>
            <a:r>
              <a:rPr lang="en-GB" dirty="0"/>
              <a:t>What actions will you take as a consequence </a:t>
            </a:r>
          </a:p>
          <a:p>
            <a:pPr marL="171707" indent="-171707">
              <a:buFontTx/>
              <a:buChar char="-"/>
            </a:pPr>
            <a:endParaRPr lang="en-GB" dirty="0"/>
          </a:p>
          <a:p>
            <a:r>
              <a:rPr lang="en-GB" dirty="0"/>
              <a:t>Share with a partner.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56913-BBBF-4376-B8AB-C9EBD5B2BFC7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05386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056913-BBBF-4376-B8AB-C9EBD5B2BFC7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0375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e P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7364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6056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6"/>
            <a:ext cx="9143999" cy="5142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387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8938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diagramLayout" Target="../diagrams/layout4.xml"/><Relationship Id="rId7" Type="http://schemas.openxmlformats.org/officeDocument/2006/relationships/image" Target="../media/image13.jp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4.xml"/><Relationship Id="rId11" Type="http://schemas.openxmlformats.org/officeDocument/2006/relationships/image" Target="../media/image17.jpg"/><Relationship Id="rId5" Type="http://schemas.openxmlformats.org/officeDocument/2006/relationships/diagramColors" Target="../diagrams/colors4.xml"/><Relationship Id="rId10" Type="http://schemas.openxmlformats.org/officeDocument/2006/relationships/image" Target="../media/image16.jp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1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5"/>
          <p:cNvSpPr txBox="1">
            <a:spLocks/>
          </p:cNvSpPr>
          <p:nvPr/>
        </p:nvSpPr>
        <p:spPr>
          <a:xfrm>
            <a:off x="435535" y="2638925"/>
            <a:ext cx="8391964" cy="1529593"/>
          </a:xfrm>
          <a:prstGeom prst="rect">
            <a:avLst/>
          </a:prstGeom>
        </p:spPr>
        <p:txBody>
          <a:bodyPr vert="horz" anchor="ctr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defTabSz="457189">
              <a:buNone/>
              <a:defRPr/>
            </a:pPr>
            <a:r>
              <a:rPr lang="en-US" b="1" dirty="0">
                <a:solidFill>
                  <a:srgbClr val="973B8E"/>
                </a:solidFill>
                <a:latin typeface="Arial"/>
                <a:cs typeface="Arial"/>
              </a:rPr>
              <a:t>Peer Support Network Session 1</a:t>
            </a:r>
          </a:p>
          <a:p>
            <a:pPr marL="0" indent="0" algn="r" defTabSz="457189">
              <a:buNone/>
              <a:defRPr/>
            </a:pPr>
            <a:endParaRPr lang="en-US" sz="2400" dirty="0">
              <a:solidFill>
                <a:srgbClr val="4A2D72"/>
              </a:solidFill>
              <a:latin typeface="Calibri"/>
              <a:cs typeface="Arial"/>
            </a:endParaRPr>
          </a:p>
          <a:p>
            <a:pPr marL="0" indent="0" algn="r" defTabSz="457189">
              <a:buNone/>
              <a:defRPr/>
            </a:pPr>
            <a:r>
              <a:rPr lang="en-US" sz="2400" dirty="0">
                <a:solidFill>
                  <a:srgbClr val="4A2D72"/>
                </a:solidFill>
                <a:latin typeface="Calibri"/>
                <a:cs typeface="Arial"/>
              </a:rPr>
              <a:t>Emily Norman, Head of Networks</a:t>
            </a:r>
          </a:p>
          <a:p>
            <a:pPr marL="0" indent="0" algn="r" defTabSz="457189">
              <a:buNone/>
              <a:defRPr/>
            </a:pPr>
            <a:r>
              <a:rPr lang="en-US" sz="2400" dirty="0">
                <a:solidFill>
                  <a:srgbClr val="4A2D72"/>
                </a:solidFill>
                <a:latin typeface="Calibri"/>
                <a:cs typeface="Arial"/>
              </a:rPr>
              <a:t>Church of England Foundation for Educational Leadership</a:t>
            </a:r>
          </a:p>
          <a:p>
            <a:pPr marL="0" indent="0" algn="r" defTabSz="457189">
              <a:buNone/>
              <a:defRPr/>
            </a:pPr>
            <a:endParaRPr lang="en-US" sz="2400" dirty="0">
              <a:solidFill>
                <a:srgbClr val="4A2D72"/>
              </a:solidFill>
              <a:latin typeface="Calibri"/>
              <a:cs typeface="Arial"/>
            </a:endParaRPr>
          </a:p>
          <a:p>
            <a:pPr marL="0" indent="0" algn="ctr" defTabSz="457189">
              <a:buNone/>
              <a:defRPr/>
            </a:pPr>
            <a:endParaRPr lang="en-US" sz="2400" b="1" dirty="0">
              <a:solidFill>
                <a:srgbClr val="4A2D72"/>
              </a:solidFill>
              <a:latin typeface="Calibri"/>
              <a:cs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E2FB53B-5681-4AC1-9694-27FD4C5757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642" y="270533"/>
            <a:ext cx="3654341" cy="1297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75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1608222" y="153069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2235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5"/>
          <p:cNvSpPr txBox="1">
            <a:spLocks/>
          </p:cNvSpPr>
          <p:nvPr/>
        </p:nvSpPr>
        <p:spPr>
          <a:xfrm>
            <a:off x="343470" y="528053"/>
            <a:ext cx="8391964" cy="6022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457189">
              <a:defRPr/>
            </a:pPr>
            <a:endParaRPr lang="en-US" sz="1400" dirty="0">
              <a:solidFill>
                <a:srgbClr val="272727"/>
              </a:solidFill>
              <a:latin typeface="Calibri"/>
              <a:cs typeface="Arial"/>
            </a:endParaRPr>
          </a:p>
          <a:p>
            <a:pPr algn="l" defTabSz="457189">
              <a:defRPr/>
            </a:pPr>
            <a:endParaRPr lang="en-US" sz="3600" dirty="0">
              <a:solidFill>
                <a:srgbClr val="973B8E"/>
              </a:solidFill>
              <a:latin typeface="Arial"/>
              <a:cs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9092" y="299453"/>
            <a:ext cx="449322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8">
              <a:defRPr/>
            </a:pPr>
            <a:r>
              <a:rPr lang="en-GB" altLang="en-US" sz="3200" b="1" dirty="0">
                <a:solidFill>
                  <a:sysClr val="windowText" lastClr="000000"/>
                </a:solidFill>
                <a:latin typeface="Calibri" pitchFamily="34" charset="0"/>
              </a:rPr>
              <a:t>Educating for Wisdom, Knowledge and Skills: </a:t>
            </a:r>
          </a:p>
          <a:p>
            <a:pPr defTabSz="914378">
              <a:defRPr/>
            </a:pPr>
            <a:endParaRPr lang="en-GB" altLang="en-US" sz="3200" b="1" dirty="0">
              <a:solidFill>
                <a:sysClr val="windowText" lastClr="000000"/>
              </a:solidFill>
              <a:latin typeface="Calibri" pitchFamily="34" charset="0"/>
            </a:endParaRPr>
          </a:p>
          <a:p>
            <a:pPr defTabSz="914378">
              <a:defRPr/>
            </a:pPr>
            <a:r>
              <a:rPr lang="en-GB" altLang="en-US" sz="2800" dirty="0">
                <a:solidFill>
                  <a:sysClr val="windowText" lastClr="000000"/>
                </a:solidFill>
                <a:latin typeface="Calibri" pitchFamily="34" charset="0"/>
              </a:rPr>
              <a:t>Fostering discipline, confidence and delight in seeking wisdom and knowledge, and fully developing talents in all areas of life.</a:t>
            </a:r>
            <a:endParaRPr lang="en-GB" altLang="en-US" sz="3200" dirty="0">
              <a:solidFill>
                <a:sysClr val="windowText" lastClr="000000"/>
              </a:solidFill>
              <a:latin typeface="Calibri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6695" y="1250950"/>
            <a:ext cx="3678612" cy="244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48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668253" y="228358"/>
            <a:ext cx="425968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914378">
              <a:defRPr/>
            </a:pPr>
            <a:r>
              <a:rPr lang="en-GB" altLang="en-US" sz="2800" b="1" dirty="0">
                <a:solidFill>
                  <a:sysClr val="windowText" lastClr="000000"/>
                </a:solidFill>
                <a:latin typeface="Calibri" pitchFamily="34" charset="0"/>
              </a:rPr>
              <a:t>Educating for Hope and Aspiration: </a:t>
            </a:r>
          </a:p>
          <a:p>
            <a:pPr algn="r" defTabSz="914378">
              <a:defRPr/>
            </a:pPr>
            <a:endParaRPr lang="en-GB" altLang="en-US" sz="2800" b="1" dirty="0">
              <a:solidFill>
                <a:sysClr val="windowText" lastClr="000000"/>
              </a:solidFill>
              <a:latin typeface="Calibri" pitchFamily="34" charset="0"/>
            </a:endParaRPr>
          </a:p>
          <a:p>
            <a:pPr algn="r" defTabSz="914378">
              <a:defRPr/>
            </a:pPr>
            <a:r>
              <a:rPr lang="en-GB" altLang="en-US" sz="2800" dirty="0">
                <a:solidFill>
                  <a:sysClr val="windowText" lastClr="000000"/>
                </a:solidFill>
                <a:latin typeface="Calibri" pitchFamily="34" charset="0"/>
              </a:rPr>
              <a:t>Seeking healing, repair and renewal, coping wisely with things and people going wrong, opening horizons and guiding people into ways of fulfilling them.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185" y="795509"/>
            <a:ext cx="4336068" cy="2900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87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43470" y="409074"/>
            <a:ext cx="442103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8">
              <a:defRPr/>
            </a:pPr>
            <a:r>
              <a:rPr lang="en-GB" altLang="en-US" sz="2800" b="1" dirty="0">
                <a:solidFill>
                  <a:sysClr val="windowText" lastClr="000000"/>
                </a:solidFill>
                <a:latin typeface="Calibri" pitchFamily="34" charset="0"/>
              </a:rPr>
              <a:t>Educating for Community and Living Well Together: </a:t>
            </a:r>
          </a:p>
          <a:p>
            <a:pPr defTabSz="914378">
              <a:defRPr/>
            </a:pPr>
            <a:endParaRPr lang="en-GB" altLang="en-US" sz="2800" b="1" dirty="0">
              <a:solidFill>
                <a:sysClr val="windowText" lastClr="000000"/>
              </a:solidFill>
              <a:latin typeface="Calibri" pitchFamily="34" charset="0"/>
            </a:endParaRPr>
          </a:p>
          <a:p>
            <a:pPr defTabSz="914378">
              <a:defRPr/>
            </a:pPr>
            <a:r>
              <a:rPr lang="en-GB" altLang="en-US" sz="2800" dirty="0">
                <a:solidFill>
                  <a:sysClr val="windowText" lastClr="000000"/>
                </a:solidFill>
                <a:latin typeface="Calibri" pitchFamily="34" charset="0"/>
              </a:rPr>
              <a:t>Ensuring a core focus on relationships, participation in communities and the qualities of character that enable people to flourish together.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3104" y="770021"/>
            <a:ext cx="4065189" cy="270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41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415589" y="0"/>
            <a:ext cx="431984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914378">
              <a:defRPr/>
            </a:pPr>
            <a:r>
              <a:rPr lang="en-GB" altLang="en-US" sz="2800" b="1" dirty="0">
                <a:solidFill>
                  <a:sysClr val="windowText" lastClr="000000"/>
                </a:solidFill>
                <a:latin typeface="Calibri" pitchFamily="34" charset="0"/>
              </a:rPr>
              <a:t>Educating for </a:t>
            </a:r>
          </a:p>
          <a:p>
            <a:pPr algn="r" defTabSz="914378">
              <a:defRPr/>
            </a:pPr>
            <a:r>
              <a:rPr lang="en-GB" altLang="en-US" sz="2800" b="1" dirty="0">
                <a:solidFill>
                  <a:sysClr val="windowText" lastClr="000000"/>
                </a:solidFill>
                <a:latin typeface="Calibri" pitchFamily="34" charset="0"/>
              </a:rPr>
              <a:t>Dignity and Respect:</a:t>
            </a:r>
          </a:p>
          <a:p>
            <a:pPr algn="r" defTabSz="914378">
              <a:defRPr/>
            </a:pPr>
            <a:endParaRPr lang="en-GB" altLang="en-US" sz="2800" b="1" dirty="0">
              <a:solidFill>
                <a:sysClr val="windowText" lastClr="000000"/>
              </a:solidFill>
              <a:latin typeface="Calibri" pitchFamily="34" charset="0"/>
            </a:endParaRPr>
          </a:p>
          <a:p>
            <a:pPr algn="r" defTabSz="914378">
              <a:defRPr/>
            </a:pPr>
            <a:r>
              <a:rPr lang="en-GB" altLang="en-US" sz="2800" dirty="0">
                <a:solidFill>
                  <a:sysClr val="windowText" lastClr="000000"/>
                </a:solidFill>
                <a:latin typeface="Calibri" pitchFamily="34" charset="0"/>
              </a:rPr>
              <a:t>Ensuring the basic principle of respect for the value and preciousness of each person, treating each person as a unique individual of inherent worth.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714" y="986590"/>
            <a:ext cx="3924173" cy="261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93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531538" y="843064"/>
          <a:ext cx="8201851" cy="3296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Subtitle 5">
            <a:extLst>
              <a:ext uri="{FF2B5EF4-FFF2-40B4-BE49-F238E27FC236}">
                <a16:creationId xmlns:a16="http://schemas.microsoft.com/office/drawing/2014/main" id="{2D2ADCD0-D779-4FAA-AC2D-05FA2C9C9289}"/>
              </a:ext>
            </a:extLst>
          </p:cNvPr>
          <p:cNvSpPr txBox="1">
            <a:spLocks/>
          </p:cNvSpPr>
          <p:nvPr/>
        </p:nvSpPr>
        <p:spPr>
          <a:xfrm>
            <a:off x="531537" y="110304"/>
            <a:ext cx="8201852" cy="3296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 sz="2000" b="1" dirty="0">
                <a:solidFill>
                  <a:schemeClr val="bg2">
                    <a:lumMod val="75000"/>
                  </a:schemeClr>
                </a:solidFill>
                <a:latin typeface="Arial"/>
                <a:cs typeface="Arial"/>
              </a:rPr>
              <a:t>The Church of England Foundation </a:t>
            </a: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 sz="2000" b="1" dirty="0">
                <a:solidFill>
                  <a:schemeClr val="bg2">
                    <a:lumMod val="75000"/>
                  </a:schemeClr>
                </a:solidFill>
                <a:latin typeface="Arial"/>
                <a:cs typeface="Arial"/>
              </a:rPr>
              <a:t>for Educational Leadership’s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mission is:</a:t>
            </a:r>
            <a:endParaRPr kumimoji="0" lang="en-US" sz="1800" i="1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727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C9EC1D-BE26-4696-97E6-38F5C1F81E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83" r="19499"/>
          <a:stretch/>
        </p:blipFill>
        <p:spPr>
          <a:xfrm>
            <a:off x="3922295" y="243890"/>
            <a:ext cx="4664242" cy="36290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868B53-288C-4645-B72C-7A53D94F7695}"/>
              </a:ext>
            </a:extLst>
          </p:cNvPr>
          <p:cNvSpPr txBox="1"/>
          <p:nvPr/>
        </p:nvSpPr>
        <p:spPr>
          <a:xfrm>
            <a:off x="469232" y="545432"/>
            <a:ext cx="340894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Benefits of a network: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Building relationships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Sharing good practice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Exploring enquiry questions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Evaluating what works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Long-term possibilities</a:t>
            </a:r>
          </a:p>
        </p:txBody>
      </p:sp>
    </p:spTree>
    <p:extLst>
      <p:ext uri="{BB962C8B-B14F-4D97-AF65-F5344CB8AC3E}">
        <p14:creationId xmlns:p14="http://schemas.microsoft.com/office/powerpoint/2010/main" val="3070158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183456824"/>
              </p:ext>
            </p:extLst>
          </p:nvPr>
        </p:nvGraphicFramePr>
        <p:xfrm>
          <a:off x="1524000" y="53975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9068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674D66E-CF37-4993-96F6-5AC140D77E65}"/>
              </a:ext>
            </a:extLst>
          </p:cNvPr>
          <p:cNvSpPr/>
          <p:nvPr/>
        </p:nvSpPr>
        <p:spPr>
          <a:xfrm>
            <a:off x="278296" y="0"/>
            <a:ext cx="8865704" cy="417447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3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Called:</a:t>
            </a:r>
            <a:r>
              <a:rPr lang="en-GB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GB" sz="1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“Leaders who are called can articulate a strong sense of </a:t>
            </a:r>
            <a:r>
              <a:rPr lang="en-GB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personal vocation</a:t>
            </a:r>
            <a:r>
              <a:rPr lang="en-GB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their role, and demonstrate this through their </a:t>
            </a:r>
            <a:r>
              <a:rPr lang="en-GB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words, actions and decision making</a:t>
            </a: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exemplifying a strong moral purpose, </a:t>
            </a:r>
            <a:r>
              <a:rPr lang="en-GB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confident vision</a:t>
            </a:r>
            <a:r>
              <a:rPr lang="en-GB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en-GB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 </a:t>
            </a:r>
            <a:r>
              <a:rPr lang="en-GB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ambitious trajectory</a:t>
            </a: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of improvement. For some, this sense of vocation will be driven by an established or </a:t>
            </a:r>
            <a:r>
              <a:rPr lang="en-GB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developing faith</a:t>
            </a:r>
            <a:r>
              <a:rPr lang="en-GB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commitment. They show integrity, honesty and a </a:t>
            </a:r>
            <a:r>
              <a:rPr lang="en-GB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deep sense of resilience</a:t>
            </a:r>
            <a:r>
              <a:rPr lang="en-GB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underpinned by their personal sense of vocation as a leader.”</a:t>
            </a:r>
            <a:endParaRPr lang="en-GB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186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B6B530-39EF-47B0-AC40-4D5C45D04B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0629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29170F2-D5F3-49CD-9ECC-7DC1816A22C7}"/>
              </a:ext>
            </a:extLst>
          </p:cNvPr>
          <p:cNvGrpSpPr/>
          <p:nvPr/>
        </p:nvGrpSpPr>
        <p:grpSpPr>
          <a:xfrm>
            <a:off x="1583515" y="789740"/>
            <a:ext cx="6096000" cy="2032000"/>
            <a:chOff x="0" y="342229"/>
            <a:chExt cx="6096000" cy="203200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E32596F6-1B6B-42CF-BF8D-3E7B0C199BEE}"/>
                </a:ext>
              </a:extLst>
            </p:cNvPr>
            <p:cNvSpPr/>
            <p:nvPr/>
          </p:nvSpPr>
          <p:spPr>
            <a:xfrm>
              <a:off x="0" y="342229"/>
              <a:ext cx="6096000" cy="2032000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Rectangle: Rounded Corners 4">
              <a:extLst>
                <a:ext uri="{FF2B5EF4-FFF2-40B4-BE49-F238E27FC236}">
                  <a16:creationId xmlns:a16="http://schemas.microsoft.com/office/drawing/2014/main" id="{D93C3BA3-F872-4681-A124-A9AC02CAD205}"/>
                </a:ext>
              </a:extLst>
            </p:cNvPr>
            <p:cNvSpPr txBox="1"/>
            <p:nvPr/>
          </p:nvSpPr>
          <p:spPr>
            <a:xfrm>
              <a:off x="59515" y="401744"/>
              <a:ext cx="5976970" cy="19129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3830" tIns="163830" rIns="163830" bIns="163830" numCol="1" spcCol="1270" anchor="ctr" anchorCtr="0">
              <a:noAutofit/>
            </a:bodyPr>
            <a:lstStyle/>
            <a:p>
              <a:pPr marL="0" lvl="0" indent="0" algn="ctr" defTabSz="1911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300" b="1" kern="1200" dirty="0"/>
                <a:t>Introductions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43351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B2D1D0-2F31-4F2A-B30D-A404C5FC79D2}"/>
              </a:ext>
            </a:extLst>
          </p:cNvPr>
          <p:cNvSpPr txBox="1"/>
          <p:nvPr/>
        </p:nvSpPr>
        <p:spPr>
          <a:xfrm>
            <a:off x="721895" y="489284"/>
            <a:ext cx="74515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‘That which leaders choose to improve communicates much about their values.’</a:t>
            </a:r>
          </a:p>
          <a:p>
            <a:endParaRPr lang="en-GB" i="1" dirty="0"/>
          </a:p>
          <a:p>
            <a:r>
              <a:rPr lang="en-GB" i="1" dirty="0"/>
              <a:t>What kind of education? </a:t>
            </a:r>
          </a:p>
        </p:txBody>
      </p:sp>
    </p:spTree>
    <p:extLst>
      <p:ext uri="{BB962C8B-B14F-4D97-AF65-F5344CB8AC3E}">
        <p14:creationId xmlns:p14="http://schemas.microsoft.com/office/powerpoint/2010/main" val="15653639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261417" y="-2548270"/>
          <a:ext cx="3682553" cy="8452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CC8F0E23-FA5E-4DCC-BE3D-2024A6DAA25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626" t="7775"/>
          <a:stretch/>
        </p:blipFill>
        <p:spPr>
          <a:xfrm>
            <a:off x="4201199" y="201698"/>
            <a:ext cx="2500140" cy="1625841"/>
          </a:xfrm>
          <a:prstGeom prst="rect">
            <a:avLst/>
          </a:prstGeom>
          <a:effectLst>
            <a:outerShdw blurRad="50800" dist="38100" dir="5400000" sx="102000" sy="102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E75D9D-D74A-44D6-A133-577CE2F186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808724">
            <a:off x="6503504" y="585259"/>
            <a:ext cx="2437574" cy="1621085"/>
          </a:xfrm>
          <a:prstGeom prst="rect">
            <a:avLst/>
          </a:prstGeom>
          <a:effectLst>
            <a:outerShdw blurRad="50800" dist="38100" dir="5400000" sx="102000" sy="102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4DB6CF-B696-43A6-A032-F2BB464280A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2191" t="15208" b="16673"/>
          <a:stretch/>
        </p:blipFill>
        <p:spPr>
          <a:xfrm rot="20742720">
            <a:off x="4260219" y="1789884"/>
            <a:ext cx="2457973" cy="1430093"/>
          </a:xfrm>
          <a:prstGeom prst="rect">
            <a:avLst/>
          </a:prstGeom>
          <a:effectLst>
            <a:outerShdw blurRad="50800" dist="38100" dir="5400000" sx="102000" sy="102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91A531-5B69-43D7-9EC3-53F42D718B3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262871">
            <a:off x="6756550" y="2164723"/>
            <a:ext cx="2200970" cy="1320582"/>
          </a:xfrm>
          <a:prstGeom prst="rect">
            <a:avLst/>
          </a:prstGeom>
          <a:effectLst>
            <a:outerShdw blurRad="50800" dist="38100" dir="5400000" sx="102000" sy="102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E0A6461-87F2-43F5-A656-74936AE466F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23546"/>
          <a:stretch/>
        </p:blipFill>
        <p:spPr>
          <a:xfrm>
            <a:off x="4873305" y="2944533"/>
            <a:ext cx="3045608" cy="1164237"/>
          </a:xfrm>
          <a:prstGeom prst="rect">
            <a:avLst/>
          </a:prstGeom>
          <a:effectLst>
            <a:outerShdw blurRad="50800" dist="38100" dir="5400000" sx="102000" sy="102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363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A3F049E-171F-4BDF-AF7B-73E5D76B1DEE}"/>
              </a:ext>
            </a:extLst>
          </p:cNvPr>
          <p:cNvSpPr txBox="1"/>
          <p:nvPr/>
        </p:nvSpPr>
        <p:spPr>
          <a:xfrm>
            <a:off x="5205663" y="728815"/>
            <a:ext cx="362952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What do you consider your ‘calling’, ‘vocation’ or ‘purpose’ to be?</a:t>
            </a:r>
          </a:p>
          <a:p>
            <a:endParaRPr lang="en-GB" dirty="0"/>
          </a:p>
          <a:p>
            <a:r>
              <a:rPr lang="en-GB" dirty="0"/>
              <a:t>Is this something which has changed through your life?</a:t>
            </a:r>
          </a:p>
          <a:p>
            <a:endParaRPr lang="en-GB" dirty="0"/>
          </a:p>
          <a:p>
            <a:r>
              <a:rPr lang="en-GB" dirty="0"/>
              <a:t>What difference does this make to how you approach your role at school?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D172AB-E822-45A2-913E-4746989225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094" y="239218"/>
            <a:ext cx="4352088" cy="384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053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E05AA5-A530-4E7F-A248-919FACEC7B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689"/>
            <a:ext cx="9144000" cy="5018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0841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EF3A825-D7DE-4892-8D49-CC67DBD680ED}"/>
              </a:ext>
            </a:extLst>
          </p:cNvPr>
          <p:cNvGrpSpPr/>
          <p:nvPr/>
        </p:nvGrpSpPr>
        <p:grpSpPr>
          <a:xfrm>
            <a:off x="2521558" y="1594086"/>
            <a:ext cx="1828800" cy="1016000"/>
            <a:chOff x="2844799" y="2032000"/>
            <a:chExt cx="2438400" cy="1354666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77D327DE-2E00-461D-8B23-A2D70C40C8B7}"/>
                </a:ext>
              </a:extLst>
            </p:cNvPr>
            <p:cNvSpPr/>
            <p:nvPr/>
          </p:nvSpPr>
          <p:spPr>
            <a:xfrm>
              <a:off x="2844799" y="2032000"/>
              <a:ext cx="2438400" cy="1354666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" name="Rectangle: Rounded Corners 4">
              <a:extLst>
                <a:ext uri="{FF2B5EF4-FFF2-40B4-BE49-F238E27FC236}">
                  <a16:creationId xmlns:a16="http://schemas.microsoft.com/office/drawing/2014/main" id="{C2ECD9F6-5D97-4F41-94AD-3F3B2ED60D7E}"/>
                </a:ext>
              </a:extLst>
            </p:cNvPr>
            <p:cNvSpPr txBox="1"/>
            <p:nvPr/>
          </p:nvSpPr>
          <p:spPr>
            <a:xfrm>
              <a:off x="2910928" y="2098129"/>
              <a:ext cx="2306142" cy="12224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4298" tIns="94298" rIns="94298" bIns="94298" numCol="1" spcCol="1270" anchor="ctr" anchorCtr="0">
              <a:noAutofit/>
            </a:bodyPr>
            <a:lstStyle/>
            <a:p>
              <a:pPr algn="ctr" defTabSz="110013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75" b="1" i="1" dirty="0"/>
                <a:t>‘Life in all its fullness’</a:t>
              </a:r>
            </a:p>
          </p:txBody>
        </p:sp>
      </p:grpSp>
      <p:sp>
        <p:nvSpPr>
          <p:cNvPr id="5" name="Arrow: Right 4">
            <a:extLst>
              <a:ext uri="{FF2B5EF4-FFF2-40B4-BE49-F238E27FC236}">
                <a16:creationId xmlns:a16="http://schemas.microsoft.com/office/drawing/2014/main" id="{F7CE1DDB-CA37-4D62-BEB9-81610D81421A}"/>
              </a:ext>
            </a:extLst>
          </p:cNvPr>
          <p:cNvSpPr/>
          <p:nvPr/>
        </p:nvSpPr>
        <p:spPr>
          <a:xfrm>
            <a:off x="306694" y="1450364"/>
            <a:ext cx="2040362" cy="130344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90A2F0B9-3226-4510-8D59-CC276F59AB7D}"/>
              </a:ext>
            </a:extLst>
          </p:cNvPr>
          <p:cNvSpPr/>
          <p:nvPr/>
        </p:nvSpPr>
        <p:spPr>
          <a:xfrm rot="20008244">
            <a:off x="4474447" y="234892"/>
            <a:ext cx="2040362" cy="130344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C68C96-E170-4EE8-A793-AFB731163A08}"/>
              </a:ext>
            </a:extLst>
          </p:cNvPr>
          <p:cNvSpPr txBox="1"/>
          <p:nvPr/>
        </p:nvSpPr>
        <p:spPr>
          <a:xfrm>
            <a:off x="6814554" y="340771"/>
            <a:ext cx="2113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Children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B541A9-DA28-4172-9169-BE74EC54682F}"/>
              </a:ext>
            </a:extLst>
          </p:cNvPr>
          <p:cNvSpPr txBox="1"/>
          <p:nvPr/>
        </p:nvSpPr>
        <p:spPr>
          <a:xfrm>
            <a:off x="7102900" y="1849297"/>
            <a:ext cx="1375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Adults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50CA6E06-6899-43DD-B6DD-9B9DC5ED65E4}"/>
              </a:ext>
            </a:extLst>
          </p:cNvPr>
          <p:cNvSpPr/>
          <p:nvPr/>
        </p:nvSpPr>
        <p:spPr>
          <a:xfrm>
            <a:off x="4695184" y="1509199"/>
            <a:ext cx="2040362" cy="130344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50777228-64D9-4F7C-86AC-B31B0B706507}"/>
              </a:ext>
            </a:extLst>
          </p:cNvPr>
          <p:cNvSpPr/>
          <p:nvPr/>
        </p:nvSpPr>
        <p:spPr>
          <a:xfrm rot="1509137">
            <a:off x="4428260" y="2718223"/>
            <a:ext cx="2040362" cy="130344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3F86DE-D605-44AF-BE84-EFD48BD0B2F3}"/>
              </a:ext>
            </a:extLst>
          </p:cNvPr>
          <p:cNvSpPr txBox="1"/>
          <p:nvPr/>
        </p:nvSpPr>
        <p:spPr>
          <a:xfrm>
            <a:off x="7102900" y="3348238"/>
            <a:ext cx="1375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Teams</a:t>
            </a:r>
          </a:p>
        </p:txBody>
      </p:sp>
    </p:spTree>
    <p:extLst>
      <p:ext uri="{BB962C8B-B14F-4D97-AF65-F5344CB8AC3E}">
        <p14:creationId xmlns:p14="http://schemas.microsoft.com/office/powerpoint/2010/main" val="1681610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/>
      <p:bldP spid="10" grpId="0" animBg="1"/>
      <p:bldP spid="11" grpId="0" animBg="1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96F60DA-A07B-44EE-B05E-4AF99C4CE34C}"/>
              </a:ext>
            </a:extLst>
          </p:cNvPr>
          <p:cNvGrpSpPr/>
          <p:nvPr/>
        </p:nvGrpSpPr>
        <p:grpSpPr>
          <a:xfrm>
            <a:off x="1767746" y="477078"/>
            <a:ext cx="5733458" cy="3458818"/>
            <a:chOff x="0" y="0"/>
            <a:chExt cx="8128000" cy="4252055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44F1D6EA-1593-4065-9C5F-824429ECDEB3}"/>
                </a:ext>
              </a:extLst>
            </p:cNvPr>
            <p:cNvSpPr/>
            <p:nvPr/>
          </p:nvSpPr>
          <p:spPr>
            <a:xfrm>
              <a:off x="0" y="0"/>
              <a:ext cx="8128000" cy="4252055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Rectangle: Rounded Corners 4">
              <a:extLst>
                <a:ext uri="{FF2B5EF4-FFF2-40B4-BE49-F238E27FC236}">
                  <a16:creationId xmlns:a16="http://schemas.microsoft.com/office/drawing/2014/main" id="{FFBA6716-24B9-4D64-B56E-466C4A9CD93B}"/>
                </a:ext>
              </a:extLst>
            </p:cNvPr>
            <p:cNvSpPr txBox="1"/>
            <p:nvPr/>
          </p:nvSpPr>
          <p:spPr>
            <a:xfrm>
              <a:off x="124538" y="124538"/>
              <a:ext cx="7878924" cy="400297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1450" tIns="171450" rIns="171450" bIns="171450" numCol="1" spcCol="1270" anchor="ctr" anchorCtr="0">
              <a:noAutofit/>
            </a:bodyPr>
            <a:lstStyle/>
            <a:p>
              <a:pPr algn="ctr" defTabSz="2000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500" b="1" dirty="0"/>
                <a:t>What do we mean by ‘human flourishing’?</a:t>
              </a:r>
              <a:endParaRPr lang="en-US" sz="45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57962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1745F0A-4AB3-4D32-854D-80C530E39743}"/>
              </a:ext>
            </a:extLst>
          </p:cNvPr>
          <p:cNvSpPr txBox="1"/>
          <p:nvPr/>
        </p:nvSpPr>
        <p:spPr>
          <a:xfrm>
            <a:off x="349290" y="153347"/>
            <a:ext cx="359512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50" dirty="0"/>
              <a:t>‘The notion of human flourishing set out in our thinking draws significantly on Aristotle, and especially on his conception of </a:t>
            </a:r>
            <a:r>
              <a:rPr lang="en-GB" sz="1650" b="1" dirty="0"/>
              <a:t>eudaimonia. </a:t>
            </a:r>
            <a:r>
              <a:rPr lang="en-GB" sz="1650" dirty="0"/>
              <a:t>The meaning of eudaimonia can be traced etymologically from its roots of ‘</a:t>
            </a:r>
            <a:r>
              <a:rPr lang="en-GB" sz="1650" dirty="0" err="1"/>
              <a:t>eu</a:t>
            </a:r>
            <a:r>
              <a:rPr lang="en-GB" sz="1650" dirty="0"/>
              <a:t>’ (good) and ‘</a:t>
            </a:r>
            <a:r>
              <a:rPr lang="en-GB" sz="1650" dirty="0" err="1"/>
              <a:t>daimon</a:t>
            </a:r>
            <a:r>
              <a:rPr lang="en-GB" sz="1650" dirty="0"/>
              <a:t>’ (spirit), refers to the notion of human flourishing and can…[refer to] physical flourishing, emotional flourishing, societal flourishing and fourthly, flourishing in terms of personal creativity, self-expression and knowledge seeking.’</a:t>
            </a:r>
          </a:p>
          <a:p>
            <a:endParaRPr lang="en-GB" sz="1650" dirty="0"/>
          </a:p>
          <a:p>
            <a:r>
              <a:rPr lang="en-GB" sz="1650" i="1" dirty="0"/>
              <a:t>Leadership of Character Education, </a:t>
            </a:r>
            <a:r>
              <a:rPr lang="en-GB" sz="1650" dirty="0"/>
              <a:t>18</a:t>
            </a:r>
            <a:endParaRPr lang="en-GB" sz="1650" i="1" dirty="0"/>
          </a:p>
          <a:p>
            <a:endParaRPr lang="en-GB" sz="165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0EB9DC-A15A-474F-8C06-E66F71740C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9830" y="405958"/>
            <a:ext cx="4243432" cy="2861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8811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3A83674-5A42-4D79-823A-7ECA7FDBA332}"/>
              </a:ext>
            </a:extLst>
          </p:cNvPr>
          <p:cNvSpPr/>
          <p:nvPr/>
        </p:nvSpPr>
        <p:spPr>
          <a:xfrm>
            <a:off x="5550294" y="746457"/>
            <a:ext cx="322879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400" dirty="0">
                <a:solidFill>
                  <a:prstClr val="black"/>
                </a:solidFill>
              </a:rPr>
              <a:t>‘</a:t>
            </a:r>
            <a:r>
              <a:rPr lang="en-GB" sz="2400" i="1" dirty="0">
                <a:solidFill>
                  <a:prstClr val="black"/>
                </a:solidFill>
              </a:rPr>
              <a:t>Love one another. As I have loved you, so you must love one another. By this, everyone will know that you are my disciples.</a:t>
            </a:r>
            <a:r>
              <a:rPr lang="en-GB" sz="2400" dirty="0">
                <a:solidFill>
                  <a:prstClr val="black"/>
                </a:solidFill>
              </a:rPr>
              <a:t>’ </a:t>
            </a:r>
          </a:p>
          <a:p>
            <a:pPr lvl="0"/>
            <a:r>
              <a:rPr lang="en-GB" sz="2400" dirty="0">
                <a:solidFill>
                  <a:prstClr val="black"/>
                </a:solidFill>
              </a:rPr>
              <a:t>John 13:34-5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D68D71-31A5-4B29-B62B-A975EC91D8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310" y="472819"/>
            <a:ext cx="4693251" cy="3220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1344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A049205-550C-4707-A054-91E346D63ECA}"/>
              </a:ext>
            </a:extLst>
          </p:cNvPr>
          <p:cNvSpPr/>
          <p:nvPr/>
        </p:nvSpPr>
        <p:spPr>
          <a:xfrm>
            <a:off x="3446942" y="294725"/>
            <a:ext cx="2430867" cy="382101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D76E329-62B5-42BC-A3F2-BDE2D782951A}"/>
              </a:ext>
            </a:extLst>
          </p:cNvPr>
          <p:cNvSpPr/>
          <p:nvPr/>
        </p:nvSpPr>
        <p:spPr>
          <a:xfrm>
            <a:off x="3603774" y="583432"/>
            <a:ext cx="2020186" cy="954107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ctr" defTabSz="457189"/>
            <a:r>
              <a:rPr lang="en-GB" sz="2800" b="1" dirty="0">
                <a:solidFill>
                  <a:prstClr val="white"/>
                </a:solidFill>
                <a:latin typeface="Calibri"/>
              </a:rPr>
              <a:t>Flourishing Teams</a:t>
            </a:r>
            <a:endParaRPr lang="en-GB" sz="280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9802381-AFDE-4D85-882B-A6E97E1A86B2}"/>
              </a:ext>
            </a:extLst>
          </p:cNvPr>
          <p:cNvGrpSpPr/>
          <p:nvPr/>
        </p:nvGrpSpPr>
        <p:grpSpPr>
          <a:xfrm>
            <a:off x="564190" y="305648"/>
            <a:ext cx="2489347" cy="1604992"/>
            <a:chOff x="564189" y="305647"/>
            <a:chExt cx="2489347" cy="1604992"/>
          </a:xfrm>
          <a:solidFill>
            <a:schemeClr val="bg2">
              <a:lumMod val="75000"/>
            </a:schemeClr>
          </a:solidFill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8844C6A-FC06-429B-8093-5F986578EF1D}"/>
                </a:ext>
              </a:extLst>
            </p:cNvPr>
            <p:cNvSpPr txBox="1"/>
            <p:nvPr/>
          </p:nvSpPr>
          <p:spPr>
            <a:xfrm>
              <a:off x="564189" y="305647"/>
              <a:ext cx="2150433" cy="923330"/>
            </a:xfrm>
            <a:prstGeom prst="rect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 defTabSz="457189"/>
              <a:r>
                <a:rPr lang="en-GB" dirty="0">
                  <a:solidFill>
                    <a:prstClr val="white"/>
                  </a:solidFill>
                  <a:latin typeface="Calibri"/>
                </a:rPr>
                <a:t>We flourish because of our diversity and relationships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5944E6BE-D6CB-4ABB-9EF5-F081E1DD969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742407" y="1358092"/>
              <a:ext cx="1311129" cy="552547"/>
            </a:xfrm>
            <a:prstGeom prst="straightConnector1">
              <a:avLst/>
            </a:prstGeom>
            <a:grpFill/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EA9E4CE7-FB51-44B5-91BB-E992D42615D5}"/>
              </a:ext>
            </a:extLst>
          </p:cNvPr>
          <p:cNvSpPr/>
          <p:nvPr/>
        </p:nvSpPr>
        <p:spPr>
          <a:xfrm>
            <a:off x="3627696" y="1755735"/>
            <a:ext cx="2020186" cy="954107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ctr" defTabSz="457189"/>
            <a:r>
              <a:rPr lang="en-GB" sz="2800" b="1" dirty="0">
                <a:solidFill>
                  <a:prstClr val="white"/>
                </a:solidFill>
                <a:latin typeface="Calibri"/>
              </a:rPr>
              <a:t>Flourishing Adults</a:t>
            </a:r>
            <a:endParaRPr lang="en-GB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B9F8C6-0F22-4FCD-9282-3AB55D296DCF}"/>
              </a:ext>
            </a:extLst>
          </p:cNvPr>
          <p:cNvSpPr/>
          <p:nvPr/>
        </p:nvSpPr>
        <p:spPr>
          <a:xfrm>
            <a:off x="3627696" y="2882862"/>
            <a:ext cx="2020186" cy="954107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ctr" defTabSz="457189"/>
            <a:r>
              <a:rPr lang="en-GB" sz="2800" b="1" dirty="0">
                <a:solidFill>
                  <a:prstClr val="white"/>
                </a:solidFill>
                <a:latin typeface="Calibri"/>
              </a:rPr>
              <a:t>Flourishing Children</a:t>
            </a:r>
            <a:endParaRPr lang="en-GB" sz="280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947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8731598-0984-4412-963D-2881F8706348}"/>
              </a:ext>
            </a:extLst>
          </p:cNvPr>
          <p:cNvSpPr/>
          <p:nvPr/>
        </p:nvSpPr>
        <p:spPr>
          <a:xfrm rot="20118841">
            <a:off x="595543" y="625534"/>
            <a:ext cx="2655974" cy="206210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31750"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>
            <a:spAutoFit/>
          </a:bodyPr>
          <a:lstStyle/>
          <a:p>
            <a:pPr algn="ctr" defTabSz="457189"/>
            <a:r>
              <a:rPr lang="en-GB" sz="3200" b="1" dirty="0">
                <a:solidFill>
                  <a:prstClr val="black"/>
                </a:solidFill>
                <a:latin typeface="Calibri"/>
              </a:rPr>
              <a:t>What does this mean for you as a leader?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340868-2A78-4D65-B802-C13173A319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558" t="8552"/>
          <a:stretch/>
        </p:blipFill>
        <p:spPr>
          <a:xfrm>
            <a:off x="4134400" y="238539"/>
            <a:ext cx="4546613" cy="377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35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057A83-385E-44C9-972D-5866FE235A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976" y="348748"/>
            <a:ext cx="4503952" cy="33583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CB7B8F3-64E1-4891-A8AF-AF7063049279}"/>
              </a:ext>
            </a:extLst>
          </p:cNvPr>
          <p:cNvSpPr txBox="1"/>
          <p:nvPr/>
        </p:nvSpPr>
        <p:spPr>
          <a:xfrm>
            <a:off x="5018567" y="348748"/>
            <a:ext cx="4002095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err="1"/>
              <a:t>Smartie</a:t>
            </a:r>
            <a:r>
              <a:rPr lang="en-GB" sz="1600" b="1" dirty="0"/>
              <a:t> Conversation Starters</a:t>
            </a:r>
          </a:p>
          <a:p>
            <a:endParaRPr lang="en-GB" sz="1600" b="1" dirty="0"/>
          </a:p>
          <a:p>
            <a:r>
              <a:rPr lang="en-GB" sz="1600" dirty="0">
                <a:solidFill>
                  <a:srgbClr val="FF0000"/>
                </a:solidFill>
              </a:rPr>
              <a:t>Red = tell me about something you love</a:t>
            </a:r>
          </a:p>
          <a:p>
            <a:r>
              <a:rPr lang="en-GB" sz="1600" dirty="0">
                <a:solidFill>
                  <a:srgbClr val="FFC000"/>
                </a:solidFill>
              </a:rPr>
              <a:t>Yellow = tell me something you are proud of</a:t>
            </a:r>
          </a:p>
          <a:p>
            <a:r>
              <a:rPr lang="en-GB" sz="1600" dirty="0">
                <a:solidFill>
                  <a:srgbClr val="0033CC"/>
                </a:solidFill>
              </a:rPr>
              <a:t>Blue = tell me about something you find hard</a:t>
            </a:r>
          </a:p>
          <a:p>
            <a:r>
              <a:rPr lang="en-GB" sz="1600" dirty="0">
                <a:solidFill>
                  <a:srgbClr val="00B050"/>
                </a:solidFill>
              </a:rPr>
              <a:t>Green = tell me about something you do to relax or have fun</a:t>
            </a:r>
          </a:p>
          <a:p>
            <a:r>
              <a:rPr lang="en-GB" sz="1600" dirty="0">
                <a:solidFill>
                  <a:srgbClr val="996600"/>
                </a:solidFill>
              </a:rPr>
              <a:t>Brown = tell me about a book, film, song or work of art which inspired you</a:t>
            </a:r>
          </a:p>
          <a:p>
            <a:r>
              <a:rPr lang="en-GB" sz="1600" dirty="0">
                <a:solidFill>
                  <a:srgbClr val="FF3399"/>
                </a:solidFill>
              </a:rPr>
              <a:t>Pink = tell me about something not many people know about you</a:t>
            </a:r>
          </a:p>
          <a:p>
            <a:r>
              <a:rPr lang="en-GB" sz="1600" dirty="0">
                <a:solidFill>
                  <a:schemeClr val="accent6">
                    <a:lumMod val="75000"/>
                  </a:schemeClr>
                </a:solidFill>
              </a:rPr>
              <a:t>Purple = tell me about something you hope to get out of today</a:t>
            </a:r>
          </a:p>
        </p:txBody>
      </p:sp>
    </p:spTree>
    <p:extLst>
      <p:ext uri="{BB962C8B-B14F-4D97-AF65-F5344CB8AC3E}">
        <p14:creationId xmlns:p14="http://schemas.microsoft.com/office/powerpoint/2010/main" val="41876301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21F8BA19-D8FF-4953-B885-A66D379EFE9C}"/>
              </a:ext>
            </a:extLst>
          </p:cNvPr>
          <p:cNvGrpSpPr/>
          <p:nvPr/>
        </p:nvGrpSpPr>
        <p:grpSpPr>
          <a:xfrm>
            <a:off x="5992113" y="312120"/>
            <a:ext cx="3058853" cy="1496727"/>
            <a:chOff x="5758195" y="371382"/>
            <a:chExt cx="3058853" cy="1496727"/>
          </a:xfrm>
          <a:solidFill>
            <a:schemeClr val="bg2">
              <a:lumMod val="75000"/>
            </a:schemeClr>
          </a:soli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05353FE-12E4-42B0-8CBF-0A342021C829}"/>
                </a:ext>
              </a:extLst>
            </p:cNvPr>
            <p:cNvSpPr/>
            <p:nvPr/>
          </p:nvSpPr>
          <p:spPr>
            <a:xfrm>
              <a:off x="6382193" y="371382"/>
              <a:ext cx="2434855" cy="923330"/>
            </a:xfrm>
            <a:prstGeom prst="rect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457189"/>
              <a:r>
                <a:rPr lang="en-GB" dirty="0">
                  <a:solidFill>
                    <a:prstClr val="white"/>
                  </a:solidFill>
                  <a:latin typeface="Calibri"/>
                </a:rPr>
                <a:t>We flourish at different times and different speeds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6C11A58D-1F95-4873-92BF-69CCFB43D8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58195" y="1424763"/>
              <a:ext cx="1376252" cy="443346"/>
            </a:xfrm>
            <a:prstGeom prst="straightConnector1">
              <a:avLst/>
            </a:prstGeom>
            <a:grpFill/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9802381-AFDE-4D85-882B-A6E97E1A86B2}"/>
              </a:ext>
            </a:extLst>
          </p:cNvPr>
          <p:cNvGrpSpPr/>
          <p:nvPr/>
        </p:nvGrpSpPr>
        <p:grpSpPr>
          <a:xfrm>
            <a:off x="564190" y="305648"/>
            <a:ext cx="2489347" cy="1604992"/>
            <a:chOff x="564189" y="305647"/>
            <a:chExt cx="2489347" cy="1604992"/>
          </a:xfrm>
          <a:solidFill>
            <a:schemeClr val="bg2">
              <a:lumMod val="75000"/>
            </a:schemeClr>
          </a:solidFill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8844C6A-FC06-429B-8093-5F986578EF1D}"/>
                </a:ext>
              </a:extLst>
            </p:cNvPr>
            <p:cNvSpPr txBox="1"/>
            <p:nvPr/>
          </p:nvSpPr>
          <p:spPr>
            <a:xfrm>
              <a:off x="564189" y="305647"/>
              <a:ext cx="2150433" cy="923330"/>
            </a:xfrm>
            <a:prstGeom prst="rect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 defTabSz="457189"/>
              <a:r>
                <a:rPr lang="en-GB" dirty="0">
                  <a:solidFill>
                    <a:prstClr val="white"/>
                  </a:solidFill>
                  <a:latin typeface="Calibri"/>
                </a:rPr>
                <a:t>We flourish because of our diversity and relationships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5944E6BE-D6CB-4ABB-9EF5-F081E1DD969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742407" y="1358092"/>
              <a:ext cx="1311129" cy="552547"/>
            </a:xfrm>
            <a:prstGeom prst="straightConnector1">
              <a:avLst/>
            </a:prstGeom>
            <a:grpFill/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9742492-45BF-4FD3-9E2C-33659C0DA891}"/>
              </a:ext>
            </a:extLst>
          </p:cNvPr>
          <p:cNvSpPr/>
          <p:nvPr/>
        </p:nvSpPr>
        <p:spPr>
          <a:xfrm>
            <a:off x="3446942" y="294725"/>
            <a:ext cx="2430867" cy="382101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9AB938A-5AC7-4C91-9E12-9F0E26CBE917}"/>
              </a:ext>
            </a:extLst>
          </p:cNvPr>
          <p:cNvSpPr/>
          <p:nvPr/>
        </p:nvSpPr>
        <p:spPr>
          <a:xfrm>
            <a:off x="3603774" y="583432"/>
            <a:ext cx="2020186" cy="954107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ctr" defTabSz="457189"/>
            <a:r>
              <a:rPr lang="en-GB" sz="2800" b="1" dirty="0">
                <a:solidFill>
                  <a:prstClr val="white"/>
                </a:solidFill>
                <a:latin typeface="Calibri"/>
              </a:rPr>
              <a:t>Flourishing Teams</a:t>
            </a:r>
            <a:endParaRPr lang="en-GB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30A6581-4AA5-4322-B5C8-978A0D749DD1}"/>
              </a:ext>
            </a:extLst>
          </p:cNvPr>
          <p:cNvSpPr/>
          <p:nvPr/>
        </p:nvSpPr>
        <p:spPr>
          <a:xfrm>
            <a:off x="3627696" y="1755735"/>
            <a:ext cx="2020186" cy="954107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ctr" defTabSz="457189"/>
            <a:r>
              <a:rPr lang="en-GB" sz="2800" b="1" dirty="0">
                <a:solidFill>
                  <a:prstClr val="white"/>
                </a:solidFill>
                <a:latin typeface="Calibri"/>
              </a:rPr>
              <a:t>Flourishing Adults</a:t>
            </a:r>
            <a:endParaRPr lang="en-GB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4E49362-3417-4791-8AF6-FDA2B0AAA4A0}"/>
              </a:ext>
            </a:extLst>
          </p:cNvPr>
          <p:cNvSpPr/>
          <p:nvPr/>
        </p:nvSpPr>
        <p:spPr>
          <a:xfrm>
            <a:off x="3627696" y="2882862"/>
            <a:ext cx="2020186" cy="954107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ctr" defTabSz="457189"/>
            <a:r>
              <a:rPr lang="en-GB" sz="2800" b="1" dirty="0">
                <a:solidFill>
                  <a:prstClr val="white"/>
                </a:solidFill>
                <a:latin typeface="Calibri"/>
              </a:rPr>
              <a:t>Flourishing Children</a:t>
            </a:r>
            <a:endParaRPr lang="en-GB" sz="280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9687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132E83E-F601-4525-A8CC-4DBFF1E0F5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303" y="212190"/>
            <a:ext cx="3310161" cy="30759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C2EB817-FD60-4901-8095-7799D0BBC480}"/>
              </a:ext>
            </a:extLst>
          </p:cNvPr>
          <p:cNvSpPr txBox="1"/>
          <p:nvPr/>
        </p:nvSpPr>
        <p:spPr>
          <a:xfrm>
            <a:off x="4635673" y="499731"/>
            <a:ext cx="38948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89"/>
            <a:r>
              <a:rPr lang="en-GB" sz="2000" b="1" dirty="0">
                <a:solidFill>
                  <a:prstClr val="black"/>
                </a:solidFill>
                <a:latin typeface="Calibri"/>
              </a:rPr>
              <a:t>A garden that’s bursting into life…?</a:t>
            </a:r>
          </a:p>
        </p:txBody>
      </p:sp>
      <p:pic>
        <p:nvPicPr>
          <p:cNvPr id="15" name="Picture 14" descr="A close up of a flower garden&#10;&#10;Description generated with very high confidence">
            <a:extLst>
              <a:ext uri="{FF2B5EF4-FFF2-40B4-BE49-F238E27FC236}">
                <a16:creationId xmlns:a16="http://schemas.microsoft.com/office/drawing/2014/main" id="{07356F22-5C8C-416A-9CC9-EEDF583BC4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8236" y="1121734"/>
            <a:ext cx="4494137" cy="2937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514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9DB17E03-66E4-44E2-8788-4447221D5459}"/>
              </a:ext>
            </a:extLst>
          </p:cNvPr>
          <p:cNvGrpSpPr/>
          <p:nvPr/>
        </p:nvGrpSpPr>
        <p:grpSpPr>
          <a:xfrm>
            <a:off x="5992112" y="2332930"/>
            <a:ext cx="2816964" cy="1510790"/>
            <a:chOff x="5758195" y="2269789"/>
            <a:chExt cx="2816964" cy="1510790"/>
          </a:xfrm>
          <a:solidFill>
            <a:schemeClr val="bg2">
              <a:lumMod val="75000"/>
            </a:schemeClr>
          </a:solidFill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E71078B-4216-4CB4-8A87-10893C0625BD}"/>
                </a:ext>
              </a:extLst>
            </p:cNvPr>
            <p:cNvSpPr/>
            <p:nvPr/>
          </p:nvSpPr>
          <p:spPr>
            <a:xfrm>
              <a:off x="6711803" y="2857249"/>
              <a:ext cx="1863356" cy="923330"/>
            </a:xfrm>
            <a:prstGeom prst="rect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457189"/>
              <a:r>
                <a:rPr lang="en-GB" dirty="0">
                  <a:solidFill>
                    <a:prstClr val="white"/>
                  </a:solidFill>
                  <a:latin typeface="Calibri"/>
                </a:rPr>
                <a:t>We flourish when we stop doing things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C7DFAEE4-75E0-4E44-A938-B95A7369E0C5}"/>
                </a:ext>
              </a:extLst>
            </p:cNvPr>
            <p:cNvCxnSpPr>
              <a:cxnSpLocks/>
            </p:cNvCxnSpPr>
            <p:nvPr/>
          </p:nvCxnSpPr>
          <p:spPr>
            <a:xfrm>
              <a:off x="5758195" y="2269789"/>
              <a:ext cx="1424098" cy="531890"/>
            </a:xfrm>
            <a:prstGeom prst="straightConnector1">
              <a:avLst/>
            </a:prstGeom>
            <a:grpFill/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9802381-AFDE-4D85-882B-A6E97E1A86B2}"/>
              </a:ext>
            </a:extLst>
          </p:cNvPr>
          <p:cNvGrpSpPr/>
          <p:nvPr/>
        </p:nvGrpSpPr>
        <p:grpSpPr>
          <a:xfrm>
            <a:off x="564190" y="305648"/>
            <a:ext cx="2489347" cy="1604992"/>
            <a:chOff x="564189" y="305647"/>
            <a:chExt cx="2489347" cy="1604992"/>
          </a:xfrm>
          <a:solidFill>
            <a:schemeClr val="bg2">
              <a:lumMod val="75000"/>
            </a:schemeClr>
          </a:solidFill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8844C6A-FC06-429B-8093-5F986578EF1D}"/>
                </a:ext>
              </a:extLst>
            </p:cNvPr>
            <p:cNvSpPr txBox="1"/>
            <p:nvPr/>
          </p:nvSpPr>
          <p:spPr>
            <a:xfrm>
              <a:off x="564189" y="305647"/>
              <a:ext cx="2150433" cy="923330"/>
            </a:xfrm>
            <a:prstGeom prst="rect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 defTabSz="457189"/>
              <a:r>
                <a:rPr lang="en-GB" dirty="0">
                  <a:solidFill>
                    <a:prstClr val="white"/>
                  </a:solidFill>
                  <a:latin typeface="Calibri"/>
                </a:rPr>
                <a:t>We flourish because of our diversity and relationships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5944E6BE-D6CB-4ABB-9EF5-F081E1DD969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742407" y="1358092"/>
              <a:ext cx="1311129" cy="552547"/>
            </a:xfrm>
            <a:prstGeom prst="straightConnector1">
              <a:avLst/>
            </a:prstGeom>
            <a:grpFill/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F3FE224-EB4B-4111-A2E1-0C4B59EC56D0}"/>
              </a:ext>
            </a:extLst>
          </p:cNvPr>
          <p:cNvSpPr/>
          <p:nvPr/>
        </p:nvSpPr>
        <p:spPr>
          <a:xfrm>
            <a:off x="3446942" y="294725"/>
            <a:ext cx="2430867" cy="382101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AF7852B-114B-4A5C-9483-67E9C1F52736}"/>
              </a:ext>
            </a:extLst>
          </p:cNvPr>
          <p:cNvSpPr/>
          <p:nvPr/>
        </p:nvSpPr>
        <p:spPr>
          <a:xfrm>
            <a:off x="3603774" y="583432"/>
            <a:ext cx="2020186" cy="954107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ctr" defTabSz="457189"/>
            <a:r>
              <a:rPr lang="en-GB" sz="2800" b="1" dirty="0">
                <a:solidFill>
                  <a:prstClr val="white"/>
                </a:solidFill>
                <a:latin typeface="Calibri"/>
              </a:rPr>
              <a:t>Flourishing Teams</a:t>
            </a:r>
            <a:endParaRPr lang="en-GB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6B1CC11-8423-4FC0-A169-9EE0201B797C}"/>
              </a:ext>
            </a:extLst>
          </p:cNvPr>
          <p:cNvSpPr/>
          <p:nvPr/>
        </p:nvSpPr>
        <p:spPr>
          <a:xfrm>
            <a:off x="3627696" y="1755735"/>
            <a:ext cx="2020186" cy="954107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ctr" defTabSz="457189"/>
            <a:r>
              <a:rPr lang="en-GB" sz="2800" b="1" dirty="0">
                <a:solidFill>
                  <a:prstClr val="white"/>
                </a:solidFill>
                <a:latin typeface="Calibri"/>
              </a:rPr>
              <a:t>Flourishing Adults</a:t>
            </a:r>
            <a:endParaRPr lang="en-GB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6868C78-3D01-4390-898C-464946ECB4B4}"/>
              </a:ext>
            </a:extLst>
          </p:cNvPr>
          <p:cNvSpPr/>
          <p:nvPr/>
        </p:nvSpPr>
        <p:spPr>
          <a:xfrm>
            <a:off x="3627696" y="2882862"/>
            <a:ext cx="2020186" cy="954107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ctr" defTabSz="457189"/>
            <a:r>
              <a:rPr lang="en-GB" sz="2800" b="1" dirty="0">
                <a:solidFill>
                  <a:prstClr val="white"/>
                </a:solidFill>
                <a:latin typeface="Calibri"/>
              </a:rPr>
              <a:t>Flourishing Children</a:t>
            </a:r>
            <a:endParaRPr lang="en-GB" sz="280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47569D6-60F7-4565-A5B7-8A97B9B7974C}"/>
              </a:ext>
            </a:extLst>
          </p:cNvPr>
          <p:cNvGrpSpPr/>
          <p:nvPr/>
        </p:nvGrpSpPr>
        <p:grpSpPr>
          <a:xfrm>
            <a:off x="5992113" y="312120"/>
            <a:ext cx="3058853" cy="1496727"/>
            <a:chOff x="5758195" y="371382"/>
            <a:chExt cx="3058853" cy="1496727"/>
          </a:xfrm>
          <a:solidFill>
            <a:schemeClr val="bg2">
              <a:lumMod val="75000"/>
            </a:schemeClr>
          </a:solidFill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4005F79-7116-4864-B5FB-10D3E7C63C4F}"/>
                </a:ext>
              </a:extLst>
            </p:cNvPr>
            <p:cNvSpPr/>
            <p:nvPr/>
          </p:nvSpPr>
          <p:spPr>
            <a:xfrm>
              <a:off x="6382193" y="371382"/>
              <a:ext cx="2434855" cy="923330"/>
            </a:xfrm>
            <a:prstGeom prst="rect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457189"/>
              <a:r>
                <a:rPr lang="en-GB" dirty="0">
                  <a:solidFill>
                    <a:prstClr val="white"/>
                  </a:solidFill>
                  <a:latin typeface="Calibri"/>
                </a:rPr>
                <a:t>We flourish at different times and different speeds</a:t>
              </a: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4F820A5F-E00E-40CA-BD63-C8EDD868625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58195" y="1424763"/>
              <a:ext cx="1376252" cy="443346"/>
            </a:xfrm>
            <a:prstGeom prst="straightConnector1">
              <a:avLst/>
            </a:prstGeom>
            <a:grpFill/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4273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hand holding a small tree&#10;&#10;Description generated with very high confidence">
            <a:extLst>
              <a:ext uri="{FF2B5EF4-FFF2-40B4-BE49-F238E27FC236}">
                <a16:creationId xmlns:a16="http://schemas.microsoft.com/office/drawing/2014/main" id="{0B070582-8C5A-4A59-877A-56CCD31543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9599" y="170122"/>
            <a:ext cx="5694874" cy="3798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5CFDEB-F3F1-4060-9836-DCF00F735B9D}"/>
              </a:ext>
            </a:extLst>
          </p:cNvPr>
          <p:cNvSpPr txBox="1"/>
          <p:nvPr/>
        </p:nvSpPr>
        <p:spPr>
          <a:xfrm>
            <a:off x="439669" y="1589569"/>
            <a:ext cx="17596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r>
              <a:rPr lang="en-GB" sz="2400" b="1" dirty="0">
                <a:solidFill>
                  <a:prstClr val="black"/>
                </a:solidFill>
                <a:latin typeface="Calibri"/>
              </a:rPr>
              <a:t>What should we stop doing?</a:t>
            </a:r>
          </a:p>
        </p:txBody>
      </p:sp>
    </p:spTree>
    <p:extLst>
      <p:ext uri="{BB962C8B-B14F-4D97-AF65-F5344CB8AC3E}">
        <p14:creationId xmlns:p14="http://schemas.microsoft.com/office/powerpoint/2010/main" val="162696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855D69F-D4D3-48AD-B263-C12CBD39034B}"/>
              </a:ext>
            </a:extLst>
          </p:cNvPr>
          <p:cNvGrpSpPr/>
          <p:nvPr/>
        </p:nvGrpSpPr>
        <p:grpSpPr>
          <a:xfrm>
            <a:off x="657889" y="2157252"/>
            <a:ext cx="2407615" cy="1688392"/>
            <a:chOff x="657888" y="2157252"/>
            <a:chExt cx="2407615" cy="1688392"/>
          </a:xfrm>
          <a:solidFill>
            <a:schemeClr val="bg2">
              <a:lumMod val="75000"/>
            </a:schemeClr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8446103-7983-44FC-9C5E-5D08520B52E0}"/>
                </a:ext>
              </a:extLst>
            </p:cNvPr>
            <p:cNvSpPr/>
            <p:nvPr/>
          </p:nvSpPr>
          <p:spPr>
            <a:xfrm>
              <a:off x="657888" y="2922314"/>
              <a:ext cx="1963037" cy="923330"/>
            </a:xfrm>
            <a:prstGeom prst="rect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457189"/>
              <a:r>
                <a:rPr lang="en-GB" dirty="0">
                  <a:solidFill>
                    <a:prstClr val="white"/>
                  </a:solidFill>
                  <a:latin typeface="Calibri"/>
                </a:rPr>
                <a:t>We flourish so we can look outwards and give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F1C3A64D-0F2F-4802-AF30-A527017B49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42407" y="2157252"/>
              <a:ext cx="1323096" cy="668099"/>
            </a:xfrm>
            <a:prstGeom prst="straightConnector1">
              <a:avLst/>
            </a:prstGeom>
            <a:grpFill/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9802381-AFDE-4D85-882B-A6E97E1A86B2}"/>
              </a:ext>
            </a:extLst>
          </p:cNvPr>
          <p:cNvGrpSpPr/>
          <p:nvPr/>
        </p:nvGrpSpPr>
        <p:grpSpPr>
          <a:xfrm>
            <a:off x="564190" y="305648"/>
            <a:ext cx="2489347" cy="1604992"/>
            <a:chOff x="564189" y="305647"/>
            <a:chExt cx="2489347" cy="1604992"/>
          </a:xfrm>
          <a:solidFill>
            <a:schemeClr val="bg2">
              <a:lumMod val="75000"/>
            </a:schemeClr>
          </a:solidFill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8844C6A-FC06-429B-8093-5F986578EF1D}"/>
                </a:ext>
              </a:extLst>
            </p:cNvPr>
            <p:cNvSpPr txBox="1"/>
            <p:nvPr/>
          </p:nvSpPr>
          <p:spPr>
            <a:xfrm>
              <a:off x="564189" y="305647"/>
              <a:ext cx="2150433" cy="923330"/>
            </a:xfrm>
            <a:prstGeom prst="rect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 defTabSz="457189"/>
              <a:r>
                <a:rPr lang="en-GB" dirty="0">
                  <a:solidFill>
                    <a:prstClr val="white"/>
                  </a:solidFill>
                  <a:latin typeface="Calibri"/>
                </a:rPr>
                <a:t>We flourish because of our diversity and relationships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5944E6BE-D6CB-4ABB-9EF5-F081E1DD969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742407" y="1358092"/>
              <a:ext cx="1311129" cy="552547"/>
            </a:xfrm>
            <a:prstGeom prst="straightConnector1">
              <a:avLst/>
            </a:prstGeom>
            <a:grpFill/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088C2D4-1A02-4827-A4F4-A32E19F66257}"/>
              </a:ext>
            </a:extLst>
          </p:cNvPr>
          <p:cNvGrpSpPr/>
          <p:nvPr/>
        </p:nvGrpSpPr>
        <p:grpSpPr>
          <a:xfrm>
            <a:off x="5992112" y="2332930"/>
            <a:ext cx="2816964" cy="1510790"/>
            <a:chOff x="5758195" y="2269789"/>
            <a:chExt cx="2816964" cy="1510790"/>
          </a:xfrm>
          <a:solidFill>
            <a:schemeClr val="bg2">
              <a:lumMod val="75000"/>
            </a:schemeClr>
          </a:solidFill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3CF0FF7-A8DE-4472-9A94-DFFF5F64DAE8}"/>
                </a:ext>
              </a:extLst>
            </p:cNvPr>
            <p:cNvSpPr/>
            <p:nvPr/>
          </p:nvSpPr>
          <p:spPr>
            <a:xfrm>
              <a:off x="6711803" y="2857249"/>
              <a:ext cx="1863356" cy="923330"/>
            </a:xfrm>
            <a:prstGeom prst="rect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457189"/>
              <a:r>
                <a:rPr lang="en-GB" dirty="0">
                  <a:solidFill>
                    <a:prstClr val="white"/>
                  </a:solidFill>
                  <a:latin typeface="Calibri"/>
                </a:rPr>
                <a:t>We flourish when we stop doing things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0B6E720C-9D77-4C39-8DCD-5F101ED4F9C8}"/>
                </a:ext>
              </a:extLst>
            </p:cNvPr>
            <p:cNvCxnSpPr>
              <a:cxnSpLocks/>
            </p:cNvCxnSpPr>
            <p:nvPr/>
          </p:nvCxnSpPr>
          <p:spPr>
            <a:xfrm>
              <a:off x="5758195" y="2269789"/>
              <a:ext cx="1424098" cy="531890"/>
            </a:xfrm>
            <a:prstGeom prst="straightConnector1">
              <a:avLst/>
            </a:prstGeom>
            <a:grpFill/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AEDF613-946F-4F15-BEB3-B895243E4083}"/>
              </a:ext>
            </a:extLst>
          </p:cNvPr>
          <p:cNvSpPr/>
          <p:nvPr/>
        </p:nvSpPr>
        <p:spPr>
          <a:xfrm>
            <a:off x="3446942" y="294725"/>
            <a:ext cx="2430867" cy="382101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7B2EB8F-C9E9-4644-B357-4086570B4B6D}"/>
              </a:ext>
            </a:extLst>
          </p:cNvPr>
          <p:cNvSpPr/>
          <p:nvPr/>
        </p:nvSpPr>
        <p:spPr>
          <a:xfrm>
            <a:off x="3603774" y="583432"/>
            <a:ext cx="2020186" cy="954107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ctr" defTabSz="457189"/>
            <a:r>
              <a:rPr lang="en-GB" sz="2800" b="1" dirty="0">
                <a:solidFill>
                  <a:prstClr val="white"/>
                </a:solidFill>
                <a:latin typeface="Calibri"/>
              </a:rPr>
              <a:t>Flourishing Teams</a:t>
            </a:r>
            <a:endParaRPr lang="en-GB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6CE533-4E90-4BDD-A294-EF5D4DCC3A2C}"/>
              </a:ext>
            </a:extLst>
          </p:cNvPr>
          <p:cNvSpPr/>
          <p:nvPr/>
        </p:nvSpPr>
        <p:spPr>
          <a:xfrm>
            <a:off x="3627696" y="1755735"/>
            <a:ext cx="2020186" cy="954107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ctr" defTabSz="457189"/>
            <a:r>
              <a:rPr lang="en-GB" sz="2800" b="1" dirty="0">
                <a:solidFill>
                  <a:prstClr val="white"/>
                </a:solidFill>
                <a:latin typeface="Calibri"/>
              </a:rPr>
              <a:t>Flourishing Adults</a:t>
            </a:r>
            <a:endParaRPr lang="en-GB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91ABCF0-A643-4B2C-A96A-BBDA93F0E18D}"/>
              </a:ext>
            </a:extLst>
          </p:cNvPr>
          <p:cNvSpPr/>
          <p:nvPr/>
        </p:nvSpPr>
        <p:spPr>
          <a:xfrm>
            <a:off x="3627696" y="2882862"/>
            <a:ext cx="2020186" cy="954107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ctr" defTabSz="457189"/>
            <a:r>
              <a:rPr lang="en-GB" sz="2800" b="1" dirty="0">
                <a:solidFill>
                  <a:prstClr val="white"/>
                </a:solidFill>
                <a:latin typeface="Calibri"/>
              </a:rPr>
              <a:t>Flourishing Children</a:t>
            </a:r>
            <a:endParaRPr lang="en-GB" sz="280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D9846BB-A3FB-4E39-8030-31B7FAC8EF70}"/>
              </a:ext>
            </a:extLst>
          </p:cNvPr>
          <p:cNvGrpSpPr/>
          <p:nvPr/>
        </p:nvGrpSpPr>
        <p:grpSpPr>
          <a:xfrm>
            <a:off x="5992113" y="312120"/>
            <a:ext cx="3058853" cy="1496727"/>
            <a:chOff x="5758195" y="371382"/>
            <a:chExt cx="3058853" cy="1496727"/>
          </a:xfrm>
          <a:solidFill>
            <a:schemeClr val="bg2">
              <a:lumMod val="75000"/>
            </a:schemeClr>
          </a:solidFill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390B00B-694B-4D11-ABAD-8299D4FFFE94}"/>
                </a:ext>
              </a:extLst>
            </p:cNvPr>
            <p:cNvSpPr/>
            <p:nvPr/>
          </p:nvSpPr>
          <p:spPr>
            <a:xfrm>
              <a:off x="6382193" y="371382"/>
              <a:ext cx="2434855" cy="923330"/>
            </a:xfrm>
            <a:prstGeom prst="rect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457189"/>
              <a:r>
                <a:rPr lang="en-GB" dirty="0">
                  <a:solidFill>
                    <a:prstClr val="white"/>
                  </a:solidFill>
                  <a:latin typeface="Calibri"/>
                </a:rPr>
                <a:t>We flourish at different times and different speeds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B4AED93B-176B-4E0E-98B3-D72C75248EB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58195" y="1424763"/>
              <a:ext cx="1376252" cy="443346"/>
            </a:xfrm>
            <a:prstGeom prst="straightConnector1">
              <a:avLst/>
            </a:prstGeom>
            <a:grpFill/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7450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5D32A3D-35EA-4D3C-A2C9-5F255977723D}"/>
              </a:ext>
            </a:extLst>
          </p:cNvPr>
          <p:cNvSpPr/>
          <p:nvPr/>
        </p:nvSpPr>
        <p:spPr>
          <a:xfrm>
            <a:off x="4026568" y="89251"/>
            <a:ext cx="484471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457189"/>
            <a:r>
              <a:rPr lang="en-GB" sz="2400" dirty="0">
                <a:solidFill>
                  <a:srgbClr val="272727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“But since you excel in everything – in faith, in speech, in knowledge, in complete earnestness and in the love we have kindled in you – </a:t>
            </a:r>
            <a:r>
              <a:rPr lang="en-GB" sz="2400" b="1" dirty="0">
                <a:solidFill>
                  <a:srgbClr val="272727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see that you also excel in this grace of giving</a:t>
            </a:r>
            <a:r>
              <a:rPr lang="en-GB" sz="2400" dirty="0">
                <a:solidFill>
                  <a:srgbClr val="272727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.” </a:t>
            </a:r>
          </a:p>
          <a:p>
            <a:pPr algn="r" defTabSz="457189"/>
            <a:endParaRPr lang="en-GB" sz="2400" b="1" dirty="0">
              <a:solidFill>
                <a:srgbClr val="272727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 defTabSz="457189"/>
            <a:r>
              <a:rPr lang="en-GB" sz="2400" dirty="0">
                <a:solidFill>
                  <a:srgbClr val="272727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Corinthians 8:7</a:t>
            </a:r>
            <a:endParaRPr lang="en-GB" sz="2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D6D345-3FB6-449A-B4E2-A0B89B0B7C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47219"/>
            <a:ext cx="3547939" cy="2545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707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855D69F-D4D3-48AD-B263-C12CBD39034B}"/>
              </a:ext>
            </a:extLst>
          </p:cNvPr>
          <p:cNvGrpSpPr/>
          <p:nvPr/>
        </p:nvGrpSpPr>
        <p:grpSpPr>
          <a:xfrm>
            <a:off x="657889" y="2157252"/>
            <a:ext cx="2407615" cy="1688392"/>
            <a:chOff x="657888" y="2157252"/>
            <a:chExt cx="2407615" cy="1688392"/>
          </a:xfrm>
          <a:solidFill>
            <a:schemeClr val="bg2">
              <a:lumMod val="75000"/>
            </a:schemeClr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8446103-7983-44FC-9C5E-5D08520B52E0}"/>
                </a:ext>
              </a:extLst>
            </p:cNvPr>
            <p:cNvSpPr/>
            <p:nvPr/>
          </p:nvSpPr>
          <p:spPr>
            <a:xfrm>
              <a:off x="657888" y="2922314"/>
              <a:ext cx="1963037" cy="923330"/>
            </a:xfrm>
            <a:prstGeom prst="rect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457189"/>
              <a:r>
                <a:rPr lang="en-GB" dirty="0">
                  <a:solidFill>
                    <a:prstClr val="white"/>
                  </a:solidFill>
                  <a:latin typeface="Calibri"/>
                </a:rPr>
                <a:t>We flourish so we can look outwards and give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F1C3A64D-0F2F-4802-AF30-A527017B49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42407" y="2157252"/>
              <a:ext cx="1323096" cy="668099"/>
            </a:xfrm>
            <a:prstGeom prst="straightConnector1">
              <a:avLst/>
            </a:prstGeom>
            <a:grpFill/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9802381-AFDE-4D85-882B-A6E97E1A86B2}"/>
              </a:ext>
            </a:extLst>
          </p:cNvPr>
          <p:cNvGrpSpPr/>
          <p:nvPr/>
        </p:nvGrpSpPr>
        <p:grpSpPr>
          <a:xfrm>
            <a:off x="564190" y="305648"/>
            <a:ext cx="2489347" cy="1604992"/>
            <a:chOff x="564189" y="305647"/>
            <a:chExt cx="2489347" cy="1604992"/>
          </a:xfrm>
          <a:solidFill>
            <a:schemeClr val="bg2">
              <a:lumMod val="75000"/>
            </a:schemeClr>
          </a:solidFill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8844C6A-FC06-429B-8093-5F986578EF1D}"/>
                </a:ext>
              </a:extLst>
            </p:cNvPr>
            <p:cNvSpPr txBox="1"/>
            <p:nvPr/>
          </p:nvSpPr>
          <p:spPr>
            <a:xfrm>
              <a:off x="564189" y="305647"/>
              <a:ext cx="2150433" cy="923330"/>
            </a:xfrm>
            <a:prstGeom prst="rect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 defTabSz="457189"/>
              <a:r>
                <a:rPr lang="en-GB" dirty="0">
                  <a:solidFill>
                    <a:prstClr val="white"/>
                  </a:solidFill>
                  <a:latin typeface="Calibri"/>
                </a:rPr>
                <a:t>We flourish because of our diversity and relationships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5944E6BE-D6CB-4ABB-9EF5-F081E1DD969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742407" y="1358092"/>
              <a:ext cx="1311129" cy="552547"/>
            </a:xfrm>
            <a:prstGeom prst="straightConnector1">
              <a:avLst/>
            </a:prstGeom>
            <a:grpFill/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088C2D4-1A02-4827-A4F4-A32E19F66257}"/>
              </a:ext>
            </a:extLst>
          </p:cNvPr>
          <p:cNvGrpSpPr/>
          <p:nvPr/>
        </p:nvGrpSpPr>
        <p:grpSpPr>
          <a:xfrm>
            <a:off x="5992112" y="2332930"/>
            <a:ext cx="2816964" cy="1510790"/>
            <a:chOff x="5758195" y="2269789"/>
            <a:chExt cx="2816964" cy="1510790"/>
          </a:xfrm>
          <a:solidFill>
            <a:schemeClr val="bg2">
              <a:lumMod val="75000"/>
            </a:schemeClr>
          </a:solidFill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3CF0FF7-A8DE-4472-9A94-DFFF5F64DAE8}"/>
                </a:ext>
              </a:extLst>
            </p:cNvPr>
            <p:cNvSpPr/>
            <p:nvPr/>
          </p:nvSpPr>
          <p:spPr>
            <a:xfrm>
              <a:off x="6711803" y="2857249"/>
              <a:ext cx="1863356" cy="923330"/>
            </a:xfrm>
            <a:prstGeom prst="rect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457189"/>
              <a:r>
                <a:rPr lang="en-GB" dirty="0">
                  <a:solidFill>
                    <a:prstClr val="white"/>
                  </a:solidFill>
                  <a:latin typeface="Calibri"/>
                </a:rPr>
                <a:t>We flourish when we stop doing things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0B6E720C-9D77-4C39-8DCD-5F101ED4F9C8}"/>
                </a:ext>
              </a:extLst>
            </p:cNvPr>
            <p:cNvCxnSpPr>
              <a:cxnSpLocks/>
            </p:cNvCxnSpPr>
            <p:nvPr/>
          </p:nvCxnSpPr>
          <p:spPr>
            <a:xfrm>
              <a:off x="5758195" y="2269789"/>
              <a:ext cx="1424098" cy="531890"/>
            </a:xfrm>
            <a:prstGeom prst="straightConnector1">
              <a:avLst/>
            </a:prstGeom>
            <a:grpFill/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AEDF613-946F-4F15-BEB3-B895243E4083}"/>
              </a:ext>
            </a:extLst>
          </p:cNvPr>
          <p:cNvSpPr/>
          <p:nvPr/>
        </p:nvSpPr>
        <p:spPr>
          <a:xfrm>
            <a:off x="3446942" y="294725"/>
            <a:ext cx="2430867" cy="382101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7B2EB8F-C9E9-4644-B357-4086570B4B6D}"/>
              </a:ext>
            </a:extLst>
          </p:cNvPr>
          <p:cNvSpPr/>
          <p:nvPr/>
        </p:nvSpPr>
        <p:spPr>
          <a:xfrm>
            <a:off x="3603774" y="583432"/>
            <a:ext cx="2020186" cy="954107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ctr" defTabSz="457189"/>
            <a:r>
              <a:rPr lang="en-GB" sz="2800" b="1" dirty="0">
                <a:solidFill>
                  <a:prstClr val="white"/>
                </a:solidFill>
                <a:latin typeface="Calibri"/>
              </a:rPr>
              <a:t>Flourishing Teams</a:t>
            </a:r>
            <a:endParaRPr lang="en-GB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6CE533-4E90-4BDD-A294-EF5D4DCC3A2C}"/>
              </a:ext>
            </a:extLst>
          </p:cNvPr>
          <p:cNvSpPr/>
          <p:nvPr/>
        </p:nvSpPr>
        <p:spPr>
          <a:xfrm>
            <a:off x="3627696" y="1755735"/>
            <a:ext cx="2020186" cy="954107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ctr" defTabSz="457189"/>
            <a:r>
              <a:rPr lang="en-GB" sz="2800" b="1" dirty="0">
                <a:solidFill>
                  <a:prstClr val="white"/>
                </a:solidFill>
                <a:latin typeface="Calibri"/>
              </a:rPr>
              <a:t>Flourishing Adults</a:t>
            </a:r>
            <a:endParaRPr lang="en-GB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91ABCF0-A643-4B2C-A96A-BBDA93F0E18D}"/>
              </a:ext>
            </a:extLst>
          </p:cNvPr>
          <p:cNvSpPr/>
          <p:nvPr/>
        </p:nvSpPr>
        <p:spPr>
          <a:xfrm>
            <a:off x="3627696" y="2882862"/>
            <a:ext cx="2020186" cy="954107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ctr" defTabSz="457189"/>
            <a:r>
              <a:rPr lang="en-GB" sz="2800" b="1" dirty="0">
                <a:solidFill>
                  <a:prstClr val="white"/>
                </a:solidFill>
                <a:latin typeface="Calibri"/>
              </a:rPr>
              <a:t>Flourishing Children</a:t>
            </a:r>
            <a:endParaRPr lang="en-GB" sz="280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D9846BB-A3FB-4E39-8030-31B7FAC8EF70}"/>
              </a:ext>
            </a:extLst>
          </p:cNvPr>
          <p:cNvGrpSpPr/>
          <p:nvPr/>
        </p:nvGrpSpPr>
        <p:grpSpPr>
          <a:xfrm>
            <a:off x="5992113" y="312120"/>
            <a:ext cx="3058853" cy="1496727"/>
            <a:chOff x="5758195" y="371382"/>
            <a:chExt cx="3058853" cy="1496727"/>
          </a:xfrm>
          <a:solidFill>
            <a:schemeClr val="bg2">
              <a:lumMod val="75000"/>
            </a:schemeClr>
          </a:solidFill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390B00B-694B-4D11-ABAD-8299D4FFFE94}"/>
                </a:ext>
              </a:extLst>
            </p:cNvPr>
            <p:cNvSpPr/>
            <p:nvPr/>
          </p:nvSpPr>
          <p:spPr>
            <a:xfrm>
              <a:off x="6382193" y="371382"/>
              <a:ext cx="2434855" cy="923330"/>
            </a:xfrm>
            <a:prstGeom prst="rect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457189"/>
              <a:r>
                <a:rPr lang="en-GB" dirty="0">
                  <a:solidFill>
                    <a:prstClr val="white"/>
                  </a:solidFill>
                  <a:latin typeface="Calibri"/>
                </a:rPr>
                <a:t>We flourish at different times and different speeds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B4AED93B-176B-4E0E-98B3-D72C75248EB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58195" y="1424763"/>
              <a:ext cx="1376252" cy="443346"/>
            </a:xfrm>
            <a:prstGeom prst="straightConnector1">
              <a:avLst/>
            </a:prstGeom>
            <a:grpFill/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2088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6E558BD3-896A-4712-B9AF-2BE8E20253A6}"/>
              </a:ext>
            </a:extLst>
          </p:cNvPr>
          <p:cNvGrpSpPr/>
          <p:nvPr/>
        </p:nvGrpSpPr>
        <p:grpSpPr>
          <a:xfrm>
            <a:off x="5741978" y="767931"/>
            <a:ext cx="2244824" cy="2959023"/>
            <a:chOff x="8235280" y="806489"/>
            <a:chExt cx="2993098" cy="3945364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F936CD5A-2920-469D-AF75-FC8DCF49FC6F}"/>
                </a:ext>
              </a:extLst>
            </p:cNvPr>
            <p:cNvSpPr/>
            <p:nvPr/>
          </p:nvSpPr>
          <p:spPr>
            <a:xfrm>
              <a:off x="8235280" y="806489"/>
              <a:ext cx="2993098" cy="613387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350" b="1" dirty="0"/>
                <a:t>MACRO</a:t>
              </a: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0BC7F990-E02F-48A2-989F-B1E31611DEC4}"/>
                </a:ext>
              </a:extLst>
            </p:cNvPr>
            <p:cNvSpPr/>
            <p:nvPr/>
          </p:nvSpPr>
          <p:spPr>
            <a:xfrm>
              <a:off x="8235280" y="3019603"/>
              <a:ext cx="2993098" cy="613387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350" b="1" dirty="0"/>
                <a:t>STAFF</a:t>
              </a: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590263A5-2620-4C72-A26E-146305233485}"/>
                </a:ext>
              </a:extLst>
            </p:cNvPr>
            <p:cNvSpPr/>
            <p:nvPr/>
          </p:nvSpPr>
          <p:spPr>
            <a:xfrm>
              <a:off x="8235280" y="1900740"/>
              <a:ext cx="2993098" cy="613387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350" b="1" dirty="0"/>
                <a:t>SCHOOL LEADERS</a:t>
              </a: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EF5AB902-A66F-48AE-A816-5B1A66B9A531}"/>
                </a:ext>
              </a:extLst>
            </p:cNvPr>
            <p:cNvSpPr/>
            <p:nvPr/>
          </p:nvSpPr>
          <p:spPr>
            <a:xfrm>
              <a:off x="8235280" y="4138466"/>
              <a:ext cx="2993098" cy="613387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350" b="1" dirty="0"/>
                <a:t>PUPILS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526BD0C9-3FC3-4E9E-9DF4-03C80AA7DD74}"/>
                </a:ext>
              </a:extLst>
            </p:cNvPr>
            <p:cNvCxnSpPr/>
            <p:nvPr/>
          </p:nvCxnSpPr>
          <p:spPr>
            <a:xfrm>
              <a:off x="9731829" y="1510748"/>
              <a:ext cx="0" cy="31237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EFDCE67-6BA2-47E6-BA29-25D3770D8D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09898" y="2556250"/>
              <a:ext cx="243861" cy="47552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06AFB3D-B2F9-4D88-B460-4EB0CA5F49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09898" y="3662937"/>
              <a:ext cx="243861" cy="475529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0BC2E45-D6FB-47F5-A641-428703D0A716}"/>
              </a:ext>
            </a:extLst>
          </p:cNvPr>
          <p:cNvSpPr txBox="1"/>
          <p:nvPr/>
        </p:nvSpPr>
        <p:spPr>
          <a:xfrm>
            <a:off x="5124466" y="187299"/>
            <a:ext cx="338214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100" b="1" dirty="0"/>
              <a:t>Transference of fear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1825BFF-5750-4F12-B307-C759DBF54B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669" y="72414"/>
            <a:ext cx="4266097" cy="421277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EF339FF-95B5-4EF1-80AC-18C42C885F6D}"/>
              </a:ext>
            </a:extLst>
          </p:cNvPr>
          <p:cNvSpPr txBox="1"/>
          <p:nvPr/>
        </p:nvSpPr>
        <p:spPr>
          <a:xfrm>
            <a:off x="1639002" y="1520927"/>
            <a:ext cx="1350302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700" dirty="0"/>
              <a:t>Ecology of blessing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21CD5EC-1B2A-430D-8601-451D998F9C49}"/>
              </a:ext>
            </a:extLst>
          </p:cNvPr>
          <p:cNvSpPr txBox="1"/>
          <p:nvPr/>
        </p:nvSpPr>
        <p:spPr>
          <a:xfrm>
            <a:off x="4336300" y="1530405"/>
            <a:ext cx="7582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OR</a:t>
            </a:r>
          </a:p>
        </p:txBody>
      </p:sp>
    </p:spTree>
    <p:extLst>
      <p:ext uri="{BB962C8B-B14F-4D97-AF65-F5344CB8AC3E}">
        <p14:creationId xmlns:p14="http://schemas.microsoft.com/office/powerpoint/2010/main" val="192110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AEFAB3C-DC71-4064-BBA0-53C46E98456E}"/>
              </a:ext>
            </a:extLst>
          </p:cNvPr>
          <p:cNvSpPr txBox="1"/>
          <p:nvPr/>
        </p:nvSpPr>
        <p:spPr>
          <a:xfrm>
            <a:off x="437147" y="244643"/>
            <a:ext cx="83418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What one thing could you do tomorrow that would increase your flourishing?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3243C4-03CB-4FB8-BB22-2E49742656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1569" y="1652337"/>
            <a:ext cx="3396432" cy="22538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3E4127-1DA5-41B1-B52D-F14CD6AE26ED}"/>
              </a:ext>
            </a:extLst>
          </p:cNvPr>
          <p:cNvSpPr txBox="1"/>
          <p:nvPr/>
        </p:nvSpPr>
        <p:spPr>
          <a:xfrm>
            <a:off x="593558" y="1696453"/>
            <a:ext cx="41829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What difference would this make to those you lead, teach or meet?</a:t>
            </a:r>
          </a:p>
        </p:txBody>
      </p:sp>
    </p:spTree>
    <p:extLst>
      <p:ext uri="{BB962C8B-B14F-4D97-AF65-F5344CB8AC3E}">
        <p14:creationId xmlns:p14="http://schemas.microsoft.com/office/powerpoint/2010/main" val="27695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AA878F-F68C-480C-8F6B-C4FA75E2D7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2581" y="266447"/>
            <a:ext cx="6397711" cy="360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6956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B740A9A-8F70-469B-816C-14BF7A31A567}"/>
              </a:ext>
            </a:extLst>
          </p:cNvPr>
          <p:cNvGrpSpPr/>
          <p:nvPr/>
        </p:nvGrpSpPr>
        <p:grpSpPr>
          <a:xfrm>
            <a:off x="1692471" y="553909"/>
            <a:ext cx="5759058" cy="3251441"/>
            <a:chOff x="0" y="-546892"/>
            <a:chExt cx="7678744" cy="4335254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71CE91F8-3BEC-47A4-A00E-786C6D23B864}"/>
                </a:ext>
              </a:extLst>
            </p:cNvPr>
            <p:cNvSpPr/>
            <p:nvPr/>
          </p:nvSpPr>
          <p:spPr>
            <a:xfrm>
              <a:off x="0" y="-498764"/>
              <a:ext cx="7678744" cy="4287126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Rectangle: Rounded Corners 4">
              <a:extLst>
                <a:ext uri="{FF2B5EF4-FFF2-40B4-BE49-F238E27FC236}">
                  <a16:creationId xmlns:a16="http://schemas.microsoft.com/office/drawing/2014/main" id="{67ED901A-99AA-4916-984B-21415C647AB9}"/>
                </a:ext>
              </a:extLst>
            </p:cNvPr>
            <p:cNvSpPr txBox="1"/>
            <p:nvPr/>
          </p:nvSpPr>
          <p:spPr>
            <a:xfrm>
              <a:off x="42438" y="-546892"/>
              <a:ext cx="7636306" cy="43352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5730" tIns="125730" rIns="125730" bIns="125730" numCol="1" spcCol="1270" anchor="ctr" anchorCtr="0">
              <a:noAutofit/>
            </a:bodyPr>
            <a:lstStyle/>
            <a:p>
              <a:pPr algn="ctr" defTabSz="1466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6000" b="1" dirty="0"/>
                <a:t>Reflection</a:t>
              </a:r>
              <a:endParaRPr lang="en-US" sz="6000" dirty="0"/>
            </a:p>
          </p:txBody>
        </p:sp>
      </p:grpSp>
    </p:spTree>
    <p:extLst>
      <p:ext uri="{BB962C8B-B14F-4D97-AF65-F5344CB8AC3E}">
        <p14:creationId xmlns:p14="http://schemas.microsoft.com/office/powerpoint/2010/main" val="6051197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644909526"/>
              </p:ext>
            </p:extLst>
          </p:nvPr>
        </p:nvGraphicFramePr>
        <p:xfrm>
          <a:off x="1524000" y="53975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62462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0D77649-AF42-4D05-980E-1F14DA78A626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F3A507-EA6D-4364-B2DA-715D0BB80C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83" y="119739"/>
            <a:ext cx="8764731" cy="4865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81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255884640"/>
              </p:ext>
            </p:extLst>
          </p:nvPr>
        </p:nvGraphicFramePr>
        <p:xfrm>
          <a:off x="1524000" y="53975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9A95690-8815-4807-A84F-21A6C3F589E5}"/>
              </a:ext>
            </a:extLst>
          </p:cNvPr>
          <p:cNvSpPr txBox="1"/>
          <p:nvPr/>
        </p:nvSpPr>
        <p:spPr>
          <a:xfrm>
            <a:off x="5823679" y="352373"/>
            <a:ext cx="28031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Sage/Guide/Expert/</a:t>
            </a:r>
          </a:p>
          <a:p>
            <a:pPr algn="ctr"/>
            <a:r>
              <a:rPr lang="en-GB" sz="2400" b="1" dirty="0"/>
              <a:t>Enthusiast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2D7E6F-EA09-4298-BED3-AF36C80D990A}"/>
              </a:ext>
            </a:extLst>
          </p:cNvPr>
          <p:cNvSpPr txBox="1"/>
          <p:nvPr/>
        </p:nvSpPr>
        <p:spPr>
          <a:xfrm>
            <a:off x="5063545" y="2908404"/>
            <a:ext cx="40804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Energy/Passion/Love/</a:t>
            </a:r>
          </a:p>
          <a:p>
            <a:pPr algn="ctr"/>
            <a:r>
              <a:rPr lang="en-GB" sz="2400" b="1" dirty="0"/>
              <a:t>Time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76CCF4-D87D-4DC8-A2AF-D702AEA34F16}"/>
              </a:ext>
            </a:extLst>
          </p:cNvPr>
          <p:cNvSpPr txBox="1"/>
          <p:nvPr/>
        </p:nvSpPr>
        <p:spPr>
          <a:xfrm>
            <a:off x="0" y="2908403"/>
            <a:ext cx="43371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Storyteller/Evangelist/</a:t>
            </a:r>
          </a:p>
          <a:p>
            <a:pPr algn="ctr"/>
            <a:r>
              <a:rPr lang="en-GB" sz="2400" b="1" dirty="0"/>
              <a:t>Salesperson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D46CBD-6386-484B-88A4-7D9D22B02987}"/>
              </a:ext>
            </a:extLst>
          </p:cNvPr>
          <p:cNvSpPr txBox="1"/>
          <p:nvPr/>
        </p:nvSpPr>
        <p:spPr>
          <a:xfrm>
            <a:off x="227351" y="464799"/>
            <a:ext cx="40804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Resourced/Trusted/</a:t>
            </a:r>
          </a:p>
          <a:p>
            <a:pPr algn="ctr"/>
            <a:r>
              <a:rPr lang="en-GB" sz="2400" b="1" dirty="0"/>
              <a:t>Revered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8861481-B03D-47BC-946C-C861E414860E}"/>
              </a:ext>
            </a:extLst>
          </p:cNvPr>
          <p:cNvCxnSpPr/>
          <p:nvPr/>
        </p:nvCxnSpPr>
        <p:spPr>
          <a:xfrm flipV="1">
            <a:off x="5063545" y="880297"/>
            <a:ext cx="842580" cy="41549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0508D5C-6353-4A7B-BF30-507EF99AE9C8}"/>
              </a:ext>
            </a:extLst>
          </p:cNvPr>
          <p:cNvCxnSpPr>
            <a:cxnSpLocks/>
          </p:cNvCxnSpPr>
          <p:nvPr/>
        </p:nvCxnSpPr>
        <p:spPr>
          <a:xfrm flipH="1" flipV="1">
            <a:off x="3041130" y="1004341"/>
            <a:ext cx="927516" cy="29145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908CEF5-ADC2-4FDD-A7F7-904BDD6AAEA1}"/>
              </a:ext>
            </a:extLst>
          </p:cNvPr>
          <p:cNvCxnSpPr>
            <a:cxnSpLocks/>
          </p:cNvCxnSpPr>
          <p:nvPr/>
        </p:nvCxnSpPr>
        <p:spPr>
          <a:xfrm flipH="1">
            <a:off x="2743200" y="2510710"/>
            <a:ext cx="1307892" cy="39769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6DF74B7-12AB-4A95-B9E8-99D562B4D7C1}"/>
              </a:ext>
            </a:extLst>
          </p:cNvPr>
          <p:cNvCxnSpPr>
            <a:cxnSpLocks/>
          </p:cNvCxnSpPr>
          <p:nvPr/>
        </p:nvCxnSpPr>
        <p:spPr>
          <a:xfrm>
            <a:off x="5092910" y="2473234"/>
            <a:ext cx="1113018" cy="4351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9638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58B23A-8510-4BA9-AC98-33310BD88D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347" b="2924"/>
          <a:stretch/>
        </p:blipFill>
        <p:spPr>
          <a:xfrm>
            <a:off x="176319" y="64167"/>
            <a:ext cx="3673929" cy="42551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24B883-A087-4867-96ED-5D90D38975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4767" y="124327"/>
            <a:ext cx="2507500" cy="375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59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FCFBA4-4A2F-410A-A9BC-1E9ECE89A6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683" y="122094"/>
            <a:ext cx="3804211" cy="41212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B8C073-AE62-45E8-88B3-D07816A50289}"/>
              </a:ext>
            </a:extLst>
          </p:cNvPr>
          <p:cNvSpPr txBox="1"/>
          <p:nvPr/>
        </p:nvSpPr>
        <p:spPr>
          <a:xfrm>
            <a:off x="5201653" y="240632"/>
            <a:ext cx="2514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Daring leadership</a:t>
            </a:r>
          </a:p>
          <a:p>
            <a:r>
              <a:rPr lang="en-GB" sz="2400" i="1" dirty="0" err="1"/>
              <a:t>Bren</a:t>
            </a:r>
            <a:r>
              <a:rPr lang="en-GB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é</a:t>
            </a:r>
            <a:r>
              <a:rPr lang="en-GB" sz="2400" i="1" dirty="0"/>
              <a:t> Brown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D5E6D0D-BC9D-41F7-99A7-82A1BDEA6D96}"/>
              </a:ext>
            </a:extLst>
          </p:cNvPr>
          <p:cNvSpPr/>
          <p:nvPr/>
        </p:nvSpPr>
        <p:spPr>
          <a:xfrm>
            <a:off x="4527172" y="252077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https://www.inc.com/dr-brene-brown/figure-out-what-makes-you-vulnerable.html</a:t>
            </a:r>
          </a:p>
        </p:txBody>
      </p:sp>
    </p:spTree>
    <p:extLst>
      <p:ext uri="{BB962C8B-B14F-4D97-AF65-F5344CB8AC3E}">
        <p14:creationId xmlns:p14="http://schemas.microsoft.com/office/powerpoint/2010/main" val="23691413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B484FD-832A-4791-BF32-F69274490A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96" r="10460"/>
          <a:stretch/>
        </p:blipFill>
        <p:spPr>
          <a:xfrm>
            <a:off x="249154" y="1275242"/>
            <a:ext cx="6340967" cy="23943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530B7A-52AC-4554-BF29-ABADBFA93869}"/>
              </a:ext>
            </a:extLst>
          </p:cNvPr>
          <p:cNvSpPr txBox="1"/>
          <p:nvPr/>
        </p:nvSpPr>
        <p:spPr>
          <a:xfrm>
            <a:off x="541421" y="485274"/>
            <a:ext cx="3922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Simon P Walker </a:t>
            </a:r>
            <a:r>
              <a:rPr lang="en-GB" i="1" dirty="0"/>
              <a:t>Undefended Leadership</a:t>
            </a:r>
          </a:p>
          <a:p>
            <a:r>
              <a:rPr lang="en-GB" dirty="0"/>
              <a:t>‘Front stage and back stage’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9BAB28-6C8A-44DC-BF1C-2C6AB8CB03EC}"/>
              </a:ext>
            </a:extLst>
          </p:cNvPr>
          <p:cNvSpPr txBox="1"/>
          <p:nvPr/>
        </p:nvSpPr>
        <p:spPr>
          <a:xfrm>
            <a:off x="6762307" y="485274"/>
            <a:ext cx="190845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6">
                    <a:lumMod val="75000"/>
                  </a:schemeClr>
                </a:solidFill>
              </a:rPr>
              <a:t>Is who you are on the ‘front stage’ the same as who you are ‘backstage’?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47721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1B5F597-E340-4FEE-B89D-4F9E0C1DDC7E}"/>
              </a:ext>
            </a:extLst>
          </p:cNvPr>
          <p:cNvSpPr/>
          <p:nvPr/>
        </p:nvSpPr>
        <p:spPr>
          <a:xfrm>
            <a:off x="417095" y="389021"/>
            <a:ext cx="799698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 ‘Leadership is an activity that leads other people into full humanity: which enables them to take hold of, and take responsibility for, the life that they, as a unique, particular person within the created human race, have been given to live.’ </a:t>
            </a:r>
          </a:p>
          <a:p>
            <a:r>
              <a:rPr lang="en-GB" sz="2400" i="1" dirty="0"/>
              <a:t>Simon P. Walker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AAA69C-92E7-4BEE-937A-5181827963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97" b="22700"/>
          <a:stretch/>
        </p:blipFill>
        <p:spPr>
          <a:xfrm>
            <a:off x="5678906" y="2262862"/>
            <a:ext cx="2735178" cy="1671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1264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F8D8848-7BCE-4EF7-9A4D-51DF4C0CF803}"/>
              </a:ext>
            </a:extLst>
          </p:cNvPr>
          <p:cNvGrpSpPr/>
          <p:nvPr/>
        </p:nvGrpSpPr>
        <p:grpSpPr>
          <a:xfrm>
            <a:off x="1636324" y="518908"/>
            <a:ext cx="5759058" cy="3215345"/>
            <a:chOff x="0" y="0"/>
            <a:chExt cx="5759058" cy="3215345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6263930E-E902-4693-8334-D8F57F36BA4E}"/>
                </a:ext>
              </a:extLst>
            </p:cNvPr>
            <p:cNvSpPr/>
            <p:nvPr/>
          </p:nvSpPr>
          <p:spPr>
            <a:xfrm>
              <a:off x="0" y="0"/>
              <a:ext cx="5759058" cy="3215345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A1550DF-278B-45C1-920B-0187C59EB0F7}"/>
                </a:ext>
              </a:extLst>
            </p:cNvPr>
            <p:cNvSpPr txBox="1"/>
            <p:nvPr/>
          </p:nvSpPr>
          <p:spPr>
            <a:xfrm>
              <a:off x="94174" y="94174"/>
              <a:ext cx="5570710" cy="30269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7640" tIns="167640" rIns="167640" bIns="167640" numCol="1" spcCol="1270" anchor="ctr" anchorCtr="0">
              <a:noAutofit/>
            </a:bodyPr>
            <a:lstStyle/>
            <a:p>
              <a:pPr marL="0" lvl="0" indent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4400" b="1" kern="1200" dirty="0"/>
                <a:t>Leadership Practices Matrix (2019) </a:t>
              </a:r>
              <a:endParaRPr lang="en-US" sz="44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155742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E64D6E8-D7E1-4D81-AA9F-70CA94EB4218}"/>
              </a:ext>
            </a:extLst>
          </p:cNvPr>
          <p:cNvGraphicFramePr>
            <a:graphicFrameLocks noGrp="1"/>
          </p:cNvGraphicFramePr>
          <p:nvPr/>
        </p:nvGraphicFramePr>
        <p:xfrm>
          <a:off x="580803" y="476527"/>
          <a:ext cx="7886700" cy="3209853"/>
        </p:xfrm>
        <a:graphic>
          <a:graphicData uri="http://schemas.openxmlformats.org/drawingml/2006/table">
            <a:tbl>
              <a:tblPr firstRow="1" bandRow="1"/>
              <a:tblGrid>
                <a:gridCol w="1971675">
                  <a:extLst>
                    <a:ext uri="{9D8B030D-6E8A-4147-A177-3AD203B41FA5}">
                      <a16:colId xmlns:a16="http://schemas.microsoft.com/office/drawing/2014/main" val="124461421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3751406501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2094345379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1753547263"/>
                    </a:ext>
                  </a:extLst>
                </a:gridCol>
              </a:tblGrid>
              <a:tr h="33521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endParaRPr lang="en-GB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415" marR="82415" marT="41208" marB="4120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3B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b="1" kern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Called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415" marR="82415" marT="41208" marB="4120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3B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b="1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Connected</a:t>
                      </a:r>
                      <a:endParaRPr lang="en-GB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415" marR="82415" marT="41208" marB="4120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3B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b="1" kern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Committed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415" marR="82415" marT="41208" marB="4120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3B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4361737"/>
                  </a:ext>
                </a:extLst>
              </a:tr>
              <a:tr h="77745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Educating for Wisdom, Knowledge and Skills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415" marR="82415" marT="41208" marB="4120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Leading Learning -  Refining Judgement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415" marR="82415" marT="41208" marB="4120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Creating Confidence -  Embracing Interdependence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415" marR="82415" marT="41208" marB="4120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Deepening Understanding - Driving Improvement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415" marR="82415" marT="41208" marB="4120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0689490"/>
                  </a:ext>
                </a:extLst>
              </a:tr>
              <a:tr h="54228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Educating for Hope and Aspiration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415" marR="82415" marT="41208" marB="4120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Developing Imagination -  Nurturing Ambition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415" marR="82415" marT="41208" marB="4120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Healing Relationships - Pursuing Renewal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415" marR="82415" marT="41208" marB="4120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Sustaining Vision -  Building Resilience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415" marR="82415" marT="41208" marB="4120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8392309"/>
                  </a:ext>
                </a:extLst>
              </a:tr>
              <a:tr h="77745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Educating for Community and Living Well Together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415" marR="82415" marT="41208" marB="4120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Removing Disadvantage -  Seeking Reconciliation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415" marR="82415" marT="41208" marB="4120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Accepting Vulnerability -  Demonstrating Generosity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415" marR="82415" marT="41208" marB="4120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Inspiring Faithfulness -Embodying Integrity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415" marR="82415" marT="41208" marB="4120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7269780"/>
                  </a:ext>
                </a:extLst>
              </a:tr>
              <a:tr h="77745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Educating for Dignity and Respect</a:t>
                      </a:r>
                      <a:endParaRPr lang="en-GB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415" marR="82415" marT="41208" marB="4120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Celebrating Diversity -  Enabling Flourishing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415" marR="82415" marT="41208" marB="4120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Offering Encouragement -  Encouraging Service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415" marR="82415" marT="41208" marB="4120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Practising Humility - Learning Love</a:t>
                      </a:r>
                      <a:endParaRPr lang="en-GB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415" marR="82415" marT="41208" marB="4120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93189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0991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674D66E-CF37-4993-96F6-5AC140D77E65}"/>
              </a:ext>
            </a:extLst>
          </p:cNvPr>
          <p:cNvSpPr/>
          <p:nvPr/>
        </p:nvSpPr>
        <p:spPr>
          <a:xfrm>
            <a:off x="278296" y="0"/>
            <a:ext cx="8865704" cy="417447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3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Called:</a:t>
            </a:r>
            <a:r>
              <a:rPr lang="en-GB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GB" sz="1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“Leaders who are called can articulate a strong sense of </a:t>
            </a:r>
            <a:r>
              <a:rPr lang="en-GB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personal vocation</a:t>
            </a:r>
            <a:r>
              <a:rPr lang="en-GB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their role, and demonstrate this through their </a:t>
            </a:r>
            <a:r>
              <a:rPr lang="en-GB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words, actions and decision making</a:t>
            </a: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exemplifying a strong moral purpose, </a:t>
            </a:r>
            <a:r>
              <a:rPr lang="en-GB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confident vision</a:t>
            </a:r>
            <a:r>
              <a:rPr lang="en-GB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en-GB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 </a:t>
            </a:r>
            <a:r>
              <a:rPr lang="en-GB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ambitious trajectory</a:t>
            </a: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of improvement. For some, this sense of vocation will be driven by an established or </a:t>
            </a:r>
            <a:r>
              <a:rPr lang="en-GB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developing faith</a:t>
            </a:r>
            <a:r>
              <a:rPr lang="en-GB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commitment. They show integrity, honesty and a </a:t>
            </a:r>
            <a:r>
              <a:rPr lang="en-GB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deep sense of resilience</a:t>
            </a:r>
            <a:r>
              <a:rPr lang="en-GB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underpinned by their personal sense of vocation as a leader.”</a:t>
            </a:r>
            <a:endParaRPr lang="en-GB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86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26A7C34-ECE2-4C9D-90AC-F1939528BD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608" y="311042"/>
            <a:ext cx="5857875" cy="32861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301646-2EA2-46CB-9A5B-FC6B787EDA65}"/>
              </a:ext>
            </a:extLst>
          </p:cNvPr>
          <p:cNvSpPr txBox="1"/>
          <p:nvPr/>
        </p:nvSpPr>
        <p:spPr>
          <a:xfrm>
            <a:off x="6444816" y="1503980"/>
            <a:ext cx="21425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700" dirty="0"/>
              <a:t>Driving</a:t>
            </a:r>
          </a:p>
          <a:p>
            <a:r>
              <a:rPr lang="en-GB" sz="2700" dirty="0"/>
              <a:t>Improvement</a:t>
            </a:r>
          </a:p>
        </p:txBody>
      </p:sp>
    </p:spTree>
    <p:extLst>
      <p:ext uri="{BB962C8B-B14F-4D97-AF65-F5344CB8AC3E}">
        <p14:creationId xmlns:p14="http://schemas.microsoft.com/office/powerpoint/2010/main" val="41102843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E64D6E8-D7E1-4D81-AA9F-70CA94EB4218}"/>
              </a:ext>
            </a:extLst>
          </p:cNvPr>
          <p:cNvGraphicFramePr>
            <a:graphicFrameLocks noGrp="1"/>
          </p:cNvGraphicFramePr>
          <p:nvPr/>
        </p:nvGraphicFramePr>
        <p:xfrm>
          <a:off x="580803" y="476527"/>
          <a:ext cx="7886700" cy="3209853"/>
        </p:xfrm>
        <a:graphic>
          <a:graphicData uri="http://schemas.openxmlformats.org/drawingml/2006/table">
            <a:tbl>
              <a:tblPr firstRow="1" bandRow="1"/>
              <a:tblGrid>
                <a:gridCol w="1971675">
                  <a:extLst>
                    <a:ext uri="{9D8B030D-6E8A-4147-A177-3AD203B41FA5}">
                      <a16:colId xmlns:a16="http://schemas.microsoft.com/office/drawing/2014/main" val="124461421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3751406501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2094345379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1753547263"/>
                    </a:ext>
                  </a:extLst>
                </a:gridCol>
              </a:tblGrid>
              <a:tr h="33521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endParaRPr lang="en-GB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415" marR="82415" marT="41208" marB="4120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3B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b="1" kern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Called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415" marR="82415" marT="41208" marB="4120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3B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b="1" kern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Connected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415" marR="82415" marT="41208" marB="4120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3B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b="1" kern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Committed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415" marR="82415" marT="41208" marB="4120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3B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4361737"/>
                  </a:ext>
                </a:extLst>
              </a:tr>
              <a:tr h="77745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Educating for Wisdom, Knowledge and Skills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415" marR="82415" marT="41208" marB="4120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Leading Learning -  Refining Judgement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415" marR="82415" marT="41208" marB="4120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Creating Confidence -  Embracing Interdependence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415" marR="82415" marT="41208" marB="4120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Deepening Understanding - Driving Improvement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415" marR="82415" marT="41208" marB="4120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0689490"/>
                  </a:ext>
                </a:extLst>
              </a:tr>
              <a:tr h="54228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Educating for Hope and Aspiration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415" marR="82415" marT="41208" marB="4120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Developing Imagination -  Nurturing Ambition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415" marR="82415" marT="41208" marB="4120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Healing Relationships - Pursuing Renewal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415" marR="82415" marT="41208" marB="4120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Sustaining Vision -  Building Resilience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415" marR="82415" marT="41208" marB="4120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8392309"/>
                  </a:ext>
                </a:extLst>
              </a:tr>
              <a:tr h="77745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Educating for Community and Living Well Together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415" marR="82415" marT="41208" marB="4120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Removing Disadvantage -  Seeking Reconciliation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415" marR="82415" marT="41208" marB="4120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Accepting Vulnerability -  Demonstrating Generosity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415" marR="82415" marT="41208" marB="4120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Inspiring Faithfulness -Embodying Integrity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415" marR="82415" marT="41208" marB="4120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7269780"/>
                  </a:ext>
                </a:extLst>
              </a:tr>
              <a:tr h="77745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Educating for Dignity and Respect</a:t>
                      </a:r>
                      <a:endParaRPr lang="en-GB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415" marR="82415" marT="41208" marB="4120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Celebrating Diversity -  Enabling Flourishing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415" marR="82415" marT="41208" marB="4120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Offering Encouragement -  Encouraging Service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415" marR="82415" marT="41208" marB="4120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Practising Humility - Learning Love</a:t>
                      </a:r>
                      <a:endParaRPr lang="en-GB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415" marR="82415" marT="41208" marB="4120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9318916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4FE66E05-2A2B-4929-8F41-574F8F96C202}"/>
              </a:ext>
            </a:extLst>
          </p:cNvPr>
          <p:cNvSpPr/>
          <p:nvPr/>
        </p:nvSpPr>
        <p:spPr>
          <a:xfrm>
            <a:off x="2547851" y="232034"/>
            <a:ext cx="1976302" cy="3616133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189"/>
            <a:endParaRPr lang="en-GB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539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415590" y="1"/>
            <a:ext cx="431984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914355">
              <a:defRPr/>
            </a:pPr>
            <a:r>
              <a:rPr lang="en-GB" altLang="en-US" sz="2800" b="1" dirty="0">
                <a:solidFill>
                  <a:sysClr val="windowText" lastClr="000000"/>
                </a:solidFill>
                <a:latin typeface="Calibri" pitchFamily="34" charset="0"/>
              </a:rPr>
              <a:t>Educating for </a:t>
            </a:r>
          </a:p>
          <a:p>
            <a:pPr algn="r" defTabSz="914355">
              <a:defRPr/>
            </a:pPr>
            <a:r>
              <a:rPr lang="en-GB" altLang="en-US" sz="2800" b="1" dirty="0">
                <a:solidFill>
                  <a:sysClr val="windowText" lastClr="000000"/>
                </a:solidFill>
                <a:latin typeface="Calibri" pitchFamily="34" charset="0"/>
              </a:rPr>
              <a:t>Dignity and Respect:</a:t>
            </a:r>
          </a:p>
          <a:p>
            <a:pPr algn="r" defTabSz="914355">
              <a:defRPr/>
            </a:pPr>
            <a:endParaRPr lang="en-GB" altLang="en-US" sz="2800" b="1" dirty="0">
              <a:solidFill>
                <a:sysClr val="windowText" lastClr="000000"/>
              </a:solidFill>
              <a:latin typeface="Calibri" pitchFamily="34" charset="0"/>
            </a:endParaRPr>
          </a:p>
          <a:p>
            <a:pPr algn="r" defTabSz="914355">
              <a:defRPr/>
            </a:pPr>
            <a:r>
              <a:rPr lang="en-GB" altLang="en-US" sz="2800" dirty="0">
                <a:solidFill>
                  <a:sysClr val="windowText" lastClr="000000"/>
                </a:solidFill>
                <a:latin typeface="Calibri" pitchFamily="34" charset="0"/>
              </a:rPr>
              <a:t>Ensuring the basic principle of respect for the value and preciousness of each person, treating each person as a unique individual of inherent worth.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715" y="986590"/>
            <a:ext cx="3924173" cy="261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993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E64D6E8-D7E1-4D81-AA9F-70CA94EB4218}"/>
              </a:ext>
            </a:extLst>
          </p:cNvPr>
          <p:cNvGraphicFramePr>
            <a:graphicFrameLocks noGrp="1"/>
          </p:cNvGraphicFramePr>
          <p:nvPr/>
        </p:nvGraphicFramePr>
        <p:xfrm>
          <a:off x="560021" y="476527"/>
          <a:ext cx="7886700" cy="3209853"/>
        </p:xfrm>
        <a:graphic>
          <a:graphicData uri="http://schemas.openxmlformats.org/drawingml/2006/table">
            <a:tbl>
              <a:tblPr firstRow="1" bandRow="1"/>
              <a:tblGrid>
                <a:gridCol w="1971675">
                  <a:extLst>
                    <a:ext uri="{9D8B030D-6E8A-4147-A177-3AD203B41FA5}">
                      <a16:colId xmlns:a16="http://schemas.microsoft.com/office/drawing/2014/main" val="124461421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3751406501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2094345379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1753547263"/>
                    </a:ext>
                  </a:extLst>
                </a:gridCol>
              </a:tblGrid>
              <a:tr h="33521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endParaRPr lang="en-GB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415" marR="82415" marT="41208" marB="4120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3B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b="1" kern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Called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415" marR="82415" marT="41208" marB="4120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3B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b="1" kern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Connected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415" marR="82415" marT="41208" marB="4120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3B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b="1" kern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Committed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415" marR="82415" marT="41208" marB="4120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3B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4361737"/>
                  </a:ext>
                </a:extLst>
              </a:tr>
              <a:tr h="77745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Educating for Wisdom, Knowledge and Skills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415" marR="82415" marT="41208" marB="4120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Leading Learning -  Refining Judgement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415" marR="82415" marT="41208" marB="4120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Creating Confidence -  Embracing Interdependence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415" marR="82415" marT="41208" marB="4120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Deepening Understanding - Driving Improvement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415" marR="82415" marT="41208" marB="4120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0689490"/>
                  </a:ext>
                </a:extLst>
              </a:tr>
              <a:tr h="54228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Educating for Hope and Aspiration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415" marR="82415" marT="41208" marB="4120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Developing Imagination -  Nurturing Ambition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415" marR="82415" marT="41208" marB="4120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Healing Relationships - Pursuing Renewal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415" marR="82415" marT="41208" marB="4120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Sustaining Vision -  Building Resilience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415" marR="82415" marT="41208" marB="4120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8392309"/>
                  </a:ext>
                </a:extLst>
              </a:tr>
              <a:tr h="77745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Educating for Community and Living Well Together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415" marR="82415" marT="41208" marB="4120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Removing Disadvantage -  Seeking Reconciliation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415" marR="82415" marT="41208" marB="4120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Accepting Vulnerability -  Demonstrating Generosity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415" marR="82415" marT="41208" marB="4120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Inspiring Faithfulness -Embodying Integrity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415" marR="82415" marT="41208" marB="4120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7269780"/>
                  </a:ext>
                </a:extLst>
              </a:tr>
              <a:tr h="77745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Educating for Dignity and Respect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415" marR="82415" marT="41208" marB="4120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Celebrating Diversity -  Enabling Flourishing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415" marR="82415" marT="41208" marB="4120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Offering Encouragement -  Encouraging Service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415" marR="82415" marT="41208" marB="4120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Practising Humility - Learning Love</a:t>
                      </a:r>
                      <a:endParaRPr lang="en-GB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415" marR="82415" marT="41208" marB="4120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9318916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24B14E53-2865-4F2B-B962-8D61BCFD0D0E}"/>
              </a:ext>
            </a:extLst>
          </p:cNvPr>
          <p:cNvSpPr/>
          <p:nvPr/>
        </p:nvSpPr>
        <p:spPr>
          <a:xfrm>
            <a:off x="2514600" y="284921"/>
            <a:ext cx="1999212" cy="3593063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189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9B54FB-2D3C-44E7-9BB6-75BED24D8919}"/>
              </a:ext>
            </a:extLst>
          </p:cNvPr>
          <p:cNvSpPr/>
          <p:nvPr/>
        </p:nvSpPr>
        <p:spPr>
          <a:xfrm>
            <a:off x="124673" y="2903501"/>
            <a:ext cx="8778278" cy="774282"/>
          </a:xfrm>
          <a:prstGeom prst="rect">
            <a:avLst/>
          </a:prstGeom>
          <a:noFill/>
          <a:ln w="22225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189"/>
            <a:endParaRPr lang="en-GB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281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214426-8EE8-42CA-80DE-14B01AF19C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073" y="169567"/>
            <a:ext cx="5447600" cy="36335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BE23544-99B5-48CF-87E1-A7BDF0CAC4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1237">
            <a:off x="6006000" y="1250222"/>
            <a:ext cx="2962114" cy="1212551"/>
          </a:xfrm>
          <a:prstGeom prst="rect">
            <a:avLst/>
          </a:prstGeom>
        </p:spPr>
      </p:pic>
      <p:sp>
        <p:nvSpPr>
          <p:cNvPr id="4" name="Arrow: Circular 3">
            <a:extLst>
              <a:ext uri="{FF2B5EF4-FFF2-40B4-BE49-F238E27FC236}">
                <a16:creationId xmlns:a16="http://schemas.microsoft.com/office/drawing/2014/main" id="{BF75D0CF-5536-4F43-B91D-96EBA8AA29F1}"/>
              </a:ext>
            </a:extLst>
          </p:cNvPr>
          <p:cNvSpPr/>
          <p:nvPr/>
        </p:nvSpPr>
        <p:spPr>
          <a:xfrm rot="8951538">
            <a:off x="5802202" y="1877335"/>
            <a:ext cx="1460405" cy="1704500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0871676"/>
              <a:gd name="adj5" fmla="val 125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103339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297145973"/>
              </p:ext>
            </p:extLst>
          </p:nvPr>
        </p:nvGraphicFramePr>
        <p:xfrm>
          <a:off x="1524000" y="53975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7700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B740A9A-8F70-469B-816C-14BF7A31A567}"/>
              </a:ext>
            </a:extLst>
          </p:cNvPr>
          <p:cNvGrpSpPr/>
          <p:nvPr/>
        </p:nvGrpSpPr>
        <p:grpSpPr>
          <a:xfrm>
            <a:off x="1692471" y="553909"/>
            <a:ext cx="5759058" cy="3251441"/>
            <a:chOff x="0" y="-546892"/>
            <a:chExt cx="7678744" cy="4335254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71CE91F8-3BEC-47A4-A00E-786C6D23B864}"/>
                </a:ext>
              </a:extLst>
            </p:cNvPr>
            <p:cNvSpPr/>
            <p:nvPr/>
          </p:nvSpPr>
          <p:spPr>
            <a:xfrm>
              <a:off x="0" y="-498764"/>
              <a:ext cx="7678744" cy="4287126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Rectangle: Rounded Corners 4">
              <a:extLst>
                <a:ext uri="{FF2B5EF4-FFF2-40B4-BE49-F238E27FC236}">
                  <a16:creationId xmlns:a16="http://schemas.microsoft.com/office/drawing/2014/main" id="{67ED901A-99AA-4916-984B-21415C647AB9}"/>
                </a:ext>
              </a:extLst>
            </p:cNvPr>
            <p:cNvSpPr txBox="1"/>
            <p:nvPr/>
          </p:nvSpPr>
          <p:spPr>
            <a:xfrm>
              <a:off x="42438" y="-546892"/>
              <a:ext cx="7636306" cy="43352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5730" tIns="125730" rIns="125730" bIns="125730" numCol="1" spcCol="1270" anchor="ctr" anchorCtr="0">
              <a:noAutofit/>
            </a:bodyPr>
            <a:lstStyle/>
            <a:p>
              <a:pPr algn="ctr" defTabSz="1466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6000" b="1" dirty="0"/>
                <a:t>Evaluating Prevailing Narratives</a:t>
              </a:r>
              <a:endParaRPr lang="en-US" sz="6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1605965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5"/>
          <p:cNvSpPr txBox="1">
            <a:spLocks/>
          </p:cNvSpPr>
          <p:nvPr/>
        </p:nvSpPr>
        <p:spPr>
          <a:xfrm>
            <a:off x="273896" y="317124"/>
            <a:ext cx="8391964" cy="33159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457189">
              <a:defRPr/>
            </a:pPr>
            <a:endParaRPr lang="en-US" sz="1400" dirty="0">
              <a:solidFill>
                <a:srgbClr val="272727"/>
              </a:solidFill>
              <a:latin typeface="Calibri"/>
              <a:cs typeface="Arial"/>
            </a:endParaRPr>
          </a:p>
          <a:p>
            <a:pPr algn="l" defTabSz="457189">
              <a:defRPr/>
            </a:pPr>
            <a:endParaRPr lang="en-US" sz="3600" dirty="0">
              <a:solidFill>
                <a:srgbClr val="973B8E"/>
              </a:solidFill>
              <a:latin typeface="Arial"/>
              <a:cs typeface="Arial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212574" y="457928"/>
          <a:ext cx="7453286" cy="3401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6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471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6090">
                <a:tc>
                  <a:txBody>
                    <a:bodyPr/>
                    <a:lstStyle/>
                    <a:p>
                      <a:r>
                        <a:rPr lang="en-US" sz="2400" dirty="0"/>
                        <a:t>Thin Narratives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Thick Narratives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6090">
                <a:tc>
                  <a:txBody>
                    <a:bodyPr/>
                    <a:lstStyle/>
                    <a:p>
                      <a:r>
                        <a:rPr lang="en-US" sz="2400" dirty="0"/>
                        <a:t>Utilitarian/</a:t>
                      </a:r>
                    </a:p>
                    <a:p>
                      <a:r>
                        <a:rPr lang="en-US" sz="2400" dirty="0"/>
                        <a:t>Instrumentalist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Wisdom, Knowledge and Skills</a:t>
                      </a:r>
                      <a:r>
                        <a:rPr lang="en-US" sz="2400" dirty="0"/>
                        <a:t> </a:t>
                      </a:r>
                    </a:p>
                    <a:p>
                      <a:r>
                        <a:rPr lang="en-US" sz="2400" dirty="0"/>
                        <a:t>(for living well)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r>
                        <a:rPr lang="en-US" sz="2400" dirty="0"/>
                        <a:t>Competitive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Hope and Aspiration</a:t>
                      </a:r>
                      <a:r>
                        <a:rPr lang="en-US" sz="2400" dirty="0"/>
                        <a:t> </a:t>
                      </a:r>
                    </a:p>
                    <a:p>
                      <a:r>
                        <a:rPr lang="en-US" sz="2400" dirty="0"/>
                        <a:t>(through forgiveness</a:t>
                      </a:r>
                      <a:r>
                        <a:rPr lang="en-US" sz="2400" baseline="0" dirty="0"/>
                        <a:t> and grace)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r>
                        <a:rPr lang="en-US" sz="2400" dirty="0"/>
                        <a:t>Individualistic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Community and Living Well Together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dirty="0"/>
                        <a:t>(</a:t>
                      </a:r>
                      <a:r>
                        <a:rPr lang="en-US" sz="2400" baseline="0" dirty="0"/>
                        <a:t>created for life together)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6090">
                <a:tc>
                  <a:txBody>
                    <a:bodyPr/>
                    <a:lstStyle/>
                    <a:p>
                      <a:r>
                        <a:rPr lang="en-US" sz="2400" dirty="0"/>
                        <a:t>Reductionist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Dignity and Respect</a:t>
                      </a:r>
                      <a:r>
                        <a:rPr lang="en-US" sz="2400" baseline="0" dirty="0"/>
                        <a:t> (of every person)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2296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learning rainforest">
            <a:extLst>
              <a:ext uri="{FF2B5EF4-FFF2-40B4-BE49-F238E27FC236}">
                <a16:creationId xmlns:a16="http://schemas.microsoft.com/office/drawing/2014/main" id="{48ACDA7E-BA2D-484B-BF16-71B703F88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2093">
            <a:off x="918458" y="613271"/>
            <a:ext cx="2337568" cy="33058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227EC2E-AE1C-4FCB-BA37-721653B048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6623"/>
          <a:stretch/>
        </p:blipFill>
        <p:spPr>
          <a:xfrm>
            <a:off x="5414210" y="109212"/>
            <a:ext cx="2530641" cy="393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09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3C13276-B32F-44DF-BB0C-2E16EB295727}"/>
              </a:ext>
            </a:extLst>
          </p:cNvPr>
          <p:cNvGraphicFramePr>
            <a:graphicFrameLocks noGrp="1"/>
          </p:cNvGraphicFramePr>
          <p:nvPr/>
        </p:nvGraphicFramePr>
        <p:xfrm>
          <a:off x="234041" y="92530"/>
          <a:ext cx="8746674" cy="400332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373337">
                  <a:extLst>
                    <a:ext uri="{9D8B030D-6E8A-4147-A177-3AD203B41FA5}">
                      <a16:colId xmlns:a16="http://schemas.microsoft.com/office/drawing/2014/main" val="2589394018"/>
                    </a:ext>
                  </a:extLst>
                </a:gridCol>
                <a:gridCol w="4373337">
                  <a:extLst>
                    <a:ext uri="{9D8B030D-6E8A-4147-A177-3AD203B41FA5}">
                      <a16:colId xmlns:a16="http://schemas.microsoft.com/office/drawing/2014/main" val="494215844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r>
                        <a:rPr lang="en-GB" sz="1800" dirty="0"/>
                        <a:t>Learning Plantation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Learning Rainforest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110526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r>
                        <a:rPr lang="en-GB" sz="1800" dirty="0"/>
                        <a:t>‘A right way to do things’ – set routines – e.g. L.O. on the board every lesson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Nourishing individual talents  - high trust/high challenge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1847209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r>
                        <a:rPr lang="en-GB" sz="1800" dirty="0"/>
                        <a:t>Leaders driven by compliance to external voices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Great variety in pedagogy and OK to try new things all the 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128574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r>
                        <a:rPr lang="en-GB" sz="1800" dirty="0"/>
                        <a:t>T+L focused on what can be examined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If creative approaches deliver, there is high level of autonomy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1630874"/>
                  </a:ext>
                </a:extLst>
              </a:tr>
              <a:tr h="437169">
                <a:tc>
                  <a:txBody>
                    <a:bodyPr/>
                    <a:lstStyle/>
                    <a:p>
                      <a:r>
                        <a:rPr lang="en-GB" sz="1800" dirty="0"/>
                        <a:t>Data has very high status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Data is part of the picture of learning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0548507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r>
                        <a:rPr lang="en-GB" sz="1800" dirty="0"/>
                        <a:t>Interventions heavily focused  on short-term gains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T+L structures are dynamic/organic, aligning T+L to stated school values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3153819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r>
                        <a:rPr lang="en-GB" sz="1800" dirty="0"/>
                        <a:t>Creativity becomes rules – e.g. standardised homework format etc.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Highly personalised CPD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70079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219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2368" t="30165" r="14869" b="14135"/>
          <a:stretch/>
        </p:blipFill>
        <p:spPr>
          <a:xfrm rot="20939026">
            <a:off x="209438" y="619850"/>
            <a:ext cx="5445888" cy="271723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887042913"/>
              </p:ext>
            </p:extLst>
          </p:nvPr>
        </p:nvGraphicFramePr>
        <p:xfrm>
          <a:off x="2787316" y="455849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62897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3917421-3C5A-4AF2-9691-299AFA48695F}"/>
              </a:ext>
            </a:extLst>
          </p:cNvPr>
          <p:cNvSpPr/>
          <p:nvPr/>
        </p:nvSpPr>
        <p:spPr>
          <a:xfrm>
            <a:off x="298174" y="475502"/>
            <a:ext cx="8544812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5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‘Driving improvement is about recognising that </a:t>
            </a:r>
            <a:r>
              <a:rPr lang="en-GB" sz="45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each child has one shot, </a:t>
            </a:r>
            <a:r>
              <a:rPr lang="en-GB" sz="45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and thus pursuing the very best for each one as a result’. </a:t>
            </a:r>
            <a:endParaRPr lang="en-GB" sz="4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3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GB" sz="13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3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GB" sz="13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3028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9B10265-6CD8-493F-8A0B-2A6378E97C05}"/>
              </a:ext>
            </a:extLst>
          </p:cNvPr>
          <p:cNvSpPr txBox="1"/>
          <p:nvPr/>
        </p:nvSpPr>
        <p:spPr>
          <a:xfrm>
            <a:off x="200526" y="445168"/>
            <a:ext cx="8750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Are there any tensions between how I see my ‘calling’ and the educational landscape today?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2C97F3-E9EE-4562-824D-28B66B92C7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632"/>
          <a:stretch/>
        </p:blipFill>
        <p:spPr>
          <a:xfrm>
            <a:off x="2303387" y="937459"/>
            <a:ext cx="4537225" cy="3008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067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814954-6185-42F6-8723-9EC33DCF26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2239" y="145381"/>
            <a:ext cx="3901240" cy="39012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CF6DB1-1A54-485A-9AD7-A4350E90CAEA}"/>
              </a:ext>
            </a:extLst>
          </p:cNvPr>
          <p:cNvSpPr txBox="1"/>
          <p:nvPr/>
        </p:nvSpPr>
        <p:spPr>
          <a:xfrm>
            <a:off x="348916" y="398044"/>
            <a:ext cx="306003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How far do the challenges we face provide opportunities for us to demonstrate our values?</a:t>
            </a:r>
          </a:p>
        </p:txBody>
      </p:sp>
    </p:spTree>
    <p:extLst>
      <p:ext uri="{BB962C8B-B14F-4D97-AF65-F5344CB8AC3E}">
        <p14:creationId xmlns:p14="http://schemas.microsoft.com/office/powerpoint/2010/main" val="148565450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1524000" y="53975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3995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0126" y="683674"/>
            <a:ext cx="4138863" cy="24833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6568" y="421105"/>
            <a:ext cx="415089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“If the Vision for Education fails to make and sustain meaningful connections between a school’s ethos and its outcomes, it will become nothing more than a deeply eloquent and well-meaning piece of writing…”</a:t>
            </a:r>
          </a:p>
        </p:txBody>
      </p:sp>
    </p:spTree>
    <p:extLst>
      <p:ext uri="{BB962C8B-B14F-4D97-AF65-F5344CB8AC3E}">
        <p14:creationId xmlns:p14="http://schemas.microsoft.com/office/powerpoint/2010/main" val="258641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05926" y="708946"/>
            <a:ext cx="400651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“..It must come off the shelf and be brought to life through leaders evaluating its potential impact on every area of day-to-day school life…”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641" y="681570"/>
            <a:ext cx="4065189" cy="270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097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17357" y="830179"/>
            <a:ext cx="400651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“…This dynamic and enhancing connection between ethos and outcomes is what we mean by ‘</a:t>
            </a:r>
            <a:r>
              <a:rPr lang="en-GB" sz="2800" b="1" dirty="0"/>
              <a:t>Bringing the Vision Alive</a:t>
            </a:r>
            <a:r>
              <a:rPr lang="en-GB" sz="2800" dirty="0"/>
              <a:t>.’”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6588" y="830179"/>
            <a:ext cx="3924173" cy="261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68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8731598-0984-4412-963D-2881F8706348}"/>
              </a:ext>
            </a:extLst>
          </p:cNvPr>
          <p:cNvSpPr/>
          <p:nvPr/>
        </p:nvSpPr>
        <p:spPr>
          <a:xfrm>
            <a:off x="238540" y="441547"/>
            <a:ext cx="8428382" cy="341632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31750"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2400" dirty="0"/>
              <a:t>My hope is that the lessons of the Foundation will resonate not just within Anglican schools, but also beyond, supporting improvement right across the system.</a:t>
            </a:r>
          </a:p>
          <a:p>
            <a:pPr algn="ctr"/>
            <a:r>
              <a:rPr lang="en-GB" sz="2400" b="1" dirty="0"/>
              <a:t>One of those lessons, that I certainly hope echoes in schools of all faiths and none, is the Foundation’s affirmation that there should not, indeed cannot, be a trade-off between school ethos and school outcomes.</a:t>
            </a:r>
          </a:p>
          <a:p>
            <a:pPr algn="ctr"/>
            <a:endParaRPr lang="en-GB" sz="2400" b="1" dirty="0"/>
          </a:p>
          <a:p>
            <a:r>
              <a:rPr lang="en-GB" sz="2400" dirty="0"/>
              <a:t>Amanda Spielman, HMCI, Feb 2018</a:t>
            </a:r>
          </a:p>
        </p:txBody>
      </p:sp>
    </p:spTree>
    <p:extLst>
      <p:ext uri="{BB962C8B-B14F-4D97-AF65-F5344CB8AC3E}">
        <p14:creationId xmlns:p14="http://schemas.microsoft.com/office/powerpoint/2010/main" val="216492080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1387" y="1801091"/>
            <a:ext cx="1892595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/>
              <a:t>ethos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58270" y="1801091"/>
            <a:ext cx="2668773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/>
              <a:t>outcomes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1388" y="2632087"/>
            <a:ext cx="52228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How do you define this for your school? </a:t>
            </a:r>
          </a:p>
          <a:p>
            <a:r>
              <a:rPr lang="en-GB" b="1" dirty="0"/>
              <a:t>(in a sentence…)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i="1" dirty="0"/>
              <a:t>Where does your ethos come from?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i="1" dirty="0"/>
              <a:t>What are the commonalities and differences between us?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i="1" dirty="0"/>
              <a:t>What difference does it make to your lived reality?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20916" y="40206"/>
            <a:ext cx="41061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="1" dirty="0"/>
              <a:t>What outcomes are you trying to improve?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en-GB" i="1" dirty="0"/>
              <a:t>What are the pressures and challenges?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en-GB" i="1" dirty="0"/>
              <a:t>Who defines this journey?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en-GB" i="1" dirty="0"/>
              <a:t>What help could the Vision offer you?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2083982" y="1708757"/>
            <a:ext cx="4274288" cy="923330"/>
            <a:chOff x="2083982" y="1708757"/>
            <a:chExt cx="4274288" cy="923330"/>
          </a:xfrm>
        </p:grpSpPr>
        <p:sp>
          <p:nvSpPr>
            <p:cNvPr id="5" name="TextBox 4"/>
            <p:cNvSpPr txBox="1"/>
            <p:nvPr/>
          </p:nvSpPr>
          <p:spPr>
            <a:xfrm>
              <a:off x="2498652" y="1708757"/>
              <a:ext cx="3444948" cy="92333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400" b="1" dirty="0"/>
                <a:t>enhancing</a:t>
              </a:r>
            </a:p>
          </p:txBody>
        </p:sp>
        <p:cxnSp>
          <p:nvCxnSpPr>
            <p:cNvPr id="9" name="Straight Connector 8"/>
            <p:cNvCxnSpPr>
              <a:stCxn id="3" idx="3"/>
            </p:cNvCxnSpPr>
            <p:nvPr/>
          </p:nvCxnSpPr>
          <p:spPr>
            <a:xfrm flipV="1">
              <a:off x="2083982" y="2124256"/>
              <a:ext cx="414670" cy="1"/>
            </a:xfrm>
            <a:prstGeom prst="line">
              <a:avLst/>
            </a:prstGeom>
            <a:ln w="41275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5943600" y="2124257"/>
              <a:ext cx="414670" cy="1"/>
            </a:xfrm>
            <a:prstGeom prst="line">
              <a:avLst/>
            </a:prstGeom>
            <a:ln w="41275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1574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1620252" y="361324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8592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52665B-AF56-4A5E-B784-64B88E3188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526" y="189507"/>
            <a:ext cx="3013114" cy="41258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E083CC-CA94-4D41-91B2-DDA3AA922AC1}"/>
              </a:ext>
            </a:extLst>
          </p:cNvPr>
          <p:cNvSpPr txBox="1"/>
          <p:nvPr/>
        </p:nvSpPr>
        <p:spPr>
          <a:xfrm>
            <a:off x="3994484" y="545432"/>
            <a:ext cx="433939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Group activity: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Choose a question which resonates with you as a group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How might you go about answering this?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How might you use this resource in school?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Be ready to share your ideas with another group</a:t>
            </a:r>
          </a:p>
        </p:txBody>
      </p:sp>
    </p:spTree>
    <p:extLst>
      <p:ext uri="{BB962C8B-B14F-4D97-AF65-F5344CB8AC3E}">
        <p14:creationId xmlns:p14="http://schemas.microsoft.com/office/powerpoint/2010/main" val="2220610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C1DA6F-4E8D-4FC9-A7A5-5CF4780CEE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437" y="115011"/>
            <a:ext cx="5534996" cy="4025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56756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2C50EE-5D41-4C0C-91EA-EC20899925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149" y="164402"/>
            <a:ext cx="5465136" cy="387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03374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9C47784A-A79D-4126-B60D-15607E6574F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22258034"/>
              </p:ext>
            </p:extLst>
          </p:nvPr>
        </p:nvGraphicFramePr>
        <p:xfrm>
          <a:off x="766010" y="1039103"/>
          <a:ext cx="3412959" cy="20770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86CC38AC-513A-42B7-B4C7-CB4CF397DAC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9470" r="15527" b="29814"/>
          <a:stretch/>
        </p:blipFill>
        <p:spPr>
          <a:xfrm>
            <a:off x="5342021" y="1025129"/>
            <a:ext cx="3117485" cy="224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25038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C4B58E-9C31-4260-9965-5E2578BFBD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158" y="317146"/>
            <a:ext cx="4447389" cy="36147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01D135-C858-4E36-9449-6166D39D8A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307" y="1110915"/>
            <a:ext cx="3330216" cy="236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82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D467A5B-1D41-4336-A0E9-C9674CC50D6E}"/>
              </a:ext>
            </a:extLst>
          </p:cNvPr>
          <p:cNvSpPr txBox="1"/>
          <p:nvPr/>
        </p:nvSpPr>
        <p:spPr>
          <a:xfrm>
            <a:off x="264695" y="271732"/>
            <a:ext cx="8807116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Wisdom is…</a:t>
            </a:r>
          </a:p>
          <a:p>
            <a:r>
              <a:rPr lang="en-GB" dirty="0"/>
              <a:t>Wisdom is a </a:t>
            </a:r>
            <a:r>
              <a:rPr lang="en-GB" b="1" dirty="0"/>
              <a:t>shared conversation </a:t>
            </a:r>
            <a:r>
              <a:rPr lang="en-GB" dirty="0"/>
              <a:t>not a one-way transaction</a:t>
            </a:r>
          </a:p>
          <a:p>
            <a:r>
              <a:rPr lang="en-GB" dirty="0"/>
              <a:t>Wisdom is reliant on one expert, but </a:t>
            </a:r>
            <a:r>
              <a:rPr lang="en-GB" b="1" dirty="0"/>
              <a:t>seeks other views</a:t>
            </a:r>
          </a:p>
          <a:p>
            <a:r>
              <a:rPr lang="en-GB" dirty="0"/>
              <a:t>Wisdom is </a:t>
            </a:r>
            <a:r>
              <a:rPr lang="en-GB" b="1" dirty="0"/>
              <a:t>reading slowly </a:t>
            </a:r>
            <a:r>
              <a:rPr lang="en-GB" dirty="0"/>
              <a:t>and </a:t>
            </a:r>
            <a:r>
              <a:rPr lang="en-GB" b="1" dirty="0"/>
              <a:t>widely</a:t>
            </a:r>
          </a:p>
          <a:p>
            <a:r>
              <a:rPr lang="en-GB" dirty="0"/>
              <a:t>Wisdom is </a:t>
            </a:r>
            <a:r>
              <a:rPr lang="en-GB" b="1" dirty="0"/>
              <a:t>connecting and synthesising</a:t>
            </a:r>
            <a:r>
              <a:rPr lang="en-GB" dirty="0"/>
              <a:t>, re-using and rejecting</a:t>
            </a:r>
          </a:p>
          <a:p>
            <a:r>
              <a:rPr lang="en-GB" dirty="0"/>
              <a:t>Wisdom loves </a:t>
            </a:r>
            <a:r>
              <a:rPr lang="en-GB" b="1" dirty="0"/>
              <a:t>detail</a:t>
            </a:r>
            <a:r>
              <a:rPr lang="en-GB" dirty="0"/>
              <a:t>, not just superficiality</a:t>
            </a:r>
          </a:p>
          <a:p>
            <a:r>
              <a:rPr lang="en-GB" dirty="0"/>
              <a:t>Wisdom unleashes</a:t>
            </a:r>
            <a:r>
              <a:rPr lang="en-GB" b="1" dirty="0"/>
              <a:t> imagination</a:t>
            </a:r>
          </a:p>
          <a:p>
            <a:r>
              <a:rPr lang="en-GB" dirty="0"/>
              <a:t>Wisdom needs </a:t>
            </a:r>
            <a:r>
              <a:rPr lang="en-GB" b="1" dirty="0"/>
              <a:t>diversity</a:t>
            </a:r>
            <a:r>
              <a:rPr lang="en-GB" dirty="0"/>
              <a:t>, not just because it’s right but  because it’s inherently better</a:t>
            </a:r>
          </a:p>
          <a:p>
            <a:r>
              <a:rPr lang="en-GB" dirty="0"/>
              <a:t>Wisdom is making </a:t>
            </a:r>
            <a:r>
              <a:rPr lang="en-GB" b="1" dirty="0"/>
              <a:t>choices</a:t>
            </a:r>
            <a:r>
              <a:rPr lang="en-GB" dirty="0"/>
              <a:t>, sometimes between two seemingly good things</a:t>
            </a:r>
          </a:p>
          <a:p>
            <a:r>
              <a:rPr lang="en-GB" dirty="0"/>
              <a:t>Wisdom is </a:t>
            </a:r>
            <a:r>
              <a:rPr lang="en-GB" b="1" dirty="0"/>
              <a:t>inherited</a:t>
            </a:r>
            <a:r>
              <a:rPr lang="en-GB" dirty="0"/>
              <a:t> from those in community &amp; family around us</a:t>
            </a:r>
          </a:p>
          <a:p>
            <a:r>
              <a:rPr lang="en-GB" dirty="0"/>
              <a:t>Wisdom always permits </a:t>
            </a:r>
            <a:r>
              <a:rPr lang="en-GB" b="1" dirty="0"/>
              <a:t>good questions</a:t>
            </a:r>
            <a:r>
              <a:rPr lang="en-GB" dirty="0"/>
              <a:t>, but has the </a:t>
            </a:r>
            <a:r>
              <a:rPr lang="en-GB" b="1" dirty="0"/>
              <a:t>confidence</a:t>
            </a:r>
            <a:r>
              <a:rPr lang="en-GB" dirty="0"/>
              <a:t> to articulate clear answers</a:t>
            </a:r>
          </a:p>
          <a:p>
            <a:r>
              <a:rPr lang="en-GB" dirty="0"/>
              <a:t>Wisdom views mistakes with </a:t>
            </a:r>
            <a:r>
              <a:rPr lang="en-GB" b="1" dirty="0"/>
              <a:t>perspective</a:t>
            </a:r>
          </a:p>
        </p:txBody>
      </p:sp>
    </p:spTree>
    <p:extLst>
      <p:ext uri="{BB962C8B-B14F-4D97-AF65-F5344CB8AC3E}">
        <p14:creationId xmlns:p14="http://schemas.microsoft.com/office/powerpoint/2010/main" val="349640924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D7ED71-DC54-4AEE-9992-00244BCF4D4B}"/>
              </a:ext>
            </a:extLst>
          </p:cNvPr>
          <p:cNvSpPr txBox="1"/>
          <p:nvPr/>
        </p:nvSpPr>
        <p:spPr>
          <a:xfrm>
            <a:off x="306694" y="281135"/>
            <a:ext cx="6104046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Formulating research questions</a:t>
            </a:r>
          </a:p>
          <a:p>
            <a:endParaRPr lang="en-GB" sz="2400" dirty="0"/>
          </a:p>
          <a:p>
            <a:r>
              <a:rPr lang="en-GB" sz="2400" dirty="0"/>
              <a:t>What would you like to explore around driving improvement in your school enables the flourishing of pupils, adults and teams?</a:t>
            </a:r>
          </a:p>
          <a:p>
            <a:endParaRPr lang="en-GB" sz="2400" dirty="0"/>
          </a:p>
          <a:p>
            <a:r>
              <a:rPr lang="en-GB" sz="2400" dirty="0"/>
              <a:t>How will you go about finding this out?</a:t>
            </a:r>
          </a:p>
          <a:p>
            <a:endParaRPr lang="en-GB" sz="2400" dirty="0"/>
          </a:p>
          <a:p>
            <a:r>
              <a:rPr lang="en-GB" sz="2400" dirty="0"/>
              <a:t>Who will you need to involve?</a:t>
            </a:r>
          </a:p>
          <a:p>
            <a:endParaRPr lang="en-GB" sz="2400" dirty="0"/>
          </a:p>
          <a:p>
            <a:endParaRPr lang="en-GB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7E26E6-7BD3-40A7-A6E1-8602757EA1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1104" y="754215"/>
            <a:ext cx="2571195" cy="2564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7567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37FB31-D681-4102-AC6E-2FDAE52D70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8457" y="283407"/>
            <a:ext cx="5933660" cy="361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1926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29170F2-D5F3-49CD-9ECC-7DC1816A22C7}"/>
              </a:ext>
            </a:extLst>
          </p:cNvPr>
          <p:cNvGrpSpPr/>
          <p:nvPr/>
        </p:nvGrpSpPr>
        <p:grpSpPr>
          <a:xfrm>
            <a:off x="1583515" y="789740"/>
            <a:ext cx="6096000" cy="2032000"/>
            <a:chOff x="0" y="342229"/>
            <a:chExt cx="6096000" cy="203200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E32596F6-1B6B-42CF-BF8D-3E7B0C199BEE}"/>
                </a:ext>
              </a:extLst>
            </p:cNvPr>
            <p:cNvSpPr/>
            <p:nvPr/>
          </p:nvSpPr>
          <p:spPr>
            <a:xfrm>
              <a:off x="0" y="342229"/>
              <a:ext cx="6096000" cy="2032000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Rectangle: Rounded Corners 4">
              <a:extLst>
                <a:ext uri="{FF2B5EF4-FFF2-40B4-BE49-F238E27FC236}">
                  <a16:creationId xmlns:a16="http://schemas.microsoft.com/office/drawing/2014/main" id="{D93C3BA3-F872-4681-A124-A9AC02CAD205}"/>
                </a:ext>
              </a:extLst>
            </p:cNvPr>
            <p:cNvSpPr txBox="1"/>
            <p:nvPr/>
          </p:nvSpPr>
          <p:spPr>
            <a:xfrm>
              <a:off x="59515" y="401744"/>
              <a:ext cx="5976970" cy="19129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3830" tIns="163830" rIns="163830" bIns="163830" numCol="1" spcCol="1270" anchor="ctr" anchorCtr="0">
              <a:noAutofit/>
            </a:bodyPr>
            <a:lstStyle/>
            <a:p>
              <a:pPr marL="0" lvl="0" indent="0" algn="ctr" defTabSz="1911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300" b="1" kern="1200" dirty="0"/>
                <a:t>Introducing the Peer Support Network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169681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6726" y="118132"/>
            <a:ext cx="5005137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b="1" dirty="0"/>
              <a:t>‘</a:t>
            </a:r>
            <a:r>
              <a:rPr lang="en-GB" sz="2800" b="1" i="1" dirty="0"/>
              <a:t>Deeply Christian, Serving the Common Good</a:t>
            </a:r>
            <a:r>
              <a:rPr lang="en-GB" sz="2800" dirty="0"/>
              <a:t>’ – published Autumn 2016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/>
              <a:t>Leadership, Pedagogy and Theology brought together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/>
              <a:t>Clear vision for education for all schools, </a:t>
            </a:r>
            <a:r>
              <a:rPr lang="en-GB" sz="2800" b="1" i="1" dirty="0"/>
              <a:t>not just church schools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/>
              <a:t>Educating for life in all its fullness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5367" t="10604" r="35975" b="17382"/>
          <a:stretch/>
        </p:blipFill>
        <p:spPr>
          <a:xfrm rot="837869">
            <a:off x="5889076" y="323963"/>
            <a:ext cx="2512878" cy="3550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125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Inside Pages">
  <a:themeElements>
    <a:clrScheme name="Custom 1">
      <a:dk1>
        <a:sysClr val="windowText" lastClr="000000"/>
      </a:dk1>
      <a:lt1>
        <a:sysClr val="window" lastClr="FFFFFF"/>
      </a:lt1>
      <a:dk2>
        <a:srgbClr val="4A2D72"/>
      </a:dk2>
      <a:lt2>
        <a:srgbClr val="973B8E"/>
      </a:lt2>
      <a:accent1>
        <a:srgbClr val="4A2D72"/>
      </a:accent1>
      <a:accent2>
        <a:srgbClr val="973B8E"/>
      </a:accent2>
      <a:accent3>
        <a:srgbClr val="4A2D72"/>
      </a:accent3>
      <a:accent4>
        <a:srgbClr val="973B8E"/>
      </a:accent4>
      <a:accent5>
        <a:srgbClr val="4A2D72"/>
      </a:accent5>
      <a:accent6>
        <a:srgbClr val="973B8E"/>
      </a:accent6>
      <a:hlink>
        <a:srgbClr val="4A2D72"/>
      </a:hlink>
      <a:folHlink>
        <a:srgbClr val="973B8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FEL_Powerpoint_Presentation_16-9_template</Template>
  <TotalTime>40980</TotalTime>
  <Words>2242</Words>
  <Application>Microsoft Office PowerPoint</Application>
  <PresentationFormat>On-screen Show (16:9)</PresentationFormat>
  <Paragraphs>335</Paragraphs>
  <Slides>75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75</vt:i4>
      </vt:variant>
    </vt:vector>
  </HeadingPairs>
  <TitlesOfParts>
    <vt:vector size="79" baseType="lpstr">
      <vt:lpstr>Arial</vt:lpstr>
      <vt:lpstr>Calibri</vt:lpstr>
      <vt:lpstr>Inside Pages</vt:lpstr>
      <vt:lpstr>Blank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SUBLIME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Andy Wolfe</dc:creator>
  <cp:lastModifiedBy>Emily Norman</cp:lastModifiedBy>
  <cp:revision>197</cp:revision>
  <cp:lastPrinted>2019-11-19T18:40:22Z</cp:lastPrinted>
  <dcterms:created xsi:type="dcterms:W3CDTF">2016-09-19T13:44:43Z</dcterms:created>
  <dcterms:modified xsi:type="dcterms:W3CDTF">2019-11-20T00:59:29Z</dcterms:modified>
</cp:coreProperties>
</file>