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7"/>
  </p:notesMasterIdLst>
  <p:sldIdLst>
    <p:sldId id="576" r:id="rId2"/>
    <p:sldId id="703" r:id="rId3"/>
    <p:sldId id="708" r:id="rId4"/>
    <p:sldId id="679" r:id="rId5"/>
    <p:sldId id="709" r:id="rId6"/>
    <p:sldId id="739" r:id="rId7"/>
    <p:sldId id="704" r:id="rId8"/>
    <p:sldId id="706" r:id="rId9"/>
    <p:sldId id="740" r:id="rId10"/>
    <p:sldId id="678" r:id="rId11"/>
    <p:sldId id="680" r:id="rId12"/>
    <p:sldId id="733" r:id="rId13"/>
    <p:sldId id="694" r:id="rId14"/>
    <p:sldId id="367" r:id="rId15"/>
    <p:sldId id="681" r:id="rId16"/>
    <p:sldId id="702" r:id="rId17"/>
    <p:sldId id="735" r:id="rId18"/>
    <p:sldId id="707" r:id="rId19"/>
    <p:sldId id="736" r:id="rId20"/>
    <p:sldId id="737" r:id="rId21"/>
    <p:sldId id="738" r:id="rId22"/>
    <p:sldId id="741" r:id="rId23"/>
    <p:sldId id="684" r:id="rId24"/>
    <p:sldId id="743" r:id="rId25"/>
    <p:sldId id="742" r:id="rId26"/>
  </p:sldIdLst>
  <p:sldSz cx="12192000" cy="6858000"/>
  <p:notesSz cx="7099300" cy="1023461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Emily Norman" initials="EN" lastIdx="1" clrIdx="0">
    <p:extLst>
      <p:ext uri="{19B8F6BF-5375-455C-9EA6-DF929625EA0E}">
        <p15:presenceInfo xmlns:p15="http://schemas.microsoft.com/office/powerpoint/2012/main" userId="S::emily.norman@churchofengland.org::7730ed5f-eae3-465e-ad4d-e4c0de3b2516"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992" autoAdjust="0"/>
    <p:restoredTop sz="94660"/>
  </p:normalViewPr>
  <p:slideViewPr>
    <p:cSldViewPr snapToGrid="0">
      <p:cViewPr varScale="1">
        <p:scale>
          <a:sx n="84" d="100"/>
          <a:sy n="84" d="100"/>
        </p:scale>
        <p:origin x="129" y="3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commentAuthors" Target="commentAuthor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E7D5943-5B2C-4808-9D14-D58555F3D05F}" type="doc">
      <dgm:prSet loTypeId="urn:microsoft.com/office/officeart/2005/8/layout/vProcess5" loCatId="process" qsTypeId="urn:microsoft.com/office/officeart/2005/8/quickstyle/simple1" qsCatId="simple" csTypeId="urn:microsoft.com/office/officeart/2005/8/colors/accent1_2" csCatId="accent1" phldr="1"/>
      <dgm:spPr/>
      <dgm:t>
        <a:bodyPr/>
        <a:lstStyle/>
        <a:p>
          <a:endParaRPr lang="en-US"/>
        </a:p>
      </dgm:t>
    </dgm:pt>
    <dgm:pt modelId="{490E9644-4F1F-4597-868C-2CE65934DAF3}">
      <dgm:prSet phldrT="[Text]"/>
      <dgm:spPr/>
      <dgm:t>
        <a:bodyPr/>
        <a:lstStyle/>
        <a:p>
          <a:r>
            <a:rPr lang="en-US" b="1" dirty="0"/>
            <a:t>Peer Support Network</a:t>
          </a:r>
        </a:p>
        <a:p>
          <a:r>
            <a:rPr lang="en-US" b="1" dirty="0"/>
            <a:t>Peterborough </a:t>
          </a:r>
        </a:p>
        <a:p>
          <a:r>
            <a:rPr lang="en-US" b="1" dirty="0"/>
            <a:t>14</a:t>
          </a:r>
          <a:r>
            <a:rPr lang="en-US" b="1" baseline="30000" dirty="0"/>
            <a:t>th</a:t>
          </a:r>
          <a:r>
            <a:rPr lang="en-US" b="1" dirty="0"/>
            <a:t> November</a:t>
          </a:r>
          <a:endParaRPr lang="en-US" dirty="0"/>
        </a:p>
      </dgm:t>
    </dgm:pt>
    <dgm:pt modelId="{1317AD1E-3E1E-4EA1-85CE-202B2CBD10F3}" type="parTrans" cxnId="{49513F54-2C65-4C9A-B41E-52A0D40ED616}">
      <dgm:prSet/>
      <dgm:spPr/>
      <dgm:t>
        <a:bodyPr/>
        <a:lstStyle/>
        <a:p>
          <a:endParaRPr lang="en-US"/>
        </a:p>
      </dgm:t>
    </dgm:pt>
    <dgm:pt modelId="{8487365E-760F-43E2-A02D-58231ACF6352}" type="sibTrans" cxnId="{49513F54-2C65-4C9A-B41E-52A0D40ED616}">
      <dgm:prSet/>
      <dgm:spPr/>
      <dgm:t>
        <a:bodyPr/>
        <a:lstStyle/>
        <a:p>
          <a:endParaRPr lang="en-US"/>
        </a:p>
      </dgm:t>
    </dgm:pt>
    <dgm:pt modelId="{2451B477-F64F-48B2-9F10-EDE9E54BD2B2}" type="pres">
      <dgm:prSet presAssocID="{DE7D5943-5B2C-4808-9D14-D58555F3D05F}" presName="outerComposite" presStyleCnt="0">
        <dgm:presLayoutVars>
          <dgm:chMax val="5"/>
          <dgm:dir/>
          <dgm:resizeHandles val="exact"/>
        </dgm:presLayoutVars>
      </dgm:prSet>
      <dgm:spPr/>
    </dgm:pt>
    <dgm:pt modelId="{3F77ED7A-42AC-4AF5-8E81-6F54E093B17A}" type="pres">
      <dgm:prSet presAssocID="{DE7D5943-5B2C-4808-9D14-D58555F3D05F}" presName="dummyMaxCanvas" presStyleCnt="0">
        <dgm:presLayoutVars/>
      </dgm:prSet>
      <dgm:spPr/>
    </dgm:pt>
    <dgm:pt modelId="{D0374680-F994-4F73-9136-8EE2F6EBF037}" type="pres">
      <dgm:prSet presAssocID="{DE7D5943-5B2C-4808-9D14-D58555F3D05F}" presName="OneNode_1" presStyleLbl="node1" presStyleIdx="0" presStyleCnt="1" custScaleX="100000" custScaleY="178520" custLinFactNeighborX="-20724" custLinFactNeighborY="-20147">
        <dgm:presLayoutVars>
          <dgm:bulletEnabled val="1"/>
        </dgm:presLayoutVars>
      </dgm:prSet>
      <dgm:spPr/>
    </dgm:pt>
  </dgm:ptLst>
  <dgm:cxnLst>
    <dgm:cxn modelId="{32CC4C67-8AA2-40EF-8FD4-23303B6452F5}" type="presOf" srcId="{490E9644-4F1F-4597-868C-2CE65934DAF3}" destId="{D0374680-F994-4F73-9136-8EE2F6EBF037}" srcOrd="0" destOrd="0" presId="urn:microsoft.com/office/officeart/2005/8/layout/vProcess5"/>
    <dgm:cxn modelId="{49513F54-2C65-4C9A-B41E-52A0D40ED616}" srcId="{DE7D5943-5B2C-4808-9D14-D58555F3D05F}" destId="{490E9644-4F1F-4597-868C-2CE65934DAF3}" srcOrd="0" destOrd="0" parTransId="{1317AD1E-3E1E-4EA1-85CE-202B2CBD10F3}" sibTransId="{8487365E-760F-43E2-A02D-58231ACF6352}"/>
    <dgm:cxn modelId="{4C408BA9-FC61-40D9-B81B-A6F1653A57DE}" type="presOf" srcId="{DE7D5943-5B2C-4808-9D14-D58555F3D05F}" destId="{2451B477-F64F-48B2-9F10-EDE9E54BD2B2}" srcOrd="0" destOrd="0" presId="urn:microsoft.com/office/officeart/2005/8/layout/vProcess5"/>
    <dgm:cxn modelId="{ABF65A5F-58A5-4EFD-BD96-54164A8D6912}" type="presParOf" srcId="{2451B477-F64F-48B2-9F10-EDE9E54BD2B2}" destId="{3F77ED7A-42AC-4AF5-8E81-6F54E093B17A}" srcOrd="0" destOrd="0" presId="urn:microsoft.com/office/officeart/2005/8/layout/vProcess5"/>
    <dgm:cxn modelId="{001E75D9-5134-4533-BB33-7BFDC3010F20}" type="presParOf" srcId="{2451B477-F64F-48B2-9F10-EDE9E54BD2B2}" destId="{D0374680-F994-4F73-9136-8EE2F6EBF037}" srcOrd="1" destOrd="0" presId="urn:microsoft.com/office/officeart/2005/8/layout/v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E7D5943-5B2C-4808-9D14-D58555F3D05F}" type="doc">
      <dgm:prSet loTypeId="urn:microsoft.com/office/officeart/2005/8/layout/vProcess5" loCatId="process" qsTypeId="urn:microsoft.com/office/officeart/2005/8/quickstyle/simple1" qsCatId="simple" csTypeId="urn:microsoft.com/office/officeart/2005/8/colors/accent1_2" csCatId="accent1" phldr="1"/>
      <dgm:spPr/>
      <dgm:t>
        <a:bodyPr/>
        <a:lstStyle/>
        <a:p>
          <a:endParaRPr lang="en-US"/>
        </a:p>
      </dgm:t>
    </dgm:pt>
    <dgm:pt modelId="{490E9644-4F1F-4597-868C-2CE65934DAF3}">
      <dgm:prSet phldrT="[Text]" custT="1"/>
      <dgm:spPr/>
      <dgm:t>
        <a:bodyPr/>
        <a:lstStyle/>
        <a:p>
          <a:r>
            <a:rPr lang="en-US" sz="6000" b="1" dirty="0"/>
            <a:t>Ethos Enhancing Outcomes</a:t>
          </a:r>
          <a:endParaRPr lang="en-US" sz="6000" dirty="0"/>
        </a:p>
      </dgm:t>
    </dgm:pt>
    <dgm:pt modelId="{1317AD1E-3E1E-4EA1-85CE-202B2CBD10F3}" type="parTrans" cxnId="{49513F54-2C65-4C9A-B41E-52A0D40ED616}">
      <dgm:prSet/>
      <dgm:spPr/>
      <dgm:t>
        <a:bodyPr/>
        <a:lstStyle/>
        <a:p>
          <a:endParaRPr lang="en-US"/>
        </a:p>
      </dgm:t>
    </dgm:pt>
    <dgm:pt modelId="{8487365E-760F-43E2-A02D-58231ACF6352}" type="sibTrans" cxnId="{49513F54-2C65-4C9A-B41E-52A0D40ED616}">
      <dgm:prSet/>
      <dgm:spPr/>
      <dgm:t>
        <a:bodyPr/>
        <a:lstStyle/>
        <a:p>
          <a:endParaRPr lang="en-US"/>
        </a:p>
      </dgm:t>
    </dgm:pt>
    <dgm:pt modelId="{2451B477-F64F-48B2-9F10-EDE9E54BD2B2}" type="pres">
      <dgm:prSet presAssocID="{DE7D5943-5B2C-4808-9D14-D58555F3D05F}" presName="outerComposite" presStyleCnt="0">
        <dgm:presLayoutVars>
          <dgm:chMax val="5"/>
          <dgm:dir/>
          <dgm:resizeHandles val="exact"/>
        </dgm:presLayoutVars>
      </dgm:prSet>
      <dgm:spPr/>
    </dgm:pt>
    <dgm:pt modelId="{3F77ED7A-42AC-4AF5-8E81-6F54E093B17A}" type="pres">
      <dgm:prSet presAssocID="{DE7D5943-5B2C-4808-9D14-D58555F3D05F}" presName="dummyMaxCanvas" presStyleCnt="0">
        <dgm:presLayoutVars/>
      </dgm:prSet>
      <dgm:spPr/>
    </dgm:pt>
    <dgm:pt modelId="{D0374680-F994-4F73-9136-8EE2F6EBF037}" type="pres">
      <dgm:prSet presAssocID="{DE7D5943-5B2C-4808-9D14-D58555F3D05F}" presName="OneNode_1" presStyleLbl="node1" presStyleIdx="0" presStyleCnt="1" custScaleY="156941" custLinFactNeighborY="-33158">
        <dgm:presLayoutVars>
          <dgm:bulletEnabled val="1"/>
        </dgm:presLayoutVars>
      </dgm:prSet>
      <dgm:spPr/>
    </dgm:pt>
  </dgm:ptLst>
  <dgm:cxnLst>
    <dgm:cxn modelId="{32CC4C67-8AA2-40EF-8FD4-23303B6452F5}" type="presOf" srcId="{490E9644-4F1F-4597-868C-2CE65934DAF3}" destId="{D0374680-F994-4F73-9136-8EE2F6EBF037}" srcOrd="0" destOrd="0" presId="urn:microsoft.com/office/officeart/2005/8/layout/vProcess5"/>
    <dgm:cxn modelId="{49513F54-2C65-4C9A-B41E-52A0D40ED616}" srcId="{DE7D5943-5B2C-4808-9D14-D58555F3D05F}" destId="{490E9644-4F1F-4597-868C-2CE65934DAF3}" srcOrd="0" destOrd="0" parTransId="{1317AD1E-3E1E-4EA1-85CE-202B2CBD10F3}" sibTransId="{8487365E-760F-43E2-A02D-58231ACF6352}"/>
    <dgm:cxn modelId="{4C408BA9-FC61-40D9-B81B-A6F1653A57DE}" type="presOf" srcId="{DE7D5943-5B2C-4808-9D14-D58555F3D05F}" destId="{2451B477-F64F-48B2-9F10-EDE9E54BD2B2}" srcOrd="0" destOrd="0" presId="urn:microsoft.com/office/officeart/2005/8/layout/vProcess5"/>
    <dgm:cxn modelId="{ABF65A5F-58A5-4EFD-BD96-54164A8D6912}" type="presParOf" srcId="{2451B477-F64F-48B2-9F10-EDE9E54BD2B2}" destId="{3F77ED7A-42AC-4AF5-8E81-6F54E093B17A}" srcOrd="0" destOrd="0" presId="urn:microsoft.com/office/officeart/2005/8/layout/vProcess5"/>
    <dgm:cxn modelId="{001E75D9-5134-4533-BB33-7BFDC3010F20}" type="presParOf" srcId="{2451B477-F64F-48B2-9F10-EDE9E54BD2B2}" destId="{D0374680-F994-4F73-9136-8EE2F6EBF037}" srcOrd="1" destOrd="0" presId="urn:microsoft.com/office/officeart/2005/8/layout/v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E7D5943-5B2C-4808-9D14-D58555F3D05F}" type="doc">
      <dgm:prSet loTypeId="urn:microsoft.com/office/officeart/2005/8/layout/vProcess5" loCatId="process" qsTypeId="urn:microsoft.com/office/officeart/2005/8/quickstyle/simple1" qsCatId="simple" csTypeId="urn:microsoft.com/office/officeart/2005/8/colors/accent1_2" csCatId="accent1" phldr="1"/>
      <dgm:spPr/>
      <dgm:t>
        <a:bodyPr/>
        <a:lstStyle/>
        <a:p>
          <a:endParaRPr lang="en-US"/>
        </a:p>
      </dgm:t>
    </dgm:pt>
    <dgm:pt modelId="{490E9644-4F1F-4597-868C-2CE65934DAF3}">
      <dgm:prSet phldrT="[Text]" custT="1"/>
      <dgm:spPr/>
      <dgm:t>
        <a:bodyPr/>
        <a:lstStyle/>
        <a:p>
          <a:r>
            <a:rPr lang="en-GB" sz="4400" b="1" dirty="0"/>
            <a:t>Theology of Educational Leadership Practices Matrix (2019) </a:t>
          </a:r>
          <a:endParaRPr lang="en-US" sz="4400" dirty="0"/>
        </a:p>
      </dgm:t>
    </dgm:pt>
    <dgm:pt modelId="{1317AD1E-3E1E-4EA1-85CE-202B2CBD10F3}" type="parTrans" cxnId="{49513F54-2C65-4C9A-B41E-52A0D40ED616}">
      <dgm:prSet/>
      <dgm:spPr/>
      <dgm:t>
        <a:bodyPr/>
        <a:lstStyle/>
        <a:p>
          <a:endParaRPr lang="en-US"/>
        </a:p>
      </dgm:t>
    </dgm:pt>
    <dgm:pt modelId="{8487365E-760F-43E2-A02D-58231ACF6352}" type="sibTrans" cxnId="{49513F54-2C65-4C9A-B41E-52A0D40ED616}">
      <dgm:prSet/>
      <dgm:spPr/>
      <dgm:t>
        <a:bodyPr/>
        <a:lstStyle/>
        <a:p>
          <a:endParaRPr lang="en-US"/>
        </a:p>
      </dgm:t>
    </dgm:pt>
    <dgm:pt modelId="{2451B477-F64F-48B2-9F10-EDE9E54BD2B2}" type="pres">
      <dgm:prSet presAssocID="{DE7D5943-5B2C-4808-9D14-D58555F3D05F}" presName="outerComposite" presStyleCnt="0">
        <dgm:presLayoutVars>
          <dgm:chMax val="5"/>
          <dgm:dir/>
          <dgm:resizeHandles val="exact"/>
        </dgm:presLayoutVars>
      </dgm:prSet>
      <dgm:spPr/>
    </dgm:pt>
    <dgm:pt modelId="{3F77ED7A-42AC-4AF5-8E81-6F54E093B17A}" type="pres">
      <dgm:prSet presAssocID="{DE7D5943-5B2C-4808-9D14-D58555F3D05F}" presName="dummyMaxCanvas" presStyleCnt="0">
        <dgm:presLayoutVars/>
      </dgm:prSet>
      <dgm:spPr/>
    </dgm:pt>
    <dgm:pt modelId="{D0374680-F994-4F73-9136-8EE2F6EBF037}" type="pres">
      <dgm:prSet presAssocID="{DE7D5943-5B2C-4808-9D14-D58555F3D05F}" presName="OneNode_1" presStyleLbl="node1" presStyleIdx="0" presStyleCnt="1" custScaleX="100000" custScaleY="178520" custLinFactNeighborX="22695" custLinFactNeighborY="-77779">
        <dgm:presLayoutVars>
          <dgm:bulletEnabled val="1"/>
        </dgm:presLayoutVars>
      </dgm:prSet>
      <dgm:spPr/>
    </dgm:pt>
  </dgm:ptLst>
  <dgm:cxnLst>
    <dgm:cxn modelId="{32CC4C67-8AA2-40EF-8FD4-23303B6452F5}" type="presOf" srcId="{490E9644-4F1F-4597-868C-2CE65934DAF3}" destId="{D0374680-F994-4F73-9136-8EE2F6EBF037}" srcOrd="0" destOrd="0" presId="urn:microsoft.com/office/officeart/2005/8/layout/vProcess5"/>
    <dgm:cxn modelId="{49513F54-2C65-4C9A-B41E-52A0D40ED616}" srcId="{DE7D5943-5B2C-4808-9D14-D58555F3D05F}" destId="{490E9644-4F1F-4597-868C-2CE65934DAF3}" srcOrd="0" destOrd="0" parTransId="{1317AD1E-3E1E-4EA1-85CE-202B2CBD10F3}" sibTransId="{8487365E-760F-43E2-A02D-58231ACF6352}"/>
    <dgm:cxn modelId="{4C408BA9-FC61-40D9-B81B-A6F1653A57DE}" type="presOf" srcId="{DE7D5943-5B2C-4808-9D14-D58555F3D05F}" destId="{2451B477-F64F-48B2-9F10-EDE9E54BD2B2}" srcOrd="0" destOrd="0" presId="urn:microsoft.com/office/officeart/2005/8/layout/vProcess5"/>
    <dgm:cxn modelId="{ABF65A5F-58A5-4EFD-BD96-54164A8D6912}" type="presParOf" srcId="{2451B477-F64F-48B2-9F10-EDE9E54BD2B2}" destId="{3F77ED7A-42AC-4AF5-8E81-6F54E093B17A}" srcOrd="0" destOrd="0" presId="urn:microsoft.com/office/officeart/2005/8/layout/vProcess5"/>
    <dgm:cxn modelId="{001E75D9-5134-4533-BB33-7BFDC3010F20}" type="presParOf" srcId="{2451B477-F64F-48B2-9F10-EDE9E54BD2B2}" destId="{D0374680-F994-4F73-9136-8EE2F6EBF037}" srcOrd="1" destOrd="0" presId="urn:microsoft.com/office/officeart/2005/8/layout/v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0374680-F994-4F73-9136-8EE2F6EBF037}">
      <dsp:nvSpPr>
        <dsp:cNvPr id="0" name=""/>
        <dsp:cNvSpPr/>
      </dsp:nvSpPr>
      <dsp:spPr>
        <a:xfrm>
          <a:off x="0" y="0"/>
          <a:ext cx="8128000" cy="4836702"/>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36220" tIns="236220" rIns="236220" bIns="236220" numCol="1" spcCol="1270" anchor="ctr" anchorCtr="0">
          <a:noAutofit/>
        </a:bodyPr>
        <a:lstStyle/>
        <a:p>
          <a:pPr marL="0" lvl="0" indent="0" algn="ctr" defTabSz="2755900">
            <a:lnSpc>
              <a:spcPct val="90000"/>
            </a:lnSpc>
            <a:spcBef>
              <a:spcPct val="0"/>
            </a:spcBef>
            <a:spcAft>
              <a:spcPct val="35000"/>
            </a:spcAft>
            <a:buNone/>
          </a:pPr>
          <a:r>
            <a:rPr lang="en-US" sz="6200" b="1" kern="1200" dirty="0"/>
            <a:t>Peer Support Network</a:t>
          </a:r>
        </a:p>
        <a:p>
          <a:pPr marL="0" lvl="0" indent="0" algn="ctr" defTabSz="2755900">
            <a:lnSpc>
              <a:spcPct val="90000"/>
            </a:lnSpc>
            <a:spcBef>
              <a:spcPct val="0"/>
            </a:spcBef>
            <a:spcAft>
              <a:spcPct val="35000"/>
            </a:spcAft>
            <a:buNone/>
          </a:pPr>
          <a:r>
            <a:rPr lang="en-US" sz="6200" b="1" kern="1200" dirty="0"/>
            <a:t>Peterborough </a:t>
          </a:r>
        </a:p>
        <a:p>
          <a:pPr marL="0" lvl="0" indent="0" algn="ctr" defTabSz="2755900">
            <a:lnSpc>
              <a:spcPct val="90000"/>
            </a:lnSpc>
            <a:spcBef>
              <a:spcPct val="0"/>
            </a:spcBef>
            <a:spcAft>
              <a:spcPct val="35000"/>
            </a:spcAft>
            <a:buNone/>
          </a:pPr>
          <a:r>
            <a:rPr lang="en-US" sz="6200" b="1" kern="1200" dirty="0"/>
            <a:t>14</a:t>
          </a:r>
          <a:r>
            <a:rPr lang="en-US" sz="6200" b="1" kern="1200" baseline="30000" dirty="0"/>
            <a:t>th</a:t>
          </a:r>
          <a:r>
            <a:rPr lang="en-US" sz="6200" b="1" kern="1200" dirty="0"/>
            <a:t> November</a:t>
          </a:r>
          <a:endParaRPr lang="en-US" sz="6200" kern="1200" dirty="0"/>
        </a:p>
      </dsp:txBody>
      <dsp:txXfrm>
        <a:off x="141662" y="141662"/>
        <a:ext cx="7844676" cy="455337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0374680-F994-4F73-9136-8EE2F6EBF037}">
      <dsp:nvSpPr>
        <dsp:cNvPr id="0" name=""/>
        <dsp:cNvSpPr/>
      </dsp:nvSpPr>
      <dsp:spPr>
        <a:xfrm>
          <a:off x="0" y="0"/>
          <a:ext cx="8128000" cy="4252055"/>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0" tIns="228600" rIns="228600" bIns="228600" numCol="1" spcCol="1270" anchor="ctr" anchorCtr="0">
          <a:noAutofit/>
        </a:bodyPr>
        <a:lstStyle/>
        <a:p>
          <a:pPr marL="0" lvl="0" indent="0" algn="ctr" defTabSz="2667000">
            <a:lnSpc>
              <a:spcPct val="90000"/>
            </a:lnSpc>
            <a:spcBef>
              <a:spcPct val="0"/>
            </a:spcBef>
            <a:spcAft>
              <a:spcPct val="35000"/>
            </a:spcAft>
            <a:buNone/>
          </a:pPr>
          <a:r>
            <a:rPr lang="en-US" sz="6000" b="1" kern="1200" dirty="0"/>
            <a:t>Ethos Enhancing Outcomes</a:t>
          </a:r>
          <a:endParaRPr lang="en-US" sz="6000" kern="1200" dirty="0"/>
        </a:p>
      </dsp:txBody>
      <dsp:txXfrm>
        <a:off x="124538" y="124538"/>
        <a:ext cx="7878924" cy="400297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0374680-F994-4F73-9136-8EE2F6EBF037}">
      <dsp:nvSpPr>
        <dsp:cNvPr id="0" name=""/>
        <dsp:cNvSpPr/>
      </dsp:nvSpPr>
      <dsp:spPr>
        <a:xfrm>
          <a:off x="0" y="0"/>
          <a:ext cx="7678744" cy="4287126"/>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7640" tIns="167640" rIns="167640" bIns="167640" numCol="1" spcCol="1270" anchor="ctr" anchorCtr="0">
          <a:noAutofit/>
        </a:bodyPr>
        <a:lstStyle/>
        <a:p>
          <a:pPr marL="0" lvl="0" indent="0" algn="ctr" defTabSz="1955800">
            <a:lnSpc>
              <a:spcPct val="90000"/>
            </a:lnSpc>
            <a:spcBef>
              <a:spcPct val="0"/>
            </a:spcBef>
            <a:spcAft>
              <a:spcPct val="35000"/>
            </a:spcAft>
            <a:buNone/>
          </a:pPr>
          <a:r>
            <a:rPr lang="en-GB" sz="4400" b="1" kern="1200" dirty="0"/>
            <a:t>Theology of Educational Leadership Practices Matrix (2019) </a:t>
          </a:r>
          <a:endParaRPr lang="en-US" sz="4400" kern="1200" dirty="0"/>
        </a:p>
      </dsp:txBody>
      <dsp:txXfrm>
        <a:off x="125566" y="125566"/>
        <a:ext cx="7427612" cy="4035994"/>
      </dsp:txXfrm>
    </dsp:sp>
  </dsp:spTree>
</dsp:drawing>
</file>

<file path=ppt/diagrams/layout1.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2.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3.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0"/>
            <a:ext cx="3076363" cy="513508"/>
          </a:xfrm>
          <a:prstGeom prst="rect">
            <a:avLst/>
          </a:prstGeom>
        </p:spPr>
        <p:txBody>
          <a:bodyPr vert="horz" lIns="94650" tIns="47325" rIns="94650" bIns="47325" rtlCol="0"/>
          <a:lstStyle>
            <a:lvl1pPr algn="l">
              <a:defRPr sz="1200"/>
            </a:lvl1pPr>
          </a:lstStyle>
          <a:p>
            <a:endParaRPr lang="en-GB"/>
          </a:p>
        </p:txBody>
      </p:sp>
      <p:sp>
        <p:nvSpPr>
          <p:cNvPr id="3" name="Date Placeholder 2"/>
          <p:cNvSpPr>
            <a:spLocks noGrp="1"/>
          </p:cNvSpPr>
          <p:nvPr>
            <p:ph type="dt" idx="1"/>
          </p:nvPr>
        </p:nvSpPr>
        <p:spPr>
          <a:xfrm>
            <a:off x="4021295" y="0"/>
            <a:ext cx="3076363" cy="513508"/>
          </a:xfrm>
          <a:prstGeom prst="rect">
            <a:avLst/>
          </a:prstGeom>
        </p:spPr>
        <p:txBody>
          <a:bodyPr vert="horz" lIns="94650" tIns="47325" rIns="94650" bIns="47325" rtlCol="0"/>
          <a:lstStyle>
            <a:lvl1pPr algn="r">
              <a:defRPr sz="1200"/>
            </a:lvl1pPr>
          </a:lstStyle>
          <a:p>
            <a:fld id="{F7FED21E-5084-4E0E-B1E6-8D25AEFF656F}" type="datetimeFigureOut">
              <a:rPr lang="en-GB" smtClean="0"/>
              <a:t>14/11/2019</a:t>
            </a:fld>
            <a:endParaRPr lang="en-GB"/>
          </a:p>
        </p:txBody>
      </p:sp>
      <p:sp>
        <p:nvSpPr>
          <p:cNvPr id="4" name="Slide Image Placeholder 3"/>
          <p:cNvSpPr>
            <a:spLocks noGrp="1" noRot="1" noChangeAspect="1"/>
          </p:cNvSpPr>
          <p:nvPr>
            <p:ph type="sldImg" idx="2"/>
          </p:nvPr>
        </p:nvSpPr>
        <p:spPr>
          <a:xfrm>
            <a:off x="479425" y="1279525"/>
            <a:ext cx="6140450" cy="3454400"/>
          </a:xfrm>
          <a:prstGeom prst="rect">
            <a:avLst/>
          </a:prstGeom>
          <a:noFill/>
          <a:ln w="12700">
            <a:solidFill>
              <a:prstClr val="black"/>
            </a:solidFill>
          </a:ln>
        </p:spPr>
        <p:txBody>
          <a:bodyPr vert="horz" lIns="94650" tIns="47325" rIns="94650" bIns="47325" rtlCol="0" anchor="ctr"/>
          <a:lstStyle/>
          <a:p>
            <a:endParaRPr lang="en-GB"/>
          </a:p>
        </p:txBody>
      </p:sp>
      <p:sp>
        <p:nvSpPr>
          <p:cNvPr id="5" name="Notes Placeholder 4"/>
          <p:cNvSpPr>
            <a:spLocks noGrp="1"/>
          </p:cNvSpPr>
          <p:nvPr>
            <p:ph type="body" sz="quarter" idx="3"/>
          </p:nvPr>
        </p:nvSpPr>
        <p:spPr>
          <a:xfrm>
            <a:off x="709930" y="4925408"/>
            <a:ext cx="5679440" cy="4029878"/>
          </a:xfrm>
          <a:prstGeom prst="rect">
            <a:avLst/>
          </a:prstGeom>
        </p:spPr>
        <p:txBody>
          <a:bodyPr vert="horz" lIns="94650" tIns="47325" rIns="94650" bIns="47325"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2" y="9721109"/>
            <a:ext cx="3076363" cy="513507"/>
          </a:xfrm>
          <a:prstGeom prst="rect">
            <a:avLst/>
          </a:prstGeom>
        </p:spPr>
        <p:txBody>
          <a:bodyPr vert="horz" lIns="94650" tIns="47325" rIns="94650" bIns="47325" rtlCol="0" anchor="b"/>
          <a:lstStyle>
            <a:lvl1pPr algn="l">
              <a:defRPr sz="1200"/>
            </a:lvl1pPr>
          </a:lstStyle>
          <a:p>
            <a:endParaRPr lang="en-GB"/>
          </a:p>
        </p:txBody>
      </p:sp>
      <p:sp>
        <p:nvSpPr>
          <p:cNvPr id="7" name="Slide Number Placeholder 6"/>
          <p:cNvSpPr>
            <a:spLocks noGrp="1"/>
          </p:cNvSpPr>
          <p:nvPr>
            <p:ph type="sldNum" sz="quarter" idx="5"/>
          </p:nvPr>
        </p:nvSpPr>
        <p:spPr>
          <a:xfrm>
            <a:off x="4021295" y="9721109"/>
            <a:ext cx="3076363" cy="513507"/>
          </a:xfrm>
          <a:prstGeom prst="rect">
            <a:avLst/>
          </a:prstGeom>
        </p:spPr>
        <p:txBody>
          <a:bodyPr vert="horz" lIns="94650" tIns="47325" rIns="94650" bIns="47325" rtlCol="0" anchor="b"/>
          <a:lstStyle>
            <a:lvl1pPr algn="r">
              <a:defRPr sz="1200"/>
            </a:lvl1pPr>
          </a:lstStyle>
          <a:p>
            <a:fld id="{9D9998D5-325A-4DEB-9AAA-8E88D77429C4}" type="slidenum">
              <a:rPr lang="en-GB" smtClean="0"/>
              <a:t>‹#›</a:t>
            </a:fld>
            <a:endParaRPr lang="en-GB"/>
          </a:p>
        </p:txBody>
      </p:sp>
    </p:spTree>
    <p:extLst>
      <p:ext uri="{BB962C8B-B14F-4D97-AF65-F5344CB8AC3E}">
        <p14:creationId xmlns:p14="http://schemas.microsoft.com/office/powerpoint/2010/main" val="28778718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9D9998D5-325A-4DEB-9AAA-8E88D77429C4}" type="slidenum">
              <a:rPr lang="en-GB" smtClean="0"/>
              <a:t>1</a:t>
            </a:fld>
            <a:endParaRPr lang="en-GB"/>
          </a:p>
        </p:txBody>
      </p:sp>
    </p:spTree>
    <p:extLst>
      <p:ext uri="{BB962C8B-B14F-4D97-AF65-F5344CB8AC3E}">
        <p14:creationId xmlns:p14="http://schemas.microsoft.com/office/powerpoint/2010/main" val="420095010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5 minutes</a:t>
            </a:r>
          </a:p>
          <a:p>
            <a:endParaRPr lang="en-GB" dirty="0"/>
          </a:p>
          <a:p>
            <a:r>
              <a:rPr lang="en-GB" dirty="0"/>
              <a:t>BEFORE GOING TO LUNCH, lets go back to our starting point. </a:t>
            </a:r>
          </a:p>
          <a:p>
            <a:r>
              <a:rPr lang="en-GB" dirty="0"/>
              <a:t>Take a moment on your own to note down: </a:t>
            </a:r>
          </a:p>
          <a:p>
            <a:pPr marL="177468" indent="-177468">
              <a:buFontTx/>
              <a:buChar char="-"/>
            </a:pPr>
            <a:r>
              <a:rPr lang="en-GB" dirty="0"/>
              <a:t>What has struck you during this morning’s session. </a:t>
            </a:r>
          </a:p>
          <a:p>
            <a:pPr marL="177468" indent="-177468">
              <a:buFontTx/>
              <a:buChar char="-"/>
            </a:pPr>
            <a:r>
              <a:rPr lang="en-GB" dirty="0"/>
              <a:t>What actions will you take as a consequence </a:t>
            </a:r>
          </a:p>
          <a:p>
            <a:pPr marL="177468" indent="-177468">
              <a:buFontTx/>
              <a:buChar char="-"/>
            </a:pPr>
            <a:endParaRPr lang="en-GB" dirty="0"/>
          </a:p>
          <a:p>
            <a:r>
              <a:rPr lang="en-GB" dirty="0"/>
              <a:t>Share with a partner. </a:t>
            </a:r>
          </a:p>
        </p:txBody>
      </p:sp>
      <p:sp>
        <p:nvSpPr>
          <p:cNvPr id="4" name="Slide Number Placeholder 3"/>
          <p:cNvSpPr>
            <a:spLocks noGrp="1"/>
          </p:cNvSpPr>
          <p:nvPr>
            <p:ph type="sldNum" sz="quarter" idx="10"/>
          </p:nvPr>
        </p:nvSpPr>
        <p:spPr/>
        <p:txBody>
          <a:bodyPr/>
          <a:lstStyle/>
          <a:p>
            <a:pPr marL="0" marR="0" lvl="0" indent="0" algn="r" defTabSz="473248" rtl="0" eaLnBrk="1" fontAlgn="auto" latinLnBrk="0" hangingPunct="1">
              <a:lnSpc>
                <a:spcPct val="100000"/>
              </a:lnSpc>
              <a:spcBef>
                <a:spcPts val="0"/>
              </a:spcBef>
              <a:spcAft>
                <a:spcPts val="0"/>
              </a:spcAft>
              <a:buClrTx/>
              <a:buSzTx/>
              <a:buFontTx/>
              <a:buNone/>
              <a:tabLst/>
              <a:defRPr/>
            </a:pPr>
            <a:fld id="{EB056913-BBBF-4376-B8AB-C9EBD5B2BFC7}" type="slidenum">
              <a:rPr kumimoji="0" lang="en-GB"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73248"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4251983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9D9998D5-325A-4DEB-9AAA-8E88D77429C4}" type="slidenum">
              <a:rPr lang="en-GB" smtClean="0"/>
              <a:t>13</a:t>
            </a:fld>
            <a:endParaRPr lang="en-GB"/>
          </a:p>
        </p:txBody>
      </p:sp>
    </p:spTree>
    <p:extLst>
      <p:ext uri="{BB962C8B-B14F-4D97-AF65-F5344CB8AC3E}">
        <p14:creationId xmlns:p14="http://schemas.microsoft.com/office/powerpoint/2010/main" val="24232441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9D9998D5-325A-4DEB-9AAA-8E88D77429C4}" type="slidenum">
              <a:rPr lang="en-GB" smtClean="0"/>
              <a:t>14</a:t>
            </a:fld>
            <a:endParaRPr lang="en-GB"/>
          </a:p>
        </p:txBody>
      </p:sp>
    </p:spTree>
    <p:extLst>
      <p:ext uri="{BB962C8B-B14F-4D97-AF65-F5344CB8AC3E}">
        <p14:creationId xmlns:p14="http://schemas.microsoft.com/office/powerpoint/2010/main" val="395848268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9D9998D5-325A-4DEB-9AAA-8E88D77429C4}" type="slidenum">
              <a:rPr lang="en-GB" smtClean="0"/>
              <a:t>15</a:t>
            </a:fld>
            <a:endParaRPr lang="en-GB"/>
          </a:p>
        </p:txBody>
      </p:sp>
    </p:spTree>
    <p:extLst>
      <p:ext uri="{BB962C8B-B14F-4D97-AF65-F5344CB8AC3E}">
        <p14:creationId xmlns:p14="http://schemas.microsoft.com/office/powerpoint/2010/main" val="406751422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9D9998D5-325A-4DEB-9AAA-8E88D77429C4}" type="slidenum">
              <a:rPr lang="en-GB" smtClean="0"/>
              <a:t>16</a:t>
            </a:fld>
            <a:endParaRPr lang="en-GB"/>
          </a:p>
        </p:txBody>
      </p:sp>
    </p:spTree>
    <p:extLst>
      <p:ext uri="{BB962C8B-B14F-4D97-AF65-F5344CB8AC3E}">
        <p14:creationId xmlns:p14="http://schemas.microsoft.com/office/powerpoint/2010/main" val="299304653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Use the Leadership Matrix cards to self-evaluate – choose 2 strengths and 1 area for development to focus on for the year. Record (self-evaluation sheet??)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9998D5-325A-4DEB-9AAA-8E88D77429C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8964940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9D9998D5-325A-4DEB-9AAA-8E88D77429C4}" type="slidenum">
              <a:rPr lang="en-GB" smtClean="0"/>
              <a:t>21</a:t>
            </a:fld>
            <a:endParaRPr lang="en-GB"/>
          </a:p>
        </p:txBody>
      </p:sp>
    </p:spTree>
    <p:extLst>
      <p:ext uri="{BB962C8B-B14F-4D97-AF65-F5344CB8AC3E}">
        <p14:creationId xmlns:p14="http://schemas.microsoft.com/office/powerpoint/2010/main" val="16430297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9D9998D5-325A-4DEB-9AAA-8E88D77429C4}" type="slidenum">
              <a:rPr lang="en-GB" smtClean="0"/>
              <a:t>2</a:t>
            </a:fld>
            <a:endParaRPr lang="en-GB"/>
          </a:p>
        </p:txBody>
      </p:sp>
    </p:spTree>
    <p:extLst>
      <p:ext uri="{BB962C8B-B14F-4D97-AF65-F5344CB8AC3E}">
        <p14:creationId xmlns:p14="http://schemas.microsoft.com/office/powerpoint/2010/main" val="1481457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9D9998D5-325A-4DEB-9AAA-8E88D77429C4}" type="slidenum">
              <a:rPr lang="en-GB" smtClean="0"/>
              <a:t>3</a:t>
            </a:fld>
            <a:endParaRPr lang="en-GB"/>
          </a:p>
        </p:txBody>
      </p:sp>
    </p:spTree>
    <p:extLst>
      <p:ext uri="{BB962C8B-B14F-4D97-AF65-F5344CB8AC3E}">
        <p14:creationId xmlns:p14="http://schemas.microsoft.com/office/powerpoint/2010/main" val="19385785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9D9998D5-325A-4DEB-9AAA-8E88D77429C4}" type="slidenum">
              <a:rPr lang="en-GB" smtClean="0"/>
              <a:t>4</a:t>
            </a:fld>
            <a:endParaRPr lang="en-GB"/>
          </a:p>
        </p:txBody>
      </p:sp>
    </p:spTree>
    <p:extLst>
      <p:ext uri="{BB962C8B-B14F-4D97-AF65-F5344CB8AC3E}">
        <p14:creationId xmlns:p14="http://schemas.microsoft.com/office/powerpoint/2010/main" val="2587663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9D9998D5-325A-4DEB-9AAA-8E88D77429C4}" type="slidenum">
              <a:rPr lang="en-GB" smtClean="0"/>
              <a:t>5</a:t>
            </a:fld>
            <a:endParaRPr lang="en-GB"/>
          </a:p>
        </p:txBody>
      </p:sp>
    </p:spTree>
    <p:extLst>
      <p:ext uri="{BB962C8B-B14F-4D97-AF65-F5344CB8AC3E}">
        <p14:creationId xmlns:p14="http://schemas.microsoft.com/office/powerpoint/2010/main" val="38751163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9D9998D5-325A-4DEB-9AAA-8E88D77429C4}" type="slidenum">
              <a:rPr lang="en-GB" smtClean="0"/>
              <a:t>7</a:t>
            </a:fld>
            <a:endParaRPr lang="en-GB"/>
          </a:p>
        </p:txBody>
      </p:sp>
    </p:spTree>
    <p:extLst>
      <p:ext uri="{BB962C8B-B14F-4D97-AF65-F5344CB8AC3E}">
        <p14:creationId xmlns:p14="http://schemas.microsoft.com/office/powerpoint/2010/main" val="144058259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Look together at Removing Disadvantage (as an example) – one group to take each strand… what resonated for you?</a:t>
            </a:r>
          </a:p>
        </p:txBody>
      </p:sp>
      <p:sp>
        <p:nvSpPr>
          <p:cNvPr id="4" name="Slide Number Placeholder 3"/>
          <p:cNvSpPr>
            <a:spLocks noGrp="1"/>
          </p:cNvSpPr>
          <p:nvPr>
            <p:ph type="sldNum" sz="quarter" idx="5"/>
          </p:nvPr>
        </p:nvSpPr>
        <p:spPr/>
        <p:txBody>
          <a:bodyPr/>
          <a:lstStyle/>
          <a:p>
            <a:fld id="{9D9998D5-325A-4DEB-9AAA-8E88D77429C4}" type="slidenum">
              <a:rPr lang="en-GB" smtClean="0"/>
              <a:t>8</a:t>
            </a:fld>
            <a:endParaRPr lang="en-GB"/>
          </a:p>
        </p:txBody>
      </p:sp>
    </p:spTree>
    <p:extLst>
      <p:ext uri="{BB962C8B-B14F-4D97-AF65-F5344CB8AC3E}">
        <p14:creationId xmlns:p14="http://schemas.microsoft.com/office/powerpoint/2010/main" val="376873810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9D9998D5-325A-4DEB-9AAA-8E88D77429C4}" type="slidenum">
              <a:rPr lang="en-GB" smtClean="0"/>
              <a:t>10</a:t>
            </a:fld>
            <a:endParaRPr lang="en-GB"/>
          </a:p>
        </p:txBody>
      </p:sp>
    </p:spTree>
    <p:extLst>
      <p:ext uri="{BB962C8B-B14F-4D97-AF65-F5344CB8AC3E}">
        <p14:creationId xmlns:p14="http://schemas.microsoft.com/office/powerpoint/2010/main" val="258949441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9D9998D5-325A-4DEB-9AAA-8E88D77429C4}" type="slidenum">
              <a:rPr lang="en-GB" smtClean="0"/>
              <a:t>11</a:t>
            </a:fld>
            <a:endParaRPr lang="en-GB"/>
          </a:p>
        </p:txBody>
      </p:sp>
    </p:spTree>
    <p:extLst>
      <p:ext uri="{BB962C8B-B14F-4D97-AF65-F5344CB8AC3E}">
        <p14:creationId xmlns:p14="http://schemas.microsoft.com/office/powerpoint/2010/main" val="86188088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Inside Pages">
    <p:spTree>
      <p:nvGrpSpPr>
        <p:cNvPr id="1" name=""/>
        <p:cNvGrpSpPr/>
        <p:nvPr/>
      </p:nvGrpSpPr>
      <p:grpSpPr>
        <a:xfrm>
          <a:off x="0" y="0"/>
          <a:ext cx="0" cy="0"/>
          <a:chOff x="0" y="0"/>
          <a:chExt cx="0" cy="0"/>
        </a:xfrm>
      </p:grpSpPr>
    </p:spTree>
    <p:extLst>
      <p:ext uri="{BB962C8B-B14F-4D97-AF65-F5344CB8AC3E}">
        <p14:creationId xmlns:p14="http://schemas.microsoft.com/office/powerpoint/2010/main" val="2960663297"/>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 y="1715"/>
            <a:ext cx="12191999" cy="6856285"/>
          </a:xfrm>
          <a:prstGeom prst="rect">
            <a:avLst/>
          </a:prstGeom>
        </p:spPr>
      </p:pic>
    </p:spTree>
    <p:extLst>
      <p:ext uri="{BB962C8B-B14F-4D97-AF65-F5344CB8AC3E}">
        <p14:creationId xmlns:p14="http://schemas.microsoft.com/office/powerpoint/2010/main" val="3069885534"/>
      </p:ext>
    </p:extLst>
  </p:cSld>
  <p:clrMap bg1="lt1" tx1="dk1" bg2="lt2" tx2="dk2" accent1="accent1" accent2="accent2" accent3="accent3" accent4="accent4" accent5="accent5" accent6="accent6" hlink="hlink" folHlink="folHlink"/>
  <p:sldLayoutIdLst>
    <p:sldLayoutId id="2147483661" r:id="rId1"/>
  </p:sldLayoutIdLst>
  <p:txStyles>
    <p:titleStyle>
      <a:lvl1pPr algn="ctr" defTabSz="609585"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609585" rtl="0" eaLnBrk="1" latinLnBrk="0" hangingPunct="1">
        <a:spcBef>
          <a:spcPct val="20000"/>
        </a:spcBef>
        <a:buFont typeface="Arial"/>
        <a:buChar char="•"/>
        <a:defRPr sz="4267" kern="1200">
          <a:solidFill>
            <a:schemeClr val="tx1"/>
          </a:solidFill>
          <a:latin typeface="+mn-lt"/>
          <a:ea typeface="+mn-ea"/>
          <a:cs typeface="+mn-cs"/>
        </a:defRPr>
      </a:lvl1pPr>
      <a:lvl2pPr marL="990575" indent="-380990" algn="l" defTabSz="609585" rtl="0" eaLnBrk="1" latinLnBrk="0" hangingPunct="1">
        <a:spcBef>
          <a:spcPct val="20000"/>
        </a:spcBef>
        <a:buFont typeface="Arial"/>
        <a:buChar char="–"/>
        <a:defRPr sz="3733" kern="1200">
          <a:solidFill>
            <a:schemeClr val="tx1"/>
          </a:solidFill>
          <a:latin typeface="+mn-lt"/>
          <a:ea typeface="+mn-ea"/>
          <a:cs typeface="+mn-cs"/>
        </a:defRPr>
      </a:lvl2pPr>
      <a:lvl3pPr marL="1523962" indent="-304792" algn="l" defTabSz="609585" rtl="0" eaLnBrk="1" latinLnBrk="0" hangingPunct="1">
        <a:spcBef>
          <a:spcPct val="20000"/>
        </a:spcBef>
        <a:buFont typeface="Arial"/>
        <a:buChar char="•"/>
        <a:defRPr sz="3200" kern="1200">
          <a:solidFill>
            <a:schemeClr val="tx1"/>
          </a:solidFill>
          <a:latin typeface="+mn-lt"/>
          <a:ea typeface="+mn-ea"/>
          <a:cs typeface="+mn-cs"/>
        </a:defRPr>
      </a:lvl3pPr>
      <a:lvl4pPr marL="2133547" indent="-304792" algn="l" defTabSz="609585" rtl="0" eaLnBrk="1" latinLnBrk="0" hangingPunct="1">
        <a:spcBef>
          <a:spcPct val="20000"/>
        </a:spcBef>
        <a:buFont typeface="Arial"/>
        <a:buChar char="–"/>
        <a:defRPr sz="2667" kern="1200">
          <a:solidFill>
            <a:schemeClr val="tx1"/>
          </a:solidFill>
          <a:latin typeface="+mn-lt"/>
          <a:ea typeface="+mn-ea"/>
          <a:cs typeface="+mn-cs"/>
        </a:defRPr>
      </a:lvl4pPr>
      <a:lvl5pPr marL="2743131" indent="-304792" algn="l" defTabSz="609585" rtl="0" eaLnBrk="1" latinLnBrk="0" hangingPunct="1">
        <a:spcBef>
          <a:spcPct val="20000"/>
        </a:spcBef>
        <a:buFont typeface="Arial"/>
        <a:buChar char="»"/>
        <a:defRPr sz="2667" kern="1200">
          <a:solidFill>
            <a:schemeClr val="tx1"/>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12.png"/></Relationships>
</file>

<file path=ppt/slides/_rels/slide19.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extLst>
              <p:ext uri="{D42A27DB-BD31-4B8C-83A1-F6EECF244321}">
                <p14:modId xmlns:p14="http://schemas.microsoft.com/office/powerpoint/2010/main" val="126129617"/>
              </p:ext>
            </p:extLst>
          </p:nvPr>
        </p:nvGraphicFramePr>
        <p:xfrm>
          <a:off x="2263024" y="586481"/>
          <a:ext cx="8128000"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4741715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nvGraphicFramePr>
        <p:xfrm>
          <a:off x="2353733" y="683438"/>
          <a:ext cx="7678744" cy="480296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1557425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6E64D6E8-D7E1-4D81-AA9F-70CA94EB4218}"/>
              </a:ext>
            </a:extLst>
          </p:cNvPr>
          <p:cNvGraphicFramePr>
            <a:graphicFrameLocks noGrp="1"/>
          </p:cNvGraphicFramePr>
          <p:nvPr/>
        </p:nvGraphicFramePr>
        <p:xfrm>
          <a:off x="774404" y="635369"/>
          <a:ext cx="10515600" cy="4279805"/>
        </p:xfrm>
        <a:graphic>
          <a:graphicData uri="http://schemas.openxmlformats.org/drawingml/2006/table">
            <a:tbl>
              <a:tblPr firstRow="1" bandRow="1"/>
              <a:tblGrid>
                <a:gridCol w="2628900">
                  <a:extLst>
                    <a:ext uri="{9D8B030D-6E8A-4147-A177-3AD203B41FA5}">
                      <a16:colId xmlns:a16="http://schemas.microsoft.com/office/drawing/2014/main" val="124461421"/>
                    </a:ext>
                  </a:extLst>
                </a:gridCol>
                <a:gridCol w="2628900">
                  <a:extLst>
                    <a:ext uri="{9D8B030D-6E8A-4147-A177-3AD203B41FA5}">
                      <a16:colId xmlns:a16="http://schemas.microsoft.com/office/drawing/2014/main" val="3751406501"/>
                    </a:ext>
                  </a:extLst>
                </a:gridCol>
                <a:gridCol w="2628900">
                  <a:extLst>
                    <a:ext uri="{9D8B030D-6E8A-4147-A177-3AD203B41FA5}">
                      <a16:colId xmlns:a16="http://schemas.microsoft.com/office/drawing/2014/main" val="2094345379"/>
                    </a:ext>
                  </a:extLst>
                </a:gridCol>
                <a:gridCol w="2628900">
                  <a:extLst>
                    <a:ext uri="{9D8B030D-6E8A-4147-A177-3AD203B41FA5}">
                      <a16:colId xmlns:a16="http://schemas.microsoft.com/office/drawing/2014/main" val="1753547263"/>
                    </a:ext>
                  </a:extLst>
                </a:gridCol>
              </a:tblGrid>
              <a:tr h="446952">
                <a:tc>
                  <a:txBody>
                    <a:bodyPr/>
                    <a:lstStyle/>
                    <a:p>
                      <a:pPr algn="l">
                        <a:lnSpc>
                          <a:spcPct val="107000"/>
                        </a:lnSpc>
                      </a:pPr>
                      <a:endParaRPr lang="en-GB" sz="1300" dirty="0">
                        <a:effectLst/>
                        <a:latin typeface="Calibri" panose="020F0502020204030204" pitchFamily="34" charset="0"/>
                        <a:cs typeface="Times New Roman" panose="02020603050405020304" pitchFamily="18" charset="0"/>
                      </a:endParaRPr>
                    </a:p>
                  </a:txBody>
                  <a:tcPr marL="109887" marR="109887" marT="54944" marB="54944">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973B8E"/>
                    </a:solidFill>
                  </a:tcPr>
                </a:tc>
                <a:tc>
                  <a:txBody>
                    <a:bodyPr/>
                    <a:lstStyle/>
                    <a:p>
                      <a:pPr algn="ctr">
                        <a:lnSpc>
                          <a:spcPct val="107000"/>
                        </a:lnSpc>
                        <a:spcAft>
                          <a:spcPts val="0"/>
                        </a:spcAft>
                      </a:pPr>
                      <a:r>
                        <a:rPr lang="en-GB" sz="2100" b="1" kern="1200">
                          <a:solidFill>
                            <a:srgbClr val="FFFFFF"/>
                          </a:solidFill>
                          <a:effectLst/>
                          <a:latin typeface="Calibri" panose="020F0502020204030204" pitchFamily="34" charset="0"/>
                          <a:ea typeface="Times New Roman" panose="02020603050405020304" pitchFamily="18" charset="0"/>
                          <a:cs typeface="Calibri" panose="020F0502020204030204" pitchFamily="34" charset="0"/>
                        </a:rPr>
                        <a:t>Called</a:t>
                      </a:r>
                      <a:endParaRPr lang="en-GB" sz="1300">
                        <a:effectLst/>
                        <a:latin typeface="Calibri" panose="020F0502020204030204" pitchFamily="34" charset="0"/>
                        <a:ea typeface="Calibri" panose="020F0502020204030204" pitchFamily="34" charset="0"/>
                        <a:cs typeface="Times New Roman" panose="02020603050405020304" pitchFamily="18" charset="0"/>
                      </a:endParaRPr>
                    </a:p>
                  </a:txBody>
                  <a:tcPr marL="109887" marR="109887" marT="54944" marB="54944">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973B8E"/>
                    </a:solidFill>
                  </a:tcPr>
                </a:tc>
                <a:tc>
                  <a:txBody>
                    <a:bodyPr/>
                    <a:lstStyle/>
                    <a:p>
                      <a:pPr algn="ctr">
                        <a:lnSpc>
                          <a:spcPct val="107000"/>
                        </a:lnSpc>
                        <a:spcAft>
                          <a:spcPts val="0"/>
                        </a:spcAft>
                      </a:pPr>
                      <a:r>
                        <a:rPr lang="en-GB" sz="2100" b="1" kern="1200" dirty="0">
                          <a:solidFill>
                            <a:srgbClr val="FFFFFF"/>
                          </a:solidFill>
                          <a:effectLst/>
                          <a:latin typeface="Calibri" panose="020F0502020204030204" pitchFamily="34" charset="0"/>
                          <a:ea typeface="Times New Roman" panose="02020603050405020304" pitchFamily="18" charset="0"/>
                          <a:cs typeface="Calibri" panose="020F0502020204030204" pitchFamily="34" charset="0"/>
                        </a:rPr>
                        <a:t>Connected</a:t>
                      </a:r>
                      <a:endParaRPr lang="en-GB" sz="1300" dirty="0">
                        <a:effectLst/>
                        <a:latin typeface="Calibri" panose="020F0502020204030204" pitchFamily="34" charset="0"/>
                        <a:ea typeface="Calibri" panose="020F0502020204030204" pitchFamily="34" charset="0"/>
                        <a:cs typeface="Times New Roman" panose="02020603050405020304" pitchFamily="18" charset="0"/>
                      </a:endParaRPr>
                    </a:p>
                  </a:txBody>
                  <a:tcPr marL="109887" marR="109887" marT="54944" marB="54944">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973B8E"/>
                    </a:solidFill>
                  </a:tcPr>
                </a:tc>
                <a:tc>
                  <a:txBody>
                    <a:bodyPr/>
                    <a:lstStyle/>
                    <a:p>
                      <a:pPr algn="ctr">
                        <a:lnSpc>
                          <a:spcPct val="107000"/>
                        </a:lnSpc>
                        <a:spcAft>
                          <a:spcPts val="0"/>
                        </a:spcAft>
                      </a:pPr>
                      <a:r>
                        <a:rPr lang="en-GB" sz="2100" b="1" kern="1200">
                          <a:solidFill>
                            <a:srgbClr val="FFFFFF"/>
                          </a:solidFill>
                          <a:effectLst/>
                          <a:latin typeface="Calibri" panose="020F0502020204030204" pitchFamily="34" charset="0"/>
                          <a:ea typeface="Times New Roman" panose="02020603050405020304" pitchFamily="18" charset="0"/>
                          <a:cs typeface="Calibri" panose="020F0502020204030204" pitchFamily="34" charset="0"/>
                        </a:rPr>
                        <a:t>Committed</a:t>
                      </a:r>
                      <a:endParaRPr lang="en-GB" sz="1300">
                        <a:effectLst/>
                        <a:latin typeface="Calibri" panose="020F0502020204030204" pitchFamily="34" charset="0"/>
                        <a:ea typeface="Calibri" panose="020F0502020204030204" pitchFamily="34" charset="0"/>
                        <a:cs typeface="Times New Roman" panose="02020603050405020304" pitchFamily="18" charset="0"/>
                      </a:endParaRPr>
                    </a:p>
                  </a:txBody>
                  <a:tcPr marL="109887" marR="109887" marT="54944" marB="54944">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973B8E"/>
                    </a:solidFill>
                  </a:tcPr>
                </a:tc>
                <a:extLst>
                  <a:ext uri="{0D108BD9-81ED-4DB2-BD59-A6C34878D82A}">
                    <a16:rowId xmlns:a16="http://schemas.microsoft.com/office/drawing/2014/main" val="2164361737"/>
                  </a:ext>
                </a:extLst>
              </a:tr>
              <a:tr h="1036603">
                <a:tc>
                  <a:txBody>
                    <a:bodyPr/>
                    <a:lstStyle/>
                    <a:p>
                      <a:pPr algn="l">
                        <a:lnSpc>
                          <a:spcPct val="107000"/>
                        </a:lnSpc>
                        <a:spcAft>
                          <a:spcPts val="0"/>
                        </a:spcAft>
                      </a:pPr>
                      <a:r>
                        <a:rPr lang="en-GB" sz="1900" b="1" kern="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Educating for Wisdom, Knowledge and Skills</a:t>
                      </a:r>
                      <a:endParaRPr lang="en-GB" sz="1300">
                        <a:effectLst/>
                        <a:latin typeface="Calibri" panose="020F0502020204030204" pitchFamily="34" charset="0"/>
                        <a:ea typeface="Calibri" panose="020F0502020204030204" pitchFamily="34" charset="0"/>
                        <a:cs typeface="Times New Roman" panose="02020603050405020304" pitchFamily="18" charset="0"/>
                      </a:endParaRPr>
                    </a:p>
                  </a:txBody>
                  <a:tcPr marL="109887" marR="109887" marT="54944" marB="54944">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DCEDB"/>
                    </a:solidFill>
                  </a:tcPr>
                </a:tc>
                <a:tc>
                  <a:txBody>
                    <a:bodyPr/>
                    <a:lstStyle/>
                    <a:p>
                      <a:pPr algn="ctr">
                        <a:lnSpc>
                          <a:spcPct val="107000"/>
                        </a:lnSpc>
                        <a:spcAft>
                          <a:spcPts val="0"/>
                        </a:spcAft>
                      </a:pPr>
                      <a:r>
                        <a:rPr lang="en-GB" sz="1900" kern="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Leading Learning -  Refining Judgement</a:t>
                      </a:r>
                      <a:endParaRPr lang="en-GB" sz="1300">
                        <a:effectLst/>
                        <a:latin typeface="Calibri" panose="020F0502020204030204" pitchFamily="34" charset="0"/>
                        <a:ea typeface="Calibri" panose="020F0502020204030204" pitchFamily="34" charset="0"/>
                        <a:cs typeface="Times New Roman" panose="02020603050405020304" pitchFamily="18" charset="0"/>
                      </a:endParaRPr>
                    </a:p>
                  </a:txBody>
                  <a:tcPr marL="109887" marR="109887" marT="54944" marB="54944">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DCEDB"/>
                    </a:solidFill>
                  </a:tcPr>
                </a:tc>
                <a:tc>
                  <a:txBody>
                    <a:bodyPr/>
                    <a:lstStyle/>
                    <a:p>
                      <a:pPr algn="ctr">
                        <a:lnSpc>
                          <a:spcPct val="107000"/>
                        </a:lnSpc>
                        <a:spcAft>
                          <a:spcPts val="0"/>
                        </a:spcAft>
                      </a:pPr>
                      <a:r>
                        <a:rPr lang="en-GB" sz="1900" kern="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Creating Confidence -  Embracing Interdependence</a:t>
                      </a:r>
                      <a:endParaRPr lang="en-GB" sz="1300">
                        <a:effectLst/>
                        <a:latin typeface="Calibri" panose="020F0502020204030204" pitchFamily="34" charset="0"/>
                        <a:ea typeface="Calibri" panose="020F0502020204030204" pitchFamily="34" charset="0"/>
                        <a:cs typeface="Times New Roman" panose="02020603050405020304" pitchFamily="18" charset="0"/>
                      </a:endParaRPr>
                    </a:p>
                  </a:txBody>
                  <a:tcPr marL="109887" marR="109887" marT="54944" marB="54944">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DCEDB"/>
                    </a:solidFill>
                  </a:tcPr>
                </a:tc>
                <a:tc>
                  <a:txBody>
                    <a:bodyPr/>
                    <a:lstStyle/>
                    <a:p>
                      <a:pPr algn="ctr">
                        <a:lnSpc>
                          <a:spcPct val="107000"/>
                        </a:lnSpc>
                        <a:spcAft>
                          <a:spcPts val="0"/>
                        </a:spcAft>
                      </a:pPr>
                      <a:r>
                        <a:rPr lang="en-GB" sz="1900" kern="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Deepening Understanding - Driving Improvement</a:t>
                      </a:r>
                      <a:endParaRPr lang="en-GB" sz="1300">
                        <a:effectLst/>
                        <a:latin typeface="Calibri" panose="020F0502020204030204" pitchFamily="34" charset="0"/>
                        <a:ea typeface="Calibri" panose="020F0502020204030204" pitchFamily="34" charset="0"/>
                        <a:cs typeface="Times New Roman" panose="02020603050405020304" pitchFamily="18" charset="0"/>
                      </a:endParaRPr>
                    </a:p>
                  </a:txBody>
                  <a:tcPr marL="109887" marR="109887" marT="54944" marB="54944">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DCEDB"/>
                    </a:solidFill>
                  </a:tcPr>
                </a:tc>
                <a:extLst>
                  <a:ext uri="{0D108BD9-81ED-4DB2-BD59-A6C34878D82A}">
                    <a16:rowId xmlns:a16="http://schemas.microsoft.com/office/drawing/2014/main" val="1470689490"/>
                  </a:ext>
                </a:extLst>
              </a:tr>
              <a:tr h="723044">
                <a:tc>
                  <a:txBody>
                    <a:bodyPr/>
                    <a:lstStyle/>
                    <a:p>
                      <a:pPr algn="l">
                        <a:lnSpc>
                          <a:spcPct val="107000"/>
                        </a:lnSpc>
                        <a:spcAft>
                          <a:spcPts val="0"/>
                        </a:spcAft>
                      </a:pPr>
                      <a:r>
                        <a:rPr lang="en-GB" sz="1900" b="1" kern="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Educating for Hope and Aspiration</a:t>
                      </a:r>
                      <a:endParaRPr lang="en-GB" sz="1300">
                        <a:effectLst/>
                        <a:latin typeface="Calibri" panose="020F0502020204030204" pitchFamily="34" charset="0"/>
                        <a:ea typeface="Calibri" panose="020F0502020204030204" pitchFamily="34" charset="0"/>
                        <a:cs typeface="Times New Roman" panose="02020603050405020304" pitchFamily="18" charset="0"/>
                      </a:endParaRPr>
                    </a:p>
                  </a:txBody>
                  <a:tcPr marL="109887" marR="109887" marT="54944" marB="54944">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FE8EE"/>
                    </a:solidFill>
                  </a:tcPr>
                </a:tc>
                <a:tc>
                  <a:txBody>
                    <a:bodyPr/>
                    <a:lstStyle/>
                    <a:p>
                      <a:pPr algn="ctr">
                        <a:lnSpc>
                          <a:spcPct val="107000"/>
                        </a:lnSpc>
                        <a:spcAft>
                          <a:spcPts val="0"/>
                        </a:spcAft>
                      </a:pPr>
                      <a:r>
                        <a:rPr lang="en-GB" sz="1900" kern="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Developing Imagination -  Nurturing Ambition</a:t>
                      </a:r>
                      <a:endParaRPr lang="en-GB" sz="1300">
                        <a:effectLst/>
                        <a:latin typeface="Calibri" panose="020F0502020204030204" pitchFamily="34" charset="0"/>
                        <a:ea typeface="Calibri" panose="020F0502020204030204" pitchFamily="34" charset="0"/>
                        <a:cs typeface="Times New Roman" panose="02020603050405020304" pitchFamily="18" charset="0"/>
                      </a:endParaRPr>
                    </a:p>
                  </a:txBody>
                  <a:tcPr marL="109887" marR="109887" marT="54944" marB="54944">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FE8EE"/>
                    </a:solidFill>
                  </a:tcPr>
                </a:tc>
                <a:tc>
                  <a:txBody>
                    <a:bodyPr/>
                    <a:lstStyle/>
                    <a:p>
                      <a:pPr algn="ctr">
                        <a:lnSpc>
                          <a:spcPct val="107000"/>
                        </a:lnSpc>
                        <a:spcAft>
                          <a:spcPts val="0"/>
                        </a:spcAft>
                      </a:pPr>
                      <a:r>
                        <a:rPr lang="en-GB" sz="1900" kern="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Healing Relationships - Pursuing Renewal</a:t>
                      </a:r>
                      <a:endParaRPr lang="en-GB" sz="1300">
                        <a:effectLst/>
                        <a:latin typeface="Calibri" panose="020F0502020204030204" pitchFamily="34" charset="0"/>
                        <a:ea typeface="Calibri" panose="020F0502020204030204" pitchFamily="34" charset="0"/>
                        <a:cs typeface="Times New Roman" panose="02020603050405020304" pitchFamily="18" charset="0"/>
                      </a:endParaRPr>
                    </a:p>
                  </a:txBody>
                  <a:tcPr marL="109887" marR="109887" marT="54944" marB="54944">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FE8EE"/>
                    </a:solidFill>
                  </a:tcPr>
                </a:tc>
                <a:tc>
                  <a:txBody>
                    <a:bodyPr/>
                    <a:lstStyle/>
                    <a:p>
                      <a:pPr algn="ctr">
                        <a:lnSpc>
                          <a:spcPct val="107000"/>
                        </a:lnSpc>
                        <a:spcAft>
                          <a:spcPts val="0"/>
                        </a:spcAft>
                      </a:pPr>
                      <a:r>
                        <a:rPr lang="en-GB" sz="1900" kern="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Sustaining Vision -  Building Resilience</a:t>
                      </a:r>
                      <a:endParaRPr lang="en-GB" sz="1300">
                        <a:effectLst/>
                        <a:latin typeface="Calibri" panose="020F0502020204030204" pitchFamily="34" charset="0"/>
                        <a:ea typeface="Calibri" panose="020F0502020204030204" pitchFamily="34" charset="0"/>
                        <a:cs typeface="Times New Roman" panose="02020603050405020304" pitchFamily="18" charset="0"/>
                      </a:endParaRPr>
                    </a:p>
                  </a:txBody>
                  <a:tcPr marL="109887" marR="109887" marT="54944" marB="54944">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FE8EE"/>
                    </a:solidFill>
                  </a:tcPr>
                </a:tc>
                <a:extLst>
                  <a:ext uri="{0D108BD9-81ED-4DB2-BD59-A6C34878D82A}">
                    <a16:rowId xmlns:a16="http://schemas.microsoft.com/office/drawing/2014/main" val="3588392309"/>
                  </a:ext>
                </a:extLst>
              </a:tr>
              <a:tr h="1036603">
                <a:tc>
                  <a:txBody>
                    <a:bodyPr/>
                    <a:lstStyle/>
                    <a:p>
                      <a:pPr algn="l">
                        <a:lnSpc>
                          <a:spcPct val="107000"/>
                        </a:lnSpc>
                        <a:spcAft>
                          <a:spcPts val="0"/>
                        </a:spcAft>
                      </a:pPr>
                      <a:r>
                        <a:rPr lang="en-GB" sz="1900" b="1" kern="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Educating for Community and Living Well Together</a:t>
                      </a:r>
                      <a:endParaRPr lang="en-GB" sz="1300">
                        <a:effectLst/>
                        <a:latin typeface="Calibri" panose="020F0502020204030204" pitchFamily="34" charset="0"/>
                        <a:ea typeface="Calibri" panose="020F0502020204030204" pitchFamily="34" charset="0"/>
                        <a:cs typeface="Times New Roman" panose="02020603050405020304" pitchFamily="18" charset="0"/>
                      </a:endParaRPr>
                    </a:p>
                  </a:txBody>
                  <a:tcPr marL="109887" marR="109887" marT="54944" marB="54944">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DCEDB"/>
                    </a:solidFill>
                  </a:tcPr>
                </a:tc>
                <a:tc>
                  <a:txBody>
                    <a:bodyPr/>
                    <a:lstStyle/>
                    <a:p>
                      <a:pPr algn="ctr">
                        <a:lnSpc>
                          <a:spcPct val="107000"/>
                        </a:lnSpc>
                        <a:spcAft>
                          <a:spcPts val="0"/>
                        </a:spcAft>
                      </a:pPr>
                      <a:r>
                        <a:rPr lang="en-GB" sz="1900" kern="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Removing Disadvantage -  Seeking Reconciliation</a:t>
                      </a:r>
                      <a:endParaRPr lang="en-GB" sz="1300">
                        <a:effectLst/>
                        <a:latin typeface="Calibri" panose="020F0502020204030204" pitchFamily="34" charset="0"/>
                        <a:ea typeface="Calibri" panose="020F0502020204030204" pitchFamily="34" charset="0"/>
                        <a:cs typeface="Times New Roman" panose="02020603050405020304" pitchFamily="18" charset="0"/>
                      </a:endParaRPr>
                    </a:p>
                  </a:txBody>
                  <a:tcPr marL="109887" marR="109887" marT="54944" marB="54944">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DCEDB"/>
                    </a:solidFill>
                  </a:tcPr>
                </a:tc>
                <a:tc>
                  <a:txBody>
                    <a:bodyPr/>
                    <a:lstStyle/>
                    <a:p>
                      <a:pPr algn="ctr">
                        <a:lnSpc>
                          <a:spcPct val="107000"/>
                        </a:lnSpc>
                        <a:spcAft>
                          <a:spcPts val="0"/>
                        </a:spcAft>
                      </a:pPr>
                      <a:r>
                        <a:rPr lang="en-GB" sz="1900" kern="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Accepting Vulnerability -  Demonstrating Generosity</a:t>
                      </a:r>
                      <a:endParaRPr lang="en-GB" sz="1300">
                        <a:effectLst/>
                        <a:latin typeface="Calibri" panose="020F0502020204030204" pitchFamily="34" charset="0"/>
                        <a:ea typeface="Calibri" panose="020F0502020204030204" pitchFamily="34" charset="0"/>
                        <a:cs typeface="Times New Roman" panose="02020603050405020304" pitchFamily="18" charset="0"/>
                      </a:endParaRPr>
                    </a:p>
                  </a:txBody>
                  <a:tcPr marL="109887" marR="109887" marT="54944" marB="54944">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DCEDB"/>
                    </a:solidFill>
                  </a:tcPr>
                </a:tc>
                <a:tc>
                  <a:txBody>
                    <a:bodyPr/>
                    <a:lstStyle/>
                    <a:p>
                      <a:pPr algn="ctr">
                        <a:lnSpc>
                          <a:spcPct val="107000"/>
                        </a:lnSpc>
                        <a:spcAft>
                          <a:spcPts val="0"/>
                        </a:spcAft>
                      </a:pPr>
                      <a:r>
                        <a:rPr lang="en-GB" sz="1900" kern="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Inspiring Faithfulness -Embodying Integrity</a:t>
                      </a:r>
                      <a:endParaRPr lang="en-GB" sz="1300">
                        <a:effectLst/>
                        <a:latin typeface="Calibri" panose="020F0502020204030204" pitchFamily="34" charset="0"/>
                        <a:ea typeface="Calibri" panose="020F0502020204030204" pitchFamily="34" charset="0"/>
                        <a:cs typeface="Times New Roman" panose="02020603050405020304" pitchFamily="18" charset="0"/>
                      </a:endParaRPr>
                    </a:p>
                  </a:txBody>
                  <a:tcPr marL="109887" marR="109887" marT="54944" marB="54944">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DCEDB"/>
                    </a:solidFill>
                  </a:tcPr>
                </a:tc>
                <a:extLst>
                  <a:ext uri="{0D108BD9-81ED-4DB2-BD59-A6C34878D82A}">
                    <a16:rowId xmlns:a16="http://schemas.microsoft.com/office/drawing/2014/main" val="1487269780"/>
                  </a:ext>
                </a:extLst>
              </a:tr>
              <a:tr h="1036603">
                <a:tc>
                  <a:txBody>
                    <a:bodyPr/>
                    <a:lstStyle/>
                    <a:p>
                      <a:pPr algn="l">
                        <a:lnSpc>
                          <a:spcPct val="107000"/>
                        </a:lnSpc>
                        <a:spcAft>
                          <a:spcPts val="0"/>
                        </a:spcAft>
                      </a:pPr>
                      <a:r>
                        <a:rPr lang="en-GB" sz="1900" b="1"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Educating for Dignity and Respect</a:t>
                      </a:r>
                      <a:endParaRPr lang="en-GB" sz="1300" dirty="0">
                        <a:effectLst/>
                        <a:latin typeface="Calibri" panose="020F0502020204030204" pitchFamily="34" charset="0"/>
                        <a:ea typeface="Calibri" panose="020F0502020204030204" pitchFamily="34" charset="0"/>
                        <a:cs typeface="Times New Roman" panose="02020603050405020304" pitchFamily="18" charset="0"/>
                      </a:endParaRPr>
                    </a:p>
                  </a:txBody>
                  <a:tcPr marL="109887" marR="109887" marT="54944" marB="54944">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FE8EE"/>
                    </a:solidFill>
                  </a:tcPr>
                </a:tc>
                <a:tc>
                  <a:txBody>
                    <a:bodyPr/>
                    <a:lstStyle/>
                    <a:p>
                      <a:pPr algn="ctr">
                        <a:lnSpc>
                          <a:spcPct val="107000"/>
                        </a:lnSpc>
                        <a:spcAft>
                          <a:spcPts val="0"/>
                        </a:spcAft>
                      </a:pPr>
                      <a:r>
                        <a:rPr lang="en-GB" sz="1900" kern="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Celebrating Diversity -  Enabling Flourishing</a:t>
                      </a:r>
                      <a:endParaRPr lang="en-GB" sz="1300">
                        <a:effectLst/>
                        <a:latin typeface="Calibri" panose="020F0502020204030204" pitchFamily="34" charset="0"/>
                        <a:ea typeface="Calibri" panose="020F0502020204030204" pitchFamily="34" charset="0"/>
                        <a:cs typeface="Times New Roman" panose="02020603050405020304" pitchFamily="18" charset="0"/>
                      </a:endParaRPr>
                    </a:p>
                  </a:txBody>
                  <a:tcPr marL="109887" marR="109887" marT="54944" marB="54944">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FE8EE"/>
                    </a:solidFill>
                  </a:tcPr>
                </a:tc>
                <a:tc>
                  <a:txBody>
                    <a:bodyPr/>
                    <a:lstStyle/>
                    <a:p>
                      <a:pPr algn="ctr">
                        <a:lnSpc>
                          <a:spcPct val="107000"/>
                        </a:lnSpc>
                        <a:spcAft>
                          <a:spcPts val="0"/>
                        </a:spcAft>
                      </a:pPr>
                      <a:r>
                        <a:rPr lang="en-GB" sz="1900" kern="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Offering Encouragement -  Encouraging Service</a:t>
                      </a:r>
                      <a:endParaRPr lang="en-GB" sz="1300">
                        <a:effectLst/>
                        <a:latin typeface="Calibri" panose="020F0502020204030204" pitchFamily="34" charset="0"/>
                        <a:ea typeface="Calibri" panose="020F0502020204030204" pitchFamily="34" charset="0"/>
                        <a:cs typeface="Times New Roman" panose="02020603050405020304" pitchFamily="18" charset="0"/>
                      </a:endParaRPr>
                    </a:p>
                  </a:txBody>
                  <a:tcPr marL="109887" marR="109887" marT="54944" marB="54944">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FE8EE"/>
                    </a:solidFill>
                  </a:tcPr>
                </a:tc>
                <a:tc>
                  <a:txBody>
                    <a:bodyPr/>
                    <a:lstStyle/>
                    <a:p>
                      <a:pPr algn="ctr">
                        <a:lnSpc>
                          <a:spcPct val="107000"/>
                        </a:lnSpc>
                        <a:spcAft>
                          <a:spcPts val="0"/>
                        </a:spcAft>
                      </a:pPr>
                      <a:r>
                        <a:rPr lang="en-GB" sz="19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Practising Humility - Learning Love</a:t>
                      </a:r>
                      <a:endParaRPr lang="en-GB" sz="1300" dirty="0">
                        <a:effectLst/>
                        <a:latin typeface="Calibri" panose="020F0502020204030204" pitchFamily="34" charset="0"/>
                        <a:ea typeface="Calibri" panose="020F0502020204030204" pitchFamily="34" charset="0"/>
                        <a:cs typeface="Times New Roman" panose="02020603050405020304" pitchFamily="18" charset="0"/>
                      </a:endParaRPr>
                    </a:p>
                  </a:txBody>
                  <a:tcPr marL="109887" marR="109887" marT="54944" marB="54944">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FE8EE"/>
                    </a:solidFill>
                  </a:tcPr>
                </a:tc>
                <a:extLst>
                  <a:ext uri="{0D108BD9-81ED-4DB2-BD59-A6C34878D82A}">
                    <a16:rowId xmlns:a16="http://schemas.microsoft.com/office/drawing/2014/main" val="2619318916"/>
                  </a:ext>
                </a:extLst>
              </a:tr>
            </a:tbl>
          </a:graphicData>
        </a:graphic>
      </p:graphicFrame>
    </p:spTree>
    <p:extLst>
      <p:ext uri="{BB962C8B-B14F-4D97-AF65-F5344CB8AC3E}">
        <p14:creationId xmlns:p14="http://schemas.microsoft.com/office/powerpoint/2010/main" val="6809910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6EF0137-AE81-4224-BD8E-F8AD410976A1}"/>
              </a:ext>
            </a:extLst>
          </p:cNvPr>
          <p:cNvSpPr/>
          <p:nvPr/>
        </p:nvSpPr>
        <p:spPr>
          <a:xfrm>
            <a:off x="901148" y="85119"/>
            <a:ext cx="10760765" cy="5201104"/>
          </a:xfrm>
          <a:prstGeom prst="rect">
            <a:avLst/>
          </a:prstGeom>
        </p:spPr>
        <p:txBody>
          <a:bodyPr wrap="square">
            <a:spAutoFit/>
          </a:bodyPr>
          <a:lstStyle/>
          <a:p>
            <a:pPr marL="0" marR="0" lvl="0" indent="0" algn="ctr" defTabSz="609585" rtl="0" eaLnBrk="1" fontAlgn="auto" latinLnBrk="0" hangingPunct="1">
              <a:lnSpc>
                <a:spcPct val="107000"/>
              </a:lnSpc>
              <a:spcBef>
                <a:spcPts val="0"/>
              </a:spcBef>
              <a:spcAft>
                <a:spcPts val="1067"/>
              </a:spcAft>
              <a:buClrTx/>
              <a:buSzTx/>
              <a:buFontTx/>
              <a:buNone/>
              <a:tabLst/>
              <a:defRPr/>
            </a:pPr>
            <a:r>
              <a:rPr kumimoji="0" lang="en-GB" sz="48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Connected:</a:t>
            </a:r>
            <a:r>
              <a:rPr kumimoji="0" lang="en-GB" sz="4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endParaRPr kumimoji="0" lang="en-GB" sz="1467"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algn="ctr" defTabSz="609585" rtl="0" eaLnBrk="1" fontAlgn="auto" latinLnBrk="0" hangingPunct="1">
              <a:lnSpc>
                <a:spcPct val="107000"/>
              </a:lnSpc>
              <a:spcBef>
                <a:spcPts val="0"/>
              </a:spcBef>
              <a:spcAft>
                <a:spcPts val="1067"/>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“Leaders who are connected operate deliberately </a:t>
            </a:r>
            <a:r>
              <a:rPr kumimoji="0" lang="en-GB" sz="4267"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within communities of practice</a:t>
            </a:r>
            <a:r>
              <a:rPr kumimoji="0" lang="en-GB" sz="24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positioning themselves within </a:t>
            </a:r>
            <a:r>
              <a:rPr kumimoji="0" lang="en-GB" sz="32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positive relationships</a:t>
            </a:r>
            <a:r>
              <a:rPr kumimoji="0" lang="en-GB" sz="32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GB" sz="24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that </a:t>
            </a:r>
            <a:r>
              <a:rPr kumimoji="0" lang="en-GB" sz="32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sustain and encourage</a:t>
            </a:r>
            <a:r>
              <a:rPr kumimoji="0" lang="en-GB" sz="32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GB" sz="24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all parties. They </a:t>
            </a:r>
            <a:r>
              <a:rPr kumimoji="0" lang="en-GB" sz="4267"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embrace interdependence</a:t>
            </a:r>
            <a:r>
              <a:rPr kumimoji="0" lang="en-GB" sz="24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demonstrate </a:t>
            </a:r>
            <a:r>
              <a:rPr kumimoji="0" lang="en-GB" sz="32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compassion</a:t>
            </a:r>
            <a:r>
              <a:rPr kumimoji="0" lang="en-GB" sz="24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and </a:t>
            </a:r>
            <a:r>
              <a:rPr kumimoji="0" lang="en-GB" sz="24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embody service to others humbly</a:t>
            </a:r>
            <a:r>
              <a:rPr kumimoji="0" lang="en-GB" sz="24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They create shared identity within their teams and </a:t>
            </a:r>
            <a:r>
              <a:rPr kumimoji="0" lang="en-GB" sz="32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draw colleagues around a common purpose.</a:t>
            </a:r>
            <a:r>
              <a:rPr kumimoji="0" lang="en-GB" sz="32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a:t>
            </a:r>
            <a:endParaRPr kumimoji="0" lang="en-GB" sz="1867"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3519183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6E64D6E8-D7E1-4D81-AA9F-70CA94EB4218}"/>
              </a:ext>
            </a:extLst>
          </p:cNvPr>
          <p:cNvGraphicFramePr>
            <a:graphicFrameLocks noGrp="1"/>
          </p:cNvGraphicFramePr>
          <p:nvPr/>
        </p:nvGraphicFramePr>
        <p:xfrm>
          <a:off x="774404" y="635369"/>
          <a:ext cx="10515600" cy="4279805"/>
        </p:xfrm>
        <a:graphic>
          <a:graphicData uri="http://schemas.openxmlformats.org/drawingml/2006/table">
            <a:tbl>
              <a:tblPr firstRow="1" bandRow="1"/>
              <a:tblGrid>
                <a:gridCol w="2628900">
                  <a:extLst>
                    <a:ext uri="{9D8B030D-6E8A-4147-A177-3AD203B41FA5}">
                      <a16:colId xmlns:a16="http://schemas.microsoft.com/office/drawing/2014/main" val="124461421"/>
                    </a:ext>
                  </a:extLst>
                </a:gridCol>
                <a:gridCol w="2628900">
                  <a:extLst>
                    <a:ext uri="{9D8B030D-6E8A-4147-A177-3AD203B41FA5}">
                      <a16:colId xmlns:a16="http://schemas.microsoft.com/office/drawing/2014/main" val="3751406501"/>
                    </a:ext>
                  </a:extLst>
                </a:gridCol>
                <a:gridCol w="2628900">
                  <a:extLst>
                    <a:ext uri="{9D8B030D-6E8A-4147-A177-3AD203B41FA5}">
                      <a16:colId xmlns:a16="http://schemas.microsoft.com/office/drawing/2014/main" val="2094345379"/>
                    </a:ext>
                  </a:extLst>
                </a:gridCol>
                <a:gridCol w="2628900">
                  <a:extLst>
                    <a:ext uri="{9D8B030D-6E8A-4147-A177-3AD203B41FA5}">
                      <a16:colId xmlns:a16="http://schemas.microsoft.com/office/drawing/2014/main" val="1753547263"/>
                    </a:ext>
                  </a:extLst>
                </a:gridCol>
              </a:tblGrid>
              <a:tr h="446952">
                <a:tc>
                  <a:txBody>
                    <a:bodyPr/>
                    <a:lstStyle/>
                    <a:p>
                      <a:pPr algn="l">
                        <a:lnSpc>
                          <a:spcPct val="107000"/>
                        </a:lnSpc>
                      </a:pPr>
                      <a:endParaRPr lang="en-GB" sz="1300">
                        <a:effectLst/>
                        <a:latin typeface="Calibri" panose="020F0502020204030204" pitchFamily="34" charset="0"/>
                        <a:cs typeface="Times New Roman" panose="02020603050405020304" pitchFamily="18" charset="0"/>
                      </a:endParaRPr>
                    </a:p>
                  </a:txBody>
                  <a:tcPr marL="109887" marR="109887" marT="54944" marB="54944">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973B8E"/>
                    </a:solidFill>
                  </a:tcPr>
                </a:tc>
                <a:tc>
                  <a:txBody>
                    <a:bodyPr/>
                    <a:lstStyle/>
                    <a:p>
                      <a:pPr algn="ctr">
                        <a:lnSpc>
                          <a:spcPct val="107000"/>
                        </a:lnSpc>
                        <a:spcAft>
                          <a:spcPts val="0"/>
                        </a:spcAft>
                      </a:pPr>
                      <a:r>
                        <a:rPr lang="en-GB" sz="2100" b="1" kern="1200">
                          <a:solidFill>
                            <a:srgbClr val="FFFFFF"/>
                          </a:solidFill>
                          <a:effectLst/>
                          <a:latin typeface="Calibri" panose="020F0502020204030204" pitchFamily="34" charset="0"/>
                          <a:ea typeface="Times New Roman" panose="02020603050405020304" pitchFamily="18" charset="0"/>
                          <a:cs typeface="Calibri" panose="020F0502020204030204" pitchFamily="34" charset="0"/>
                        </a:rPr>
                        <a:t>Called</a:t>
                      </a:r>
                      <a:endParaRPr lang="en-GB" sz="1300">
                        <a:effectLst/>
                        <a:latin typeface="Calibri" panose="020F0502020204030204" pitchFamily="34" charset="0"/>
                        <a:ea typeface="Calibri" panose="020F0502020204030204" pitchFamily="34" charset="0"/>
                        <a:cs typeface="Times New Roman" panose="02020603050405020304" pitchFamily="18" charset="0"/>
                      </a:endParaRPr>
                    </a:p>
                  </a:txBody>
                  <a:tcPr marL="109887" marR="109887" marT="54944" marB="54944">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973B8E"/>
                    </a:solidFill>
                  </a:tcPr>
                </a:tc>
                <a:tc>
                  <a:txBody>
                    <a:bodyPr/>
                    <a:lstStyle/>
                    <a:p>
                      <a:pPr algn="ctr">
                        <a:lnSpc>
                          <a:spcPct val="107000"/>
                        </a:lnSpc>
                        <a:spcAft>
                          <a:spcPts val="0"/>
                        </a:spcAft>
                      </a:pPr>
                      <a:r>
                        <a:rPr lang="en-GB" sz="2100" b="1" kern="1200">
                          <a:solidFill>
                            <a:srgbClr val="FFFFFF"/>
                          </a:solidFill>
                          <a:effectLst/>
                          <a:latin typeface="Calibri" panose="020F0502020204030204" pitchFamily="34" charset="0"/>
                          <a:ea typeface="Times New Roman" panose="02020603050405020304" pitchFamily="18" charset="0"/>
                          <a:cs typeface="Calibri" panose="020F0502020204030204" pitchFamily="34" charset="0"/>
                        </a:rPr>
                        <a:t>Connected</a:t>
                      </a:r>
                      <a:endParaRPr lang="en-GB" sz="1300">
                        <a:effectLst/>
                        <a:latin typeface="Calibri" panose="020F0502020204030204" pitchFamily="34" charset="0"/>
                        <a:ea typeface="Calibri" panose="020F0502020204030204" pitchFamily="34" charset="0"/>
                        <a:cs typeface="Times New Roman" panose="02020603050405020304" pitchFamily="18" charset="0"/>
                      </a:endParaRPr>
                    </a:p>
                  </a:txBody>
                  <a:tcPr marL="109887" marR="109887" marT="54944" marB="54944">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973B8E"/>
                    </a:solidFill>
                  </a:tcPr>
                </a:tc>
                <a:tc>
                  <a:txBody>
                    <a:bodyPr/>
                    <a:lstStyle/>
                    <a:p>
                      <a:pPr algn="ctr">
                        <a:lnSpc>
                          <a:spcPct val="107000"/>
                        </a:lnSpc>
                        <a:spcAft>
                          <a:spcPts val="0"/>
                        </a:spcAft>
                      </a:pPr>
                      <a:r>
                        <a:rPr lang="en-GB" sz="2100" b="1" kern="1200">
                          <a:solidFill>
                            <a:srgbClr val="FFFFFF"/>
                          </a:solidFill>
                          <a:effectLst/>
                          <a:latin typeface="Calibri" panose="020F0502020204030204" pitchFamily="34" charset="0"/>
                          <a:ea typeface="Times New Roman" panose="02020603050405020304" pitchFamily="18" charset="0"/>
                          <a:cs typeface="Calibri" panose="020F0502020204030204" pitchFamily="34" charset="0"/>
                        </a:rPr>
                        <a:t>Committed</a:t>
                      </a:r>
                      <a:endParaRPr lang="en-GB" sz="1300">
                        <a:effectLst/>
                        <a:latin typeface="Calibri" panose="020F0502020204030204" pitchFamily="34" charset="0"/>
                        <a:ea typeface="Calibri" panose="020F0502020204030204" pitchFamily="34" charset="0"/>
                        <a:cs typeface="Times New Roman" panose="02020603050405020304" pitchFamily="18" charset="0"/>
                      </a:endParaRPr>
                    </a:p>
                  </a:txBody>
                  <a:tcPr marL="109887" marR="109887" marT="54944" marB="54944">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973B8E"/>
                    </a:solidFill>
                  </a:tcPr>
                </a:tc>
                <a:extLst>
                  <a:ext uri="{0D108BD9-81ED-4DB2-BD59-A6C34878D82A}">
                    <a16:rowId xmlns:a16="http://schemas.microsoft.com/office/drawing/2014/main" val="2164361737"/>
                  </a:ext>
                </a:extLst>
              </a:tr>
              <a:tr h="1036603">
                <a:tc>
                  <a:txBody>
                    <a:bodyPr/>
                    <a:lstStyle/>
                    <a:p>
                      <a:pPr algn="l">
                        <a:lnSpc>
                          <a:spcPct val="107000"/>
                        </a:lnSpc>
                        <a:spcAft>
                          <a:spcPts val="0"/>
                        </a:spcAft>
                      </a:pPr>
                      <a:r>
                        <a:rPr lang="en-GB" sz="1900" b="1" kern="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Educating for Wisdom, Knowledge and Skills</a:t>
                      </a:r>
                      <a:endParaRPr lang="en-GB" sz="1300">
                        <a:effectLst/>
                        <a:latin typeface="Calibri" panose="020F0502020204030204" pitchFamily="34" charset="0"/>
                        <a:ea typeface="Calibri" panose="020F0502020204030204" pitchFamily="34" charset="0"/>
                        <a:cs typeface="Times New Roman" panose="02020603050405020304" pitchFamily="18" charset="0"/>
                      </a:endParaRPr>
                    </a:p>
                  </a:txBody>
                  <a:tcPr marL="109887" marR="109887" marT="54944" marB="54944">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DCEDB"/>
                    </a:solidFill>
                  </a:tcPr>
                </a:tc>
                <a:tc>
                  <a:txBody>
                    <a:bodyPr/>
                    <a:lstStyle/>
                    <a:p>
                      <a:pPr algn="ctr">
                        <a:lnSpc>
                          <a:spcPct val="107000"/>
                        </a:lnSpc>
                        <a:spcAft>
                          <a:spcPts val="0"/>
                        </a:spcAft>
                      </a:pPr>
                      <a:r>
                        <a:rPr lang="en-GB" sz="1900" kern="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Leading Learning -  Refining Judgement</a:t>
                      </a:r>
                      <a:endParaRPr lang="en-GB" sz="1300">
                        <a:effectLst/>
                        <a:latin typeface="Calibri" panose="020F0502020204030204" pitchFamily="34" charset="0"/>
                        <a:ea typeface="Calibri" panose="020F0502020204030204" pitchFamily="34" charset="0"/>
                        <a:cs typeface="Times New Roman" panose="02020603050405020304" pitchFamily="18" charset="0"/>
                      </a:endParaRPr>
                    </a:p>
                  </a:txBody>
                  <a:tcPr marL="109887" marR="109887" marT="54944" marB="54944">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DCEDB"/>
                    </a:solidFill>
                  </a:tcPr>
                </a:tc>
                <a:tc>
                  <a:txBody>
                    <a:bodyPr/>
                    <a:lstStyle/>
                    <a:p>
                      <a:pPr algn="ctr">
                        <a:lnSpc>
                          <a:spcPct val="107000"/>
                        </a:lnSpc>
                        <a:spcAft>
                          <a:spcPts val="0"/>
                        </a:spcAft>
                      </a:pPr>
                      <a:r>
                        <a:rPr lang="en-GB" sz="1900" kern="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Creating Confidence -  Embracing Interdependence</a:t>
                      </a:r>
                      <a:endParaRPr lang="en-GB" sz="1300">
                        <a:effectLst/>
                        <a:latin typeface="Calibri" panose="020F0502020204030204" pitchFamily="34" charset="0"/>
                        <a:ea typeface="Calibri" panose="020F0502020204030204" pitchFamily="34" charset="0"/>
                        <a:cs typeface="Times New Roman" panose="02020603050405020304" pitchFamily="18" charset="0"/>
                      </a:endParaRPr>
                    </a:p>
                  </a:txBody>
                  <a:tcPr marL="109887" marR="109887" marT="54944" marB="54944">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DCEDB"/>
                    </a:solidFill>
                  </a:tcPr>
                </a:tc>
                <a:tc>
                  <a:txBody>
                    <a:bodyPr/>
                    <a:lstStyle/>
                    <a:p>
                      <a:pPr algn="ctr">
                        <a:lnSpc>
                          <a:spcPct val="107000"/>
                        </a:lnSpc>
                        <a:spcAft>
                          <a:spcPts val="0"/>
                        </a:spcAft>
                      </a:pPr>
                      <a:r>
                        <a:rPr lang="en-GB" sz="1900" kern="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Deepening Understanding - Driving Improvement</a:t>
                      </a:r>
                      <a:endParaRPr lang="en-GB" sz="1300">
                        <a:effectLst/>
                        <a:latin typeface="Calibri" panose="020F0502020204030204" pitchFamily="34" charset="0"/>
                        <a:ea typeface="Calibri" panose="020F0502020204030204" pitchFamily="34" charset="0"/>
                        <a:cs typeface="Times New Roman" panose="02020603050405020304" pitchFamily="18" charset="0"/>
                      </a:endParaRPr>
                    </a:p>
                  </a:txBody>
                  <a:tcPr marL="109887" marR="109887" marT="54944" marB="54944">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DCEDB"/>
                    </a:solidFill>
                  </a:tcPr>
                </a:tc>
                <a:extLst>
                  <a:ext uri="{0D108BD9-81ED-4DB2-BD59-A6C34878D82A}">
                    <a16:rowId xmlns:a16="http://schemas.microsoft.com/office/drawing/2014/main" val="1470689490"/>
                  </a:ext>
                </a:extLst>
              </a:tr>
              <a:tr h="723044">
                <a:tc>
                  <a:txBody>
                    <a:bodyPr/>
                    <a:lstStyle/>
                    <a:p>
                      <a:pPr algn="l">
                        <a:lnSpc>
                          <a:spcPct val="107000"/>
                        </a:lnSpc>
                        <a:spcAft>
                          <a:spcPts val="0"/>
                        </a:spcAft>
                      </a:pPr>
                      <a:r>
                        <a:rPr lang="en-GB" sz="1900" b="1" kern="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Educating for Hope and Aspiration</a:t>
                      </a:r>
                      <a:endParaRPr lang="en-GB" sz="1300">
                        <a:effectLst/>
                        <a:latin typeface="Calibri" panose="020F0502020204030204" pitchFamily="34" charset="0"/>
                        <a:ea typeface="Calibri" panose="020F0502020204030204" pitchFamily="34" charset="0"/>
                        <a:cs typeface="Times New Roman" panose="02020603050405020304" pitchFamily="18" charset="0"/>
                      </a:endParaRPr>
                    </a:p>
                  </a:txBody>
                  <a:tcPr marL="109887" marR="109887" marT="54944" marB="54944">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FE8EE"/>
                    </a:solidFill>
                  </a:tcPr>
                </a:tc>
                <a:tc>
                  <a:txBody>
                    <a:bodyPr/>
                    <a:lstStyle/>
                    <a:p>
                      <a:pPr algn="ctr">
                        <a:lnSpc>
                          <a:spcPct val="107000"/>
                        </a:lnSpc>
                        <a:spcAft>
                          <a:spcPts val="0"/>
                        </a:spcAft>
                      </a:pPr>
                      <a:r>
                        <a:rPr lang="en-GB" sz="1900" kern="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Developing Imagination -  Nurturing Ambition</a:t>
                      </a:r>
                      <a:endParaRPr lang="en-GB" sz="1300">
                        <a:effectLst/>
                        <a:latin typeface="Calibri" panose="020F0502020204030204" pitchFamily="34" charset="0"/>
                        <a:ea typeface="Calibri" panose="020F0502020204030204" pitchFamily="34" charset="0"/>
                        <a:cs typeface="Times New Roman" panose="02020603050405020304" pitchFamily="18" charset="0"/>
                      </a:endParaRPr>
                    </a:p>
                  </a:txBody>
                  <a:tcPr marL="109887" marR="109887" marT="54944" marB="54944">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FE8EE"/>
                    </a:solidFill>
                  </a:tcPr>
                </a:tc>
                <a:tc>
                  <a:txBody>
                    <a:bodyPr/>
                    <a:lstStyle/>
                    <a:p>
                      <a:pPr algn="ctr">
                        <a:lnSpc>
                          <a:spcPct val="107000"/>
                        </a:lnSpc>
                        <a:spcAft>
                          <a:spcPts val="0"/>
                        </a:spcAft>
                      </a:pPr>
                      <a:r>
                        <a:rPr lang="en-GB" sz="1900" kern="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Healing Relationships - Pursuing Renewal</a:t>
                      </a:r>
                      <a:endParaRPr lang="en-GB" sz="1300">
                        <a:effectLst/>
                        <a:latin typeface="Calibri" panose="020F0502020204030204" pitchFamily="34" charset="0"/>
                        <a:ea typeface="Calibri" panose="020F0502020204030204" pitchFamily="34" charset="0"/>
                        <a:cs typeface="Times New Roman" panose="02020603050405020304" pitchFamily="18" charset="0"/>
                      </a:endParaRPr>
                    </a:p>
                  </a:txBody>
                  <a:tcPr marL="109887" marR="109887" marT="54944" marB="54944">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FE8EE"/>
                    </a:solidFill>
                  </a:tcPr>
                </a:tc>
                <a:tc>
                  <a:txBody>
                    <a:bodyPr/>
                    <a:lstStyle/>
                    <a:p>
                      <a:pPr algn="ctr">
                        <a:lnSpc>
                          <a:spcPct val="107000"/>
                        </a:lnSpc>
                        <a:spcAft>
                          <a:spcPts val="0"/>
                        </a:spcAft>
                      </a:pPr>
                      <a:r>
                        <a:rPr lang="en-GB" sz="1900" kern="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Sustaining Vision -  Building Resilience</a:t>
                      </a:r>
                      <a:endParaRPr lang="en-GB" sz="1300">
                        <a:effectLst/>
                        <a:latin typeface="Calibri" panose="020F0502020204030204" pitchFamily="34" charset="0"/>
                        <a:ea typeface="Calibri" panose="020F0502020204030204" pitchFamily="34" charset="0"/>
                        <a:cs typeface="Times New Roman" panose="02020603050405020304" pitchFamily="18" charset="0"/>
                      </a:endParaRPr>
                    </a:p>
                  </a:txBody>
                  <a:tcPr marL="109887" marR="109887" marT="54944" marB="54944">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FE8EE"/>
                    </a:solidFill>
                  </a:tcPr>
                </a:tc>
                <a:extLst>
                  <a:ext uri="{0D108BD9-81ED-4DB2-BD59-A6C34878D82A}">
                    <a16:rowId xmlns:a16="http://schemas.microsoft.com/office/drawing/2014/main" val="3588392309"/>
                  </a:ext>
                </a:extLst>
              </a:tr>
              <a:tr h="1036603">
                <a:tc>
                  <a:txBody>
                    <a:bodyPr/>
                    <a:lstStyle/>
                    <a:p>
                      <a:pPr algn="l">
                        <a:lnSpc>
                          <a:spcPct val="107000"/>
                        </a:lnSpc>
                        <a:spcAft>
                          <a:spcPts val="0"/>
                        </a:spcAft>
                      </a:pPr>
                      <a:r>
                        <a:rPr lang="en-GB" sz="1900" b="1" kern="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Educating for Community and Living Well Together</a:t>
                      </a:r>
                      <a:endParaRPr lang="en-GB" sz="1300">
                        <a:effectLst/>
                        <a:latin typeface="Calibri" panose="020F0502020204030204" pitchFamily="34" charset="0"/>
                        <a:ea typeface="Calibri" panose="020F0502020204030204" pitchFamily="34" charset="0"/>
                        <a:cs typeface="Times New Roman" panose="02020603050405020304" pitchFamily="18" charset="0"/>
                      </a:endParaRPr>
                    </a:p>
                  </a:txBody>
                  <a:tcPr marL="109887" marR="109887" marT="54944" marB="54944">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DCEDB"/>
                    </a:solidFill>
                  </a:tcPr>
                </a:tc>
                <a:tc>
                  <a:txBody>
                    <a:bodyPr/>
                    <a:lstStyle/>
                    <a:p>
                      <a:pPr algn="ctr">
                        <a:lnSpc>
                          <a:spcPct val="107000"/>
                        </a:lnSpc>
                        <a:spcAft>
                          <a:spcPts val="0"/>
                        </a:spcAft>
                      </a:pPr>
                      <a:r>
                        <a:rPr lang="en-GB" sz="1900" kern="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Removing Disadvantage -  Seeking Reconciliation</a:t>
                      </a:r>
                      <a:endParaRPr lang="en-GB" sz="1300">
                        <a:effectLst/>
                        <a:latin typeface="Calibri" panose="020F0502020204030204" pitchFamily="34" charset="0"/>
                        <a:ea typeface="Calibri" panose="020F0502020204030204" pitchFamily="34" charset="0"/>
                        <a:cs typeface="Times New Roman" panose="02020603050405020304" pitchFamily="18" charset="0"/>
                      </a:endParaRPr>
                    </a:p>
                  </a:txBody>
                  <a:tcPr marL="109887" marR="109887" marT="54944" marB="54944">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DCEDB"/>
                    </a:solidFill>
                  </a:tcPr>
                </a:tc>
                <a:tc>
                  <a:txBody>
                    <a:bodyPr/>
                    <a:lstStyle/>
                    <a:p>
                      <a:pPr algn="ctr">
                        <a:lnSpc>
                          <a:spcPct val="107000"/>
                        </a:lnSpc>
                        <a:spcAft>
                          <a:spcPts val="0"/>
                        </a:spcAft>
                      </a:pPr>
                      <a:r>
                        <a:rPr lang="en-GB" sz="1900" kern="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Accepting Vulnerability -  Demonstrating Generosity</a:t>
                      </a:r>
                      <a:endParaRPr lang="en-GB" sz="1300">
                        <a:effectLst/>
                        <a:latin typeface="Calibri" panose="020F0502020204030204" pitchFamily="34" charset="0"/>
                        <a:ea typeface="Calibri" panose="020F0502020204030204" pitchFamily="34" charset="0"/>
                        <a:cs typeface="Times New Roman" panose="02020603050405020304" pitchFamily="18" charset="0"/>
                      </a:endParaRPr>
                    </a:p>
                  </a:txBody>
                  <a:tcPr marL="109887" marR="109887" marT="54944" marB="54944">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DCEDB"/>
                    </a:solidFill>
                  </a:tcPr>
                </a:tc>
                <a:tc>
                  <a:txBody>
                    <a:bodyPr/>
                    <a:lstStyle/>
                    <a:p>
                      <a:pPr algn="ctr">
                        <a:lnSpc>
                          <a:spcPct val="107000"/>
                        </a:lnSpc>
                        <a:spcAft>
                          <a:spcPts val="0"/>
                        </a:spcAft>
                      </a:pPr>
                      <a:r>
                        <a:rPr lang="en-GB" sz="1900" kern="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Inspiring Faithfulness -Embodying Integrity</a:t>
                      </a:r>
                      <a:endParaRPr lang="en-GB" sz="1300">
                        <a:effectLst/>
                        <a:latin typeface="Calibri" panose="020F0502020204030204" pitchFamily="34" charset="0"/>
                        <a:ea typeface="Calibri" panose="020F0502020204030204" pitchFamily="34" charset="0"/>
                        <a:cs typeface="Times New Roman" panose="02020603050405020304" pitchFamily="18" charset="0"/>
                      </a:endParaRPr>
                    </a:p>
                  </a:txBody>
                  <a:tcPr marL="109887" marR="109887" marT="54944" marB="54944">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DCEDB"/>
                    </a:solidFill>
                  </a:tcPr>
                </a:tc>
                <a:extLst>
                  <a:ext uri="{0D108BD9-81ED-4DB2-BD59-A6C34878D82A}">
                    <a16:rowId xmlns:a16="http://schemas.microsoft.com/office/drawing/2014/main" val="1487269780"/>
                  </a:ext>
                </a:extLst>
              </a:tr>
              <a:tr h="1036603">
                <a:tc>
                  <a:txBody>
                    <a:bodyPr/>
                    <a:lstStyle/>
                    <a:p>
                      <a:pPr algn="l">
                        <a:lnSpc>
                          <a:spcPct val="107000"/>
                        </a:lnSpc>
                        <a:spcAft>
                          <a:spcPts val="0"/>
                        </a:spcAft>
                      </a:pPr>
                      <a:r>
                        <a:rPr lang="en-GB" sz="1900" b="1"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Educating for Dignity and Respect</a:t>
                      </a:r>
                      <a:endParaRPr lang="en-GB" sz="1300" dirty="0">
                        <a:effectLst/>
                        <a:latin typeface="Calibri" panose="020F0502020204030204" pitchFamily="34" charset="0"/>
                        <a:ea typeface="Calibri" panose="020F0502020204030204" pitchFamily="34" charset="0"/>
                        <a:cs typeface="Times New Roman" panose="02020603050405020304" pitchFamily="18" charset="0"/>
                      </a:endParaRPr>
                    </a:p>
                  </a:txBody>
                  <a:tcPr marL="109887" marR="109887" marT="54944" marB="54944">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FE8EE"/>
                    </a:solidFill>
                  </a:tcPr>
                </a:tc>
                <a:tc>
                  <a:txBody>
                    <a:bodyPr/>
                    <a:lstStyle/>
                    <a:p>
                      <a:pPr algn="ctr">
                        <a:lnSpc>
                          <a:spcPct val="107000"/>
                        </a:lnSpc>
                        <a:spcAft>
                          <a:spcPts val="0"/>
                        </a:spcAft>
                      </a:pPr>
                      <a:r>
                        <a:rPr lang="en-GB" sz="1900" kern="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Celebrating Diversity -  Enabling Flourishing</a:t>
                      </a:r>
                      <a:endParaRPr lang="en-GB" sz="1300">
                        <a:effectLst/>
                        <a:latin typeface="Calibri" panose="020F0502020204030204" pitchFamily="34" charset="0"/>
                        <a:ea typeface="Calibri" panose="020F0502020204030204" pitchFamily="34" charset="0"/>
                        <a:cs typeface="Times New Roman" panose="02020603050405020304" pitchFamily="18" charset="0"/>
                      </a:endParaRPr>
                    </a:p>
                  </a:txBody>
                  <a:tcPr marL="109887" marR="109887" marT="54944" marB="54944">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FE8EE"/>
                    </a:solidFill>
                  </a:tcPr>
                </a:tc>
                <a:tc>
                  <a:txBody>
                    <a:bodyPr/>
                    <a:lstStyle/>
                    <a:p>
                      <a:pPr algn="ctr">
                        <a:lnSpc>
                          <a:spcPct val="107000"/>
                        </a:lnSpc>
                        <a:spcAft>
                          <a:spcPts val="0"/>
                        </a:spcAft>
                      </a:pPr>
                      <a:r>
                        <a:rPr lang="en-GB" sz="1900" kern="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Offering Encouragement -  Encouraging Service</a:t>
                      </a:r>
                      <a:endParaRPr lang="en-GB" sz="1300">
                        <a:effectLst/>
                        <a:latin typeface="Calibri" panose="020F0502020204030204" pitchFamily="34" charset="0"/>
                        <a:ea typeface="Calibri" panose="020F0502020204030204" pitchFamily="34" charset="0"/>
                        <a:cs typeface="Times New Roman" panose="02020603050405020304" pitchFamily="18" charset="0"/>
                      </a:endParaRPr>
                    </a:p>
                  </a:txBody>
                  <a:tcPr marL="109887" marR="109887" marT="54944" marB="54944">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FE8EE"/>
                    </a:solidFill>
                  </a:tcPr>
                </a:tc>
                <a:tc>
                  <a:txBody>
                    <a:bodyPr/>
                    <a:lstStyle/>
                    <a:p>
                      <a:pPr algn="ctr">
                        <a:lnSpc>
                          <a:spcPct val="107000"/>
                        </a:lnSpc>
                        <a:spcAft>
                          <a:spcPts val="0"/>
                        </a:spcAft>
                      </a:pPr>
                      <a:r>
                        <a:rPr lang="en-GB" sz="19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Practising Humility - Learning Love</a:t>
                      </a:r>
                      <a:endParaRPr lang="en-GB" sz="1300" dirty="0">
                        <a:effectLst/>
                        <a:latin typeface="Calibri" panose="020F0502020204030204" pitchFamily="34" charset="0"/>
                        <a:ea typeface="Calibri" panose="020F0502020204030204" pitchFamily="34" charset="0"/>
                        <a:cs typeface="Times New Roman" panose="02020603050405020304" pitchFamily="18" charset="0"/>
                      </a:endParaRPr>
                    </a:p>
                  </a:txBody>
                  <a:tcPr marL="109887" marR="109887" marT="54944" marB="54944">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FE8EE"/>
                    </a:solidFill>
                  </a:tcPr>
                </a:tc>
                <a:extLst>
                  <a:ext uri="{0D108BD9-81ED-4DB2-BD59-A6C34878D82A}">
                    <a16:rowId xmlns:a16="http://schemas.microsoft.com/office/drawing/2014/main" val="2619318916"/>
                  </a:ext>
                </a:extLst>
              </a:tr>
            </a:tbl>
          </a:graphicData>
        </a:graphic>
      </p:graphicFrame>
      <p:sp>
        <p:nvSpPr>
          <p:cNvPr id="4" name="Rectangle 3">
            <a:extLst>
              <a:ext uri="{FF2B5EF4-FFF2-40B4-BE49-F238E27FC236}">
                <a16:creationId xmlns:a16="http://schemas.microsoft.com/office/drawing/2014/main" id="{4FE66E05-2A2B-4929-8F41-574F8F96C202}"/>
              </a:ext>
            </a:extLst>
          </p:cNvPr>
          <p:cNvSpPr/>
          <p:nvPr/>
        </p:nvSpPr>
        <p:spPr>
          <a:xfrm>
            <a:off x="6032204" y="309378"/>
            <a:ext cx="2635069" cy="4821511"/>
          </a:xfrm>
          <a:prstGeom prst="rect">
            <a:avLst/>
          </a:prstGeom>
          <a:noFill/>
          <a:ln w="2222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defTabSz="609585"/>
            <a:endParaRPr lang="en-GB" sz="2400">
              <a:solidFill>
                <a:prstClr val="white"/>
              </a:solidFill>
              <a:latin typeface="Calibri"/>
            </a:endParaRPr>
          </a:p>
        </p:txBody>
      </p:sp>
    </p:spTree>
    <p:extLst>
      <p:ext uri="{BB962C8B-B14F-4D97-AF65-F5344CB8AC3E}">
        <p14:creationId xmlns:p14="http://schemas.microsoft.com/office/powerpoint/2010/main" val="38553938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887453" y="1"/>
            <a:ext cx="5759793" cy="5262403"/>
          </a:xfrm>
          <a:prstGeom prst="rect">
            <a:avLst/>
          </a:prstGeom>
        </p:spPr>
        <p:txBody>
          <a:bodyPr wrap="square">
            <a:spAutoFit/>
          </a:bodyPr>
          <a:lstStyle/>
          <a:p>
            <a:pPr algn="r" defTabSz="1219140">
              <a:defRPr/>
            </a:pPr>
            <a:r>
              <a:rPr lang="en-GB" altLang="en-US" sz="3733" b="1" dirty="0">
                <a:solidFill>
                  <a:sysClr val="windowText" lastClr="000000"/>
                </a:solidFill>
                <a:latin typeface="Calibri" pitchFamily="34" charset="0"/>
              </a:rPr>
              <a:t>Educating for </a:t>
            </a:r>
          </a:p>
          <a:p>
            <a:pPr algn="r" defTabSz="1219140">
              <a:defRPr/>
            </a:pPr>
            <a:r>
              <a:rPr lang="en-GB" altLang="en-US" sz="3733" b="1" dirty="0">
                <a:solidFill>
                  <a:sysClr val="windowText" lastClr="000000"/>
                </a:solidFill>
                <a:latin typeface="Calibri" pitchFamily="34" charset="0"/>
              </a:rPr>
              <a:t>Dignity and Respect:</a:t>
            </a:r>
          </a:p>
          <a:p>
            <a:pPr algn="r" defTabSz="1219140">
              <a:defRPr/>
            </a:pPr>
            <a:endParaRPr lang="en-GB" altLang="en-US" sz="3733" b="1" dirty="0">
              <a:solidFill>
                <a:sysClr val="windowText" lastClr="000000"/>
              </a:solidFill>
              <a:latin typeface="Calibri" pitchFamily="34" charset="0"/>
            </a:endParaRPr>
          </a:p>
          <a:p>
            <a:pPr algn="r" defTabSz="1219140">
              <a:defRPr/>
            </a:pPr>
            <a:r>
              <a:rPr lang="en-GB" altLang="en-US" sz="3733" dirty="0">
                <a:solidFill>
                  <a:sysClr val="windowText" lastClr="000000"/>
                </a:solidFill>
                <a:latin typeface="Calibri" pitchFamily="34" charset="0"/>
              </a:rPr>
              <a:t>Ensuring the basic principle of respect for the value and preciousness of each person, treating each person as a unique individual of inherent worth.</a:t>
            </a:r>
          </a:p>
        </p:txBody>
      </p:sp>
      <p:pic>
        <p:nvPicPr>
          <p:cNvPr id="4" name="Picture 3"/>
          <p:cNvPicPr>
            <a:picLocks noChangeAspect="1"/>
          </p:cNvPicPr>
          <p:nvPr/>
        </p:nvPicPr>
        <p:blipFill>
          <a:blip r:embed="rId3"/>
          <a:stretch>
            <a:fillRect/>
          </a:stretch>
        </p:blipFill>
        <p:spPr>
          <a:xfrm>
            <a:off x="430286" y="1315453"/>
            <a:ext cx="5232231" cy="3481120"/>
          </a:xfrm>
          <a:prstGeom prst="rect">
            <a:avLst/>
          </a:prstGeom>
        </p:spPr>
      </p:pic>
    </p:spTree>
    <p:extLst>
      <p:ext uri="{BB962C8B-B14F-4D97-AF65-F5344CB8AC3E}">
        <p14:creationId xmlns:p14="http://schemas.microsoft.com/office/powerpoint/2010/main" val="25769333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par>
                                <p:cTn id="8" presetID="9" presetClass="entr" presetSubtype="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dissolve">
                                      <p:cBhvr>
                                        <p:cTn id="10" dur="500"/>
                                        <p:tgtEl>
                                          <p:spTgt spid="3">
                                            <p:txEl>
                                              <p:pRg st="1" end="1"/>
                                            </p:txEl>
                                          </p:spTgt>
                                        </p:tgtEl>
                                      </p:cBhvr>
                                    </p:animEffect>
                                  </p:childTnLst>
                                </p:cTn>
                              </p:par>
                              <p:par>
                                <p:cTn id="11" presetID="9"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animEffect transition="in" filter="dissolve">
                                      <p:cBhvr>
                                        <p:cTn id="13"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6E64D6E8-D7E1-4D81-AA9F-70CA94EB4218}"/>
              </a:ext>
            </a:extLst>
          </p:cNvPr>
          <p:cNvGraphicFramePr>
            <a:graphicFrameLocks noGrp="1"/>
          </p:cNvGraphicFramePr>
          <p:nvPr>
            <p:extLst>
              <p:ext uri="{D42A27DB-BD31-4B8C-83A1-F6EECF244321}">
                <p14:modId xmlns:p14="http://schemas.microsoft.com/office/powerpoint/2010/main" val="2732354633"/>
              </p:ext>
            </p:extLst>
          </p:nvPr>
        </p:nvGraphicFramePr>
        <p:xfrm>
          <a:off x="746695" y="635369"/>
          <a:ext cx="10515600" cy="4279805"/>
        </p:xfrm>
        <a:graphic>
          <a:graphicData uri="http://schemas.openxmlformats.org/drawingml/2006/table">
            <a:tbl>
              <a:tblPr firstRow="1" bandRow="1"/>
              <a:tblGrid>
                <a:gridCol w="2628900">
                  <a:extLst>
                    <a:ext uri="{9D8B030D-6E8A-4147-A177-3AD203B41FA5}">
                      <a16:colId xmlns:a16="http://schemas.microsoft.com/office/drawing/2014/main" val="124461421"/>
                    </a:ext>
                  </a:extLst>
                </a:gridCol>
                <a:gridCol w="2628900">
                  <a:extLst>
                    <a:ext uri="{9D8B030D-6E8A-4147-A177-3AD203B41FA5}">
                      <a16:colId xmlns:a16="http://schemas.microsoft.com/office/drawing/2014/main" val="3751406501"/>
                    </a:ext>
                  </a:extLst>
                </a:gridCol>
                <a:gridCol w="2628900">
                  <a:extLst>
                    <a:ext uri="{9D8B030D-6E8A-4147-A177-3AD203B41FA5}">
                      <a16:colId xmlns:a16="http://schemas.microsoft.com/office/drawing/2014/main" val="2094345379"/>
                    </a:ext>
                  </a:extLst>
                </a:gridCol>
                <a:gridCol w="2628900">
                  <a:extLst>
                    <a:ext uri="{9D8B030D-6E8A-4147-A177-3AD203B41FA5}">
                      <a16:colId xmlns:a16="http://schemas.microsoft.com/office/drawing/2014/main" val="1753547263"/>
                    </a:ext>
                  </a:extLst>
                </a:gridCol>
              </a:tblGrid>
              <a:tr h="446952">
                <a:tc>
                  <a:txBody>
                    <a:bodyPr/>
                    <a:lstStyle/>
                    <a:p>
                      <a:pPr algn="l">
                        <a:lnSpc>
                          <a:spcPct val="107000"/>
                        </a:lnSpc>
                      </a:pPr>
                      <a:endParaRPr lang="en-GB" sz="1300">
                        <a:effectLst/>
                        <a:latin typeface="Calibri" panose="020F0502020204030204" pitchFamily="34" charset="0"/>
                        <a:cs typeface="Times New Roman" panose="02020603050405020304" pitchFamily="18" charset="0"/>
                      </a:endParaRPr>
                    </a:p>
                  </a:txBody>
                  <a:tcPr marL="109887" marR="109887" marT="54944" marB="54944">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973B8E"/>
                    </a:solidFill>
                  </a:tcPr>
                </a:tc>
                <a:tc>
                  <a:txBody>
                    <a:bodyPr/>
                    <a:lstStyle/>
                    <a:p>
                      <a:pPr algn="ctr">
                        <a:lnSpc>
                          <a:spcPct val="107000"/>
                        </a:lnSpc>
                        <a:spcAft>
                          <a:spcPts val="0"/>
                        </a:spcAft>
                      </a:pPr>
                      <a:r>
                        <a:rPr lang="en-GB" sz="2100" b="1" kern="1200">
                          <a:solidFill>
                            <a:srgbClr val="FFFFFF"/>
                          </a:solidFill>
                          <a:effectLst/>
                          <a:latin typeface="Calibri" panose="020F0502020204030204" pitchFamily="34" charset="0"/>
                          <a:ea typeface="Times New Roman" panose="02020603050405020304" pitchFamily="18" charset="0"/>
                          <a:cs typeface="Calibri" panose="020F0502020204030204" pitchFamily="34" charset="0"/>
                        </a:rPr>
                        <a:t>Called</a:t>
                      </a:r>
                      <a:endParaRPr lang="en-GB" sz="1300">
                        <a:effectLst/>
                        <a:latin typeface="Calibri" panose="020F0502020204030204" pitchFamily="34" charset="0"/>
                        <a:ea typeface="Calibri" panose="020F0502020204030204" pitchFamily="34" charset="0"/>
                        <a:cs typeface="Times New Roman" panose="02020603050405020304" pitchFamily="18" charset="0"/>
                      </a:endParaRPr>
                    </a:p>
                  </a:txBody>
                  <a:tcPr marL="109887" marR="109887" marT="54944" marB="54944">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973B8E"/>
                    </a:solidFill>
                  </a:tcPr>
                </a:tc>
                <a:tc>
                  <a:txBody>
                    <a:bodyPr/>
                    <a:lstStyle/>
                    <a:p>
                      <a:pPr algn="ctr">
                        <a:lnSpc>
                          <a:spcPct val="107000"/>
                        </a:lnSpc>
                        <a:spcAft>
                          <a:spcPts val="0"/>
                        </a:spcAft>
                      </a:pPr>
                      <a:r>
                        <a:rPr lang="en-GB" sz="2100" b="1" kern="1200">
                          <a:solidFill>
                            <a:srgbClr val="FFFFFF"/>
                          </a:solidFill>
                          <a:effectLst/>
                          <a:latin typeface="Calibri" panose="020F0502020204030204" pitchFamily="34" charset="0"/>
                          <a:ea typeface="Times New Roman" panose="02020603050405020304" pitchFamily="18" charset="0"/>
                          <a:cs typeface="Calibri" panose="020F0502020204030204" pitchFamily="34" charset="0"/>
                        </a:rPr>
                        <a:t>Connected</a:t>
                      </a:r>
                      <a:endParaRPr lang="en-GB" sz="1300">
                        <a:effectLst/>
                        <a:latin typeface="Calibri" panose="020F0502020204030204" pitchFamily="34" charset="0"/>
                        <a:ea typeface="Calibri" panose="020F0502020204030204" pitchFamily="34" charset="0"/>
                        <a:cs typeface="Times New Roman" panose="02020603050405020304" pitchFamily="18" charset="0"/>
                      </a:endParaRPr>
                    </a:p>
                  </a:txBody>
                  <a:tcPr marL="109887" marR="109887" marT="54944" marB="54944">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973B8E"/>
                    </a:solidFill>
                  </a:tcPr>
                </a:tc>
                <a:tc>
                  <a:txBody>
                    <a:bodyPr/>
                    <a:lstStyle/>
                    <a:p>
                      <a:pPr algn="ctr">
                        <a:lnSpc>
                          <a:spcPct val="107000"/>
                        </a:lnSpc>
                        <a:spcAft>
                          <a:spcPts val="0"/>
                        </a:spcAft>
                      </a:pPr>
                      <a:r>
                        <a:rPr lang="en-GB" sz="2100" b="1" kern="1200">
                          <a:solidFill>
                            <a:srgbClr val="FFFFFF"/>
                          </a:solidFill>
                          <a:effectLst/>
                          <a:latin typeface="Calibri" panose="020F0502020204030204" pitchFamily="34" charset="0"/>
                          <a:ea typeface="Times New Roman" panose="02020603050405020304" pitchFamily="18" charset="0"/>
                          <a:cs typeface="Calibri" panose="020F0502020204030204" pitchFamily="34" charset="0"/>
                        </a:rPr>
                        <a:t>Committed</a:t>
                      </a:r>
                      <a:endParaRPr lang="en-GB" sz="1300">
                        <a:effectLst/>
                        <a:latin typeface="Calibri" panose="020F0502020204030204" pitchFamily="34" charset="0"/>
                        <a:ea typeface="Calibri" panose="020F0502020204030204" pitchFamily="34" charset="0"/>
                        <a:cs typeface="Times New Roman" panose="02020603050405020304" pitchFamily="18" charset="0"/>
                      </a:endParaRPr>
                    </a:p>
                  </a:txBody>
                  <a:tcPr marL="109887" marR="109887" marT="54944" marB="54944">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973B8E"/>
                    </a:solidFill>
                  </a:tcPr>
                </a:tc>
                <a:extLst>
                  <a:ext uri="{0D108BD9-81ED-4DB2-BD59-A6C34878D82A}">
                    <a16:rowId xmlns:a16="http://schemas.microsoft.com/office/drawing/2014/main" val="2164361737"/>
                  </a:ext>
                </a:extLst>
              </a:tr>
              <a:tr h="1036603">
                <a:tc>
                  <a:txBody>
                    <a:bodyPr/>
                    <a:lstStyle/>
                    <a:p>
                      <a:pPr algn="l">
                        <a:lnSpc>
                          <a:spcPct val="107000"/>
                        </a:lnSpc>
                        <a:spcAft>
                          <a:spcPts val="0"/>
                        </a:spcAft>
                      </a:pPr>
                      <a:r>
                        <a:rPr lang="en-GB" sz="1900" b="1" kern="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Educating for Wisdom, Knowledge and Skills</a:t>
                      </a:r>
                      <a:endParaRPr lang="en-GB" sz="1300">
                        <a:effectLst/>
                        <a:latin typeface="Calibri" panose="020F0502020204030204" pitchFamily="34" charset="0"/>
                        <a:ea typeface="Calibri" panose="020F0502020204030204" pitchFamily="34" charset="0"/>
                        <a:cs typeface="Times New Roman" panose="02020603050405020304" pitchFamily="18" charset="0"/>
                      </a:endParaRPr>
                    </a:p>
                  </a:txBody>
                  <a:tcPr marL="109887" marR="109887" marT="54944" marB="54944">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DCEDB"/>
                    </a:solidFill>
                  </a:tcPr>
                </a:tc>
                <a:tc>
                  <a:txBody>
                    <a:bodyPr/>
                    <a:lstStyle/>
                    <a:p>
                      <a:pPr algn="ctr">
                        <a:lnSpc>
                          <a:spcPct val="107000"/>
                        </a:lnSpc>
                        <a:spcAft>
                          <a:spcPts val="0"/>
                        </a:spcAft>
                      </a:pPr>
                      <a:r>
                        <a:rPr lang="en-GB" sz="1900" kern="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Leading Learning -  Refining Judgement</a:t>
                      </a:r>
                      <a:endParaRPr lang="en-GB" sz="1300">
                        <a:effectLst/>
                        <a:latin typeface="Calibri" panose="020F0502020204030204" pitchFamily="34" charset="0"/>
                        <a:ea typeface="Calibri" panose="020F0502020204030204" pitchFamily="34" charset="0"/>
                        <a:cs typeface="Times New Roman" panose="02020603050405020304" pitchFamily="18" charset="0"/>
                      </a:endParaRPr>
                    </a:p>
                  </a:txBody>
                  <a:tcPr marL="109887" marR="109887" marT="54944" marB="54944">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DCEDB"/>
                    </a:solidFill>
                  </a:tcPr>
                </a:tc>
                <a:tc>
                  <a:txBody>
                    <a:bodyPr/>
                    <a:lstStyle/>
                    <a:p>
                      <a:pPr algn="ctr">
                        <a:lnSpc>
                          <a:spcPct val="107000"/>
                        </a:lnSpc>
                        <a:spcAft>
                          <a:spcPts val="0"/>
                        </a:spcAft>
                      </a:pPr>
                      <a:r>
                        <a:rPr lang="en-GB" sz="1900" kern="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Creating Confidence -  Embracing Interdependence</a:t>
                      </a:r>
                      <a:endParaRPr lang="en-GB" sz="1300">
                        <a:effectLst/>
                        <a:latin typeface="Calibri" panose="020F0502020204030204" pitchFamily="34" charset="0"/>
                        <a:ea typeface="Calibri" panose="020F0502020204030204" pitchFamily="34" charset="0"/>
                        <a:cs typeface="Times New Roman" panose="02020603050405020304" pitchFamily="18" charset="0"/>
                      </a:endParaRPr>
                    </a:p>
                  </a:txBody>
                  <a:tcPr marL="109887" marR="109887" marT="54944" marB="54944">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DCEDB"/>
                    </a:solidFill>
                  </a:tcPr>
                </a:tc>
                <a:tc>
                  <a:txBody>
                    <a:bodyPr/>
                    <a:lstStyle/>
                    <a:p>
                      <a:pPr algn="ctr">
                        <a:lnSpc>
                          <a:spcPct val="107000"/>
                        </a:lnSpc>
                        <a:spcAft>
                          <a:spcPts val="0"/>
                        </a:spcAft>
                      </a:pPr>
                      <a:r>
                        <a:rPr lang="en-GB" sz="1900" kern="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Deepening Understanding - Driving Improvement</a:t>
                      </a:r>
                      <a:endParaRPr lang="en-GB" sz="1300">
                        <a:effectLst/>
                        <a:latin typeface="Calibri" panose="020F0502020204030204" pitchFamily="34" charset="0"/>
                        <a:ea typeface="Calibri" panose="020F0502020204030204" pitchFamily="34" charset="0"/>
                        <a:cs typeface="Times New Roman" panose="02020603050405020304" pitchFamily="18" charset="0"/>
                      </a:endParaRPr>
                    </a:p>
                  </a:txBody>
                  <a:tcPr marL="109887" marR="109887" marT="54944" marB="54944">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DCEDB"/>
                    </a:solidFill>
                  </a:tcPr>
                </a:tc>
                <a:extLst>
                  <a:ext uri="{0D108BD9-81ED-4DB2-BD59-A6C34878D82A}">
                    <a16:rowId xmlns:a16="http://schemas.microsoft.com/office/drawing/2014/main" val="1470689490"/>
                  </a:ext>
                </a:extLst>
              </a:tr>
              <a:tr h="723044">
                <a:tc>
                  <a:txBody>
                    <a:bodyPr/>
                    <a:lstStyle/>
                    <a:p>
                      <a:pPr algn="l">
                        <a:lnSpc>
                          <a:spcPct val="107000"/>
                        </a:lnSpc>
                        <a:spcAft>
                          <a:spcPts val="0"/>
                        </a:spcAft>
                      </a:pPr>
                      <a:r>
                        <a:rPr lang="en-GB" sz="1900" b="1" kern="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Educating for Hope and Aspiration</a:t>
                      </a:r>
                      <a:endParaRPr lang="en-GB" sz="1300">
                        <a:effectLst/>
                        <a:latin typeface="Calibri" panose="020F0502020204030204" pitchFamily="34" charset="0"/>
                        <a:ea typeface="Calibri" panose="020F0502020204030204" pitchFamily="34" charset="0"/>
                        <a:cs typeface="Times New Roman" panose="02020603050405020304" pitchFamily="18" charset="0"/>
                      </a:endParaRPr>
                    </a:p>
                  </a:txBody>
                  <a:tcPr marL="109887" marR="109887" marT="54944" marB="54944">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FE8EE"/>
                    </a:solidFill>
                  </a:tcPr>
                </a:tc>
                <a:tc>
                  <a:txBody>
                    <a:bodyPr/>
                    <a:lstStyle/>
                    <a:p>
                      <a:pPr algn="ctr">
                        <a:lnSpc>
                          <a:spcPct val="107000"/>
                        </a:lnSpc>
                        <a:spcAft>
                          <a:spcPts val="0"/>
                        </a:spcAft>
                      </a:pPr>
                      <a:r>
                        <a:rPr lang="en-GB" sz="1900" kern="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Developing Imagination -  Nurturing Ambition</a:t>
                      </a:r>
                      <a:endParaRPr lang="en-GB" sz="1300">
                        <a:effectLst/>
                        <a:latin typeface="Calibri" panose="020F0502020204030204" pitchFamily="34" charset="0"/>
                        <a:ea typeface="Calibri" panose="020F0502020204030204" pitchFamily="34" charset="0"/>
                        <a:cs typeface="Times New Roman" panose="02020603050405020304" pitchFamily="18" charset="0"/>
                      </a:endParaRPr>
                    </a:p>
                  </a:txBody>
                  <a:tcPr marL="109887" marR="109887" marT="54944" marB="54944">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FE8EE"/>
                    </a:solidFill>
                  </a:tcPr>
                </a:tc>
                <a:tc>
                  <a:txBody>
                    <a:bodyPr/>
                    <a:lstStyle/>
                    <a:p>
                      <a:pPr algn="ctr">
                        <a:lnSpc>
                          <a:spcPct val="107000"/>
                        </a:lnSpc>
                        <a:spcAft>
                          <a:spcPts val="0"/>
                        </a:spcAft>
                      </a:pPr>
                      <a:r>
                        <a:rPr lang="en-GB" sz="1900" kern="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Healing Relationships - Pursuing Renewal</a:t>
                      </a:r>
                      <a:endParaRPr lang="en-GB" sz="1300">
                        <a:effectLst/>
                        <a:latin typeface="Calibri" panose="020F0502020204030204" pitchFamily="34" charset="0"/>
                        <a:ea typeface="Calibri" panose="020F0502020204030204" pitchFamily="34" charset="0"/>
                        <a:cs typeface="Times New Roman" panose="02020603050405020304" pitchFamily="18" charset="0"/>
                      </a:endParaRPr>
                    </a:p>
                  </a:txBody>
                  <a:tcPr marL="109887" marR="109887" marT="54944" marB="54944">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FE8EE"/>
                    </a:solidFill>
                  </a:tcPr>
                </a:tc>
                <a:tc>
                  <a:txBody>
                    <a:bodyPr/>
                    <a:lstStyle/>
                    <a:p>
                      <a:pPr algn="ctr">
                        <a:lnSpc>
                          <a:spcPct val="107000"/>
                        </a:lnSpc>
                        <a:spcAft>
                          <a:spcPts val="0"/>
                        </a:spcAft>
                      </a:pPr>
                      <a:r>
                        <a:rPr lang="en-GB" sz="1900" kern="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Sustaining Vision -  Building Resilience</a:t>
                      </a:r>
                      <a:endParaRPr lang="en-GB" sz="1300">
                        <a:effectLst/>
                        <a:latin typeface="Calibri" panose="020F0502020204030204" pitchFamily="34" charset="0"/>
                        <a:ea typeface="Calibri" panose="020F0502020204030204" pitchFamily="34" charset="0"/>
                        <a:cs typeface="Times New Roman" panose="02020603050405020304" pitchFamily="18" charset="0"/>
                      </a:endParaRPr>
                    </a:p>
                  </a:txBody>
                  <a:tcPr marL="109887" marR="109887" marT="54944" marB="54944">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FE8EE"/>
                    </a:solidFill>
                  </a:tcPr>
                </a:tc>
                <a:extLst>
                  <a:ext uri="{0D108BD9-81ED-4DB2-BD59-A6C34878D82A}">
                    <a16:rowId xmlns:a16="http://schemas.microsoft.com/office/drawing/2014/main" val="3588392309"/>
                  </a:ext>
                </a:extLst>
              </a:tr>
              <a:tr h="1036603">
                <a:tc>
                  <a:txBody>
                    <a:bodyPr/>
                    <a:lstStyle/>
                    <a:p>
                      <a:pPr algn="l">
                        <a:lnSpc>
                          <a:spcPct val="107000"/>
                        </a:lnSpc>
                        <a:spcAft>
                          <a:spcPts val="0"/>
                        </a:spcAft>
                      </a:pPr>
                      <a:r>
                        <a:rPr lang="en-GB" sz="1900" b="1" kern="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Educating for Community and Living Well Together</a:t>
                      </a:r>
                      <a:endParaRPr lang="en-GB" sz="1300">
                        <a:effectLst/>
                        <a:latin typeface="Calibri" panose="020F0502020204030204" pitchFamily="34" charset="0"/>
                        <a:ea typeface="Calibri" panose="020F0502020204030204" pitchFamily="34" charset="0"/>
                        <a:cs typeface="Times New Roman" panose="02020603050405020304" pitchFamily="18" charset="0"/>
                      </a:endParaRPr>
                    </a:p>
                  </a:txBody>
                  <a:tcPr marL="109887" marR="109887" marT="54944" marB="54944">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DCEDB"/>
                    </a:solidFill>
                  </a:tcPr>
                </a:tc>
                <a:tc>
                  <a:txBody>
                    <a:bodyPr/>
                    <a:lstStyle/>
                    <a:p>
                      <a:pPr algn="ctr">
                        <a:lnSpc>
                          <a:spcPct val="107000"/>
                        </a:lnSpc>
                        <a:spcAft>
                          <a:spcPts val="0"/>
                        </a:spcAft>
                      </a:pPr>
                      <a:r>
                        <a:rPr lang="en-GB" sz="1900" kern="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Removing Disadvantage -  Seeking Reconciliation</a:t>
                      </a:r>
                      <a:endParaRPr lang="en-GB" sz="1300">
                        <a:effectLst/>
                        <a:latin typeface="Calibri" panose="020F0502020204030204" pitchFamily="34" charset="0"/>
                        <a:ea typeface="Calibri" panose="020F0502020204030204" pitchFamily="34" charset="0"/>
                        <a:cs typeface="Times New Roman" panose="02020603050405020304" pitchFamily="18" charset="0"/>
                      </a:endParaRPr>
                    </a:p>
                  </a:txBody>
                  <a:tcPr marL="109887" marR="109887" marT="54944" marB="54944">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DCEDB"/>
                    </a:solidFill>
                  </a:tcPr>
                </a:tc>
                <a:tc>
                  <a:txBody>
                    <a:bodyPr/>
                    <a:lstStyle/>
                    <a:p>
                      <a:pPr algn="ctr">
                        <a:lnSpc>
                          <a:spcPct val="107000"/>
                        </a:lnSpc>
                        <a:spcAft>
                          <a:spcPts val="0"/>
                        </a:spcAft>
                      </a:pPr>
                      <a:r>
                        <a:rPr lang="en-GB" sz="1900" kern="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Accepting Vulnerability -  Demonstrating Generosity</a:t>
                      </a:r>
                      <a:endParaRPr lang="en-GB" sz="1300">
                        <a:effectLst/>
                        <a:latin typeface="Calibri" panose="020F0502020204030204" pitchFamily="34" charset="0"/>
                        <a:ea typeface="Calibri" panose="020F0502020204030204" pitchFamily="34" charset="0"/>
                        <a:cs typeface="Times New Roman" panose="02020603050405020304" pitchFamily="18" charset="0"/>
                      </a:endParaRPr>
                    </a:p>
                  </a:txBody>
                  <a:tcPr marL="109887" marR="109887" marT="54944" marB="54944">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DCEDB"/>
                    </a:solidFill>
                  </a:tcPr>
                </a:tc>
                <a:tc>
                  <a:txBody>
                    <a:bodyPr/>
                    <a:lstStyle/>
                    <a:p>
                      <a:pPr algn="ctr">
                        <a:lnSpc>
                          <a:spcPct val="107000"/>
                        </a:lnSpc>
                        <a:spcAft>
                          <a:spcPts val="0"/>
                        </a:spcAft>
                      </a:pPr>
                      <a:r>
                        <a:rPr lang="en-GB" sz="1900" kern="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Inspiring Faithfulness -Embodying Integrity</a:t>
                      </a:r>
                      <a:endParaRPr lang="en-GB" sz="1300">
                        <a:effectLst/>
                        <a:latin typeface="Calibri" panose="020F0502020204030204" pitchFamily="34" charset="0"/>
                        <a:ea typeface="Calibri" panose="020F0502020204030204" pitchFamily="34" charset="0"/>
                        <a:cs typeface="Times New Roman" panose="02020603050405020304" pitchFamily="18" charset="0"/>
                      </a:endParaRPr>
                    </a:p>
                  </a:txBody>
                  <a:tcPr marL="109887" marR="109887" marT="54944" marB="54944">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DCEDB"/>
                    </a:solidFill>
                  </a:tcPr>
                </a:tc>
                <a:extLst>
                  <a:ext uri="{0D108BD9-81ED-4DB2-BD59-A6C34878D82A}">
                    <a16:rowId xmlns:a16="http://schemas.microsoft.com/office/drawing/2014/main" val="1487269780"/>
                  </a:ext>
                </a:extLst>
              </a:tr>
              <a:tr h="1036603">
                <a:tc>
                  <a:txBody>
                    <a:bodyPr/>
                    <a:lstStyle/>
                    <a:p>
                      <a:pPr algn="l">
                        <a:lnSpc>
                          <a:spcPct val="107000"/>
                        </a:lnSpc>
                        <a:spcAft>
                          <a:spcPts val="0"/>
                        </a:spcAft>
                      </a:pPr>
                      <a:r>
                        <a:rPr lang="en-GB" sz="1900" b="1" kern="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Educating for Dignity and Respect</a:t>
                      </a:r>
                      <a:endParaRPr lang="en-GB" sz="1300">
                        <a:effectLst/>
                        <a:latin typeface="Calibri" panose="020F0502020204030204" pitchFamily="34" charset="0"/>
                        <a:ea typeface="Calibri" panose="020F0502020204030204" pitchFamily="34" charset="0"/>
                        <a:cs typeface="Times New Roman" panose="02020603050405020304" pitchFamily="18" charset="0"/>
                      </a:endParaRPr>
                    </a:p>
                  </a:txBody>
                  <a:tcPr marL="109887" marR="109887" marT="54944" marB="54944">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FE8EE"/>
                    </a:solidFill>
                  </a:tcPr>
                </a:tc>
                <a:tc>
                  <a:txBody>
                    <a:bodyPr/>
                    <a:lstStyle/>
                    <a:p>
                      <a:pPr algn="ctr">
                        <a:lnSpc>
                          <a:spcPct val="107000"/>
                        </a:lnSpc>
                        <a:spcAft>
                          <a:spcPts val="0"/>
                        </a:spcAft>
                      </a:pPr>
                      <a:r>
                        <a:rPr lang="en-GB" sz="1900" kern="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Celebrating Diversity -  Enabling Flourishing</a:t>
                      </a:r>
                      <a:endParaRPr lang="en-GB" sz="1300">
                        <a:effectLst/>
                        <a:latin typeface="Calibri" panose="020F0502020204030204" pitchFamily="34" charset="0"/>
                        <a:ea typeface="Calibri" panose="020F0502020204030204" pitchFamily="34" charset="0"/>
                        <a:cs typeface="Times New Roman" panose="02020603050405020304" pitchFamily="18" charset="0"/>
                      </a:endParaRPr>
                    </a:p>
                  </a:txBody>
                  <a:tcPr marL="109887" marR="109887" marT="54944" marB="54944">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FE8EE"/>
                    </a:solidFill>
                  </a:tcPr>
                </a:tc>
                <a:tc>
                  <a:txBody>
                    <a:bodyPr/>
                    <a:lstStyle/>
                    <a:p>
                      <a:pPr algn="ctr">
                        <a:lnSpc>
                          <a:spcPct val="107000"/>
                        </a:lnSpc>
                        <a:spcAft>
                          <a:spcPts val="0"/>
                        </a:spcAft>
                      </a:pPr>
                      <a:r>
                        <a:rPr lang="en-GB" sz="1900" kern="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Offering Encouragement -  Encouraging Service</a:t>
                      </a:r>
                      <a:endParaRPr lang="en-GB" sz="1300">
                        <a:effectLst/>
                        <a:latin typeface="Calibri" panose="020F0502020204030204" pitchFamily="34" charset="0"/>
                        <a:ea typeface="Calibri" panose="020F0502020204030204" pitchFamily="34" charset="0"/>
                        <a:cs typeface="Times New Roman" panose="02020603050405020304" pitchFamily="18" charset="0"/>
                      </a:endParaRPr>
                    </a:p>
                  </a:txBody>
                  <a:tcPr marL="109887" marR="109887" marT="54944" marB="54944">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FE8EE"/>
                    </a:solidFill>
                  </a:tcPr>
                </a:tc>
                <a:tc>
                  <a:txBody>
                    <a:bodyPr/>
                    <a:lstStyle/>
                    <a:p>
                      <a:pPr algn="ctr">
                        <a:lnSpc>
                          <a:spcPct val="107000"/>
                        </a:lnSpc>
                        <a:spcAft>
                          <a:spcPts val="0"/>
                        </a:spcAft>
                      </a:pPr>
                      <a:r>
                        <a:rPr lang="en-GB" sz="19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Practising Humility - Learning Love</a:t>
                      </a:r>
                      <a:endParaRPr lang="en-GB" sz="1300" dirty="0">
                        <a:effectLst/>
                        <a:latin typeface="Calibri" panose="020F0502020204030204" pitchFamily="34" charset="0"/>
                        <a:ea typeface="Calibri" panose="020F0502020204030204" pitchFamily="34" charset="0"/>
                        <a:cs typeface="Times New Roman" panose="02020603050405020304" pitchFamily="18" charset="0"/>
                      </a:endParaRPr>
                    </a:p>
                  </a:txBody>
                  <a:tcPr marL="109887" marR="109887" marT="54944" marB="54944">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FE8EE"/>
                    </a:solidFill>
                  </a:tcPr>
                </a:tc>
                <a:extLst>
                  <a:ext uri="{0D108BD9-81ED-4DB2-BD59-A6C34878D82A}">
                    <a16:rowId xmlns:a16="http://schemas.microsoft.com/office/drawing/2014/main" val="2619318916"/>
                  </a:ext>
                </a:extLst>
              </a:tr>
            </a:tbl>
          </a:graphicData>
        </a:graphic>
      </p:graphicFrame>
      <p:sp>
        <p:nvSpPr>
          <p:cNvPr id="4" name="Rectangle 3">
            <a:extLst>
              <a:ext uri="{FF2B5EF4-FFF2-40B4-BE49-F238E27FC236}">
                <a16:creationId xmlns:a16="http://schemas.microsoft.com/office/drawing/2014/main" id="{24B14E53-2865-4F2B-B962-8D61BCFD0D0E}"/>
              </a:ext>
            </a:extLst>
          </p:cNvPr>
          <p:cNvSpPr/>
          <p:nvPr/>
        </p:nvSpPr>
        <p:spPr>
          <a:xfrm>
            <a:off x="6004495" y="379896"/>
            <a:ext cx="2665616" cy="4790750"/>
          </a:xfrm>
          <a:prstGeom prst="rect">
            <a:avLst/>
          </a:prstGeom>
          <a:noFill/>
          <a:ln w="2222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defTabSz="609585"/>
            <a:endParaRPr lang="en-GB" sz="2400">
              <a:solidFill>
                <a:prstClr val="white"/>
              </a:solidFill>
              <a:latin typeface="Calibri"/>
            </a:endParaRPr>
          </a:p>
        </p:txBody>
      </p:sp>
      <p:sp>
        <p:nvSpPr>
          <p:cNvPr id="5" name="Rectangle 4">
            <a:extLst>
              <a:ext uri="{FF2B5EF4-FFF2-40B4-BE49-F238E27FC236}">
                <a16:creationId xmlns:a16="http://schemas.microsoft.com/office/drawing/2014/main" id="{1C9B54FB-2D3C-44E7-9BB6-75BED24D8919}"/>
              </a:ext>
            </a:extLst>
          </p:cNvPr>
          <p:cNvSpPr/>
          <p:nvPr/>
        </p:nvSpPr>
        <p:spPr>
          <a:xfrm>
            <a:off x="166230" y="3871335"/>
            <a:ext cx="11704371" cy="1032376"/>
          </a:xfrm>
          <a:prstGeom prst="rect">
            <a:avLst/>
          </a:prstGeom>
          <a:noFill/>
          <a:ln w="22225">
            <a:solidFill>
              <a:srgbClr val="00B0F0"/>
            </a:solidFill>
          </a:ln>
        </p:spPr>
        <p:style>
          <a:lnRef idx="1">
            <a:schemeClr val="accent1"/>
          </a:lnRef>
          <a:fillRef idx="3">
            <a:schemeClr val="accent1"/>
          </a:fillRef>
          <a:effectRef idx="2">
            <a:schemeClr val="accent1"/>
          </a:effectRef>
          <a:fontRef idx="minor">
            <a:schemeClr val="lt1"/>
          </a:fontRef>
        </p:style>
        <p:txBody>
          <a:bodyPr rtlCol="0" anchor="ctr"/>
          <a:lstStyle/>
          <a:p>
            <a:pPr defTabSz="609585"/>
            <a:endParaRPr lang="en-GB" sz="2400">
              <a:solidFill>
                <a:prstClr val="white"/>
              </a:solidFill>
              <a:latin typeface="Calibri"/>
            </a:endParaRPr>
          </a:p>
        </p:txBody>
      </p:sp>
    </p:spTree>
    <p:extLst>
      <p:ext uri="{BB962C8B-B14F-4D97-AF65-F5344CB8AC3E}">
        <p14:creationId xmlns:p14="http://schemas.microsoft.com/office/powerpoint/2010/main" val="26628120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189B321-861B-4950-8278-BC05507E6968}"/>
              </a:ext>
            </a:extLst>
          </p:cNvPr>
          <p:cNvPicPr>
            <a:picLocks noChangeAspect="1"/>
          </p:cNvPicPr>
          <p:nvPr/>
        </p:nvPicPr>
        <p:blipFill>
          <a:blip r:embed="rId3"/>
          <a:stretch>
            <a:fillRect/>
          </a:stretch>
        </p:blipFill>
        <p:spPr>
          <a:xfrm>
            <a:off x="735402" y="1272653"/>
            <a:ext cx="10721196" cy="3300118"/>
          </a:xfrm>
          <a:prstGeom prst="rect">
            <a:avLst/>
          </a:prstGeom>
        </p:spPr>
      </p:pic>
    </p:spTree>
    <p:extLst>
      <p:ext uri="{BB962C8B-B14F-4D97-AF65-F5344CB8AC3E}">
        <p14:creationId xmlns:p14="http://schemas.microsoft.com/office/powerpoint/2010/main" val="62677509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536019E-B6D3-4F3D-A630-F71E2ECB1CA6}"/>
              </a:ext>
            </a:extLst>
          </p:cNvPr>
          <p:cNvPicPr>
            <a:picLocks noChangeAspect="1"/>
          </p:cNvPicPr>
          <p:nvPr/>
        </p:nvPicPr>
        <p:blipFill>
          <a:blip r:embed="rId2"/>
          <a:stretch>
            <a:fillRect/>
          </a:stretch>
        </p:blipFill>
        <p:spPr>
          <a:xfrm>
            <a:off x="7353900" y="558201"/>
            <a:ext cx="4343983" cy="2599603"/>
          </a:xfrm>
          <a:prstGeom prst="rect">
            <a:avLst/>
          </a:prstGeom>
        </p:spPr>
      </p:pic>
      <p:sp>
        <p:nvSpPr>
          <p:cNvPr id="3" name="Rectangle 2">
            <a:extLst>
              <a:ext uri="{FF2B5EF4-FFF2-40B4-BE49-F238E27FC236}">
                <a16:creationId xmlns:a16="http://schemas.microsoft.com/office/drawing/2014/main" id="{10B4ACA3-D67E-4109-8D64-B55C80747E23}"/>
              </a:ext>
            </a:extLst>
          </p:cNvPr>
          <p:cNvSpPr/>
          <p:nvPr/>
        </p:nvSpPr>
        <p:spPr>
          <a:xfrm>
            <a:off x="588775" y="318355"/>
            <a:ext cx="6096000" cy="5262979"/>
          </a:xfrm>
          <a:prstGeom prst="rect">
            <a:avLst/>
          </a:prstGeom>
        </p:spPr>
        <p:txBody>
          <a:bodyPr>
            <a:spAutoFit/>
          </a:bodyPr>
          <a:lstStyle/>
          <a:p>
            <a:pPr marL="228600" indent="-228600">
              <a:spcAft>
                <a:spcPts val="0"/>
              </a:spcAft>
              <a:tabLst>
                <a:tab pos="228600" algn="l"/>
                <a:tab pos="457200" algn="l"/>
              </a:tabLst>
            </a:pPr>
            <a:r>
              <a:rPr lang="en-GB" sz="2400" b="1" i="1" dirty="0">
                <a:latin typeface="Gill Sans MT" panose="020B0502020104020203" pitchFamily="34" charset="0"/>
                <a:ea typeface="Times New Roman" panose="02020603050405020304" pitchFamily="18" charset="0"/>
                <a:cs typeface="Times New Roman" panose="02020603050405020304" pitchFamily="18" charset="0"/>
              </a:rPr>
              <a:t>Offering Encouragement – </a:t>
            </a:r>
          </a:p>
          <a:p>
            <a:pPr marL="228600" indent="-228600">
              <a:spcAft>
                <a:spcPts val="0"/>
              </a:spcAft>
              <a:tabLst>
                <a:tab pos="228600" algn="l"/>
                <a:tab pos="457200" algn="l"/>
              </a:tabLst>
            </a:pPr>
            <a:r>
              <a:rPr lang="en-GB" sz="2400" b="1" i="1" dirty="0">
                <a:latin typeface="Gill Sans MT" panose="020B0502020104020203" pitchFamily="34" charset="0"/>
                <a:ea typeface="Times New Roman" panose="02020603050405020304" pitchFamily="18" charset="0"/>
                <a:cs typeface="Times New Roman" panose="02020603050405020304" pitchFamily="18" charset="0"/>
              </a:rPr>
              <a:t>Encouraging Service</a:t>
            </a:r>
            <a:endParaRPr lang="en-GB" sz="2400" dirty="0">
              <a:latin typeface="Calibri" panose="020F0502020204030204" pitchFamily="34" charset="0"/>
              <a:ea typeface="Calibri" panose="020F0502020204030204" pitchFamily="34" charset="0"/>
              <a:cs typeface="Times New Roman" panose="02020603050405020304" pitchFamily="18" charset="0"/>
            </a:endParaRPr>
          </a:p>
          <a:p>
            <a:pPr marL="228600" indent="-228600">
              <a:spcAft>
                <a:spcPts val="0"/>
              </a:spcAft>
              <a:tabLst>
                <a:tab pos="228600" algn="l"/>
                <a:tab pos="457200" algn="l"/>
              </a:tabLst>
            </a:pPr>
            <a:r>
              <a:rPr lang="en-GB" sz="2400" i="1" dirty="0">
                <a:latin typeface="Gill Sans MT" panose="020B0502020104020203" pitchFamily="34" charset="0"/>
                <a:ea typeface="Times New Roman" panose="02020603050405020304" pitchFamily="18" charset="0"/>
                <a:cs typeface="Times New Roman" panose="02020603050405020304" pitchFamily="18" charset="0"/>
              </a:rPr>
              <a:t> </a:t>
            </a:r>
            <a:endParaRPr lang="en-GB" sz="2400" dirty="0">
              <a:latin typeface="Calibri" panose="020F0502020204030204" pitchFamily="34" charset="0"/>
              <a:ea typeface="Calibri" panose="020F0502020204030204" pitchFamily="34" charset="0"/>
              <a:cs typeface="Times New Roman" panose="02020603050405020304" pitchFamily="18" charset="0"/>
            </a:endParaRPr>
          </a:p>
          <a:p>
            <a:pPr marL="228600" indent="-228600">
              <a:spcAft>
                <a:spcPts val="0"/>
              </a:spcAft>
              <a:tabLst>
                <a:tab pos="228600" algn="l"/>
                <a:tab pos="457200" algn="l"/>
              </a:tabLst>
            </a:pPr>
            <a:r>
              <a:rPr lang="en-GB" sz="2400" dirty="0">
                <a:latin typeface="Gill Sans MT" panose="020B0502020104020203" pitchFamily="34" charset="0"/>
                <a:ea typeface="Times New Roman" panose="02020603050405020304" pitchFamily="18" charset="0"/>
                <a:cs typeface="Times New Roman" panose="02020603050405020304" pitchFamily="18" charset="0"/>
              </a:rPr>
              <a:t>To lead in education is to give courage to teachers and children, rooted in energising memories and summoned by radical hopes. Leaders advocate for their people, noticing things going well, cheering on and never missing an opportunity to praise. Their encouragement and coaching nurtures leaders who go on to achieve even greater things than the leader themselves. They encourage generous acts of kindness, inspiring children to respect and serve others first.</a:t>
            </a:r>
            <a:endParaRPr lang="en-GB" sz="24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59876566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5214426-8EE8-42CA-80DE-14B01AF19C1C}"/>
              </a:ext>
            </a:extLst>
          </p:cNvPr>
          <p:cNvPicPr>
            <a:picLocks noChangeAspect="1"/>
          </p:cNvPicPr>
          <p:nvPr/>
        </p:nvPicPr>
        <p:blipFill>
          <a:blip r:embed="rId3"/>
          <a:stretch>
            <a:fillRect/>
          </a:stretch>
        </p:blipFill>
        <p:spPr>
          <a:xfrm>
            <a:off x="498763" y="226089"/>
            <a:ext cx="7263467" cy="4844675"/>
          </a:xfrm>
          <a:prstGeom prst="rect">
            <a:avLst/>
          </a:prstGeom>
        </p:spPr>
      </p:pic>
      <p:pic>
        <p:nvPicPr>
          <p:cNvPr id="3" name="Picture 2">
            <a:extLst>
              <a:ext uri="{FF2B5EF4-FFF2-40B4-BE49-F238E27FC236}">
                <a16:creationId xmlns:a16="http://schemas.microsoft.com/office/drawing/2014/main" id="{5BE23544-99B5-48CF-87E1-A7BDF0CAC4F3}"/>
              </a:ext>
            </a:extLst>
          </p:cNvPr>
          <p:cNvPicPr>
            <a:picLocks noChangeAspect="1"/>
          </p:cNvPicPr>
          <p:nvPr/>
        </p:nvPicPr>
        <p:blipFill>
          <a:blip r:embed="rId4"/>
          <a:stretch>
            <a:fillRect/>
          </a:stretch>
        </p:blipFill>
        <p:spPr>
          <a:xfrm rot="2131237">
            <a:off x="8008000" y="1666962"/>
            <a:ext cx="3949485" cy="1616735"/>
          </a:xfrm>
          <a:prstGeom prst="rect">
            <a:avLst/>
          </a:prstGeom>
        </p:spPr>
      </p:pic>
      <p:sp>
        <p:nvSpPr>
          <p:cNvPr id="4" name="Arrow: Circular 3">
            <a:extLst>
              <a:ext uri="{FF2B5EF4-FFF2-40B4-BE49-F238E27FC236}">
                <a16:creationId xmlns:a16="http://schemas.microsoft.com/office/drawing/2014/main" id="{BF75D0CF-5536-4F43-B91D-96EBA8AA29F1}"/>
              </a:ext>
            </a:extLst>
          </p:cNvPr>
          <p:cNvSpPr/>
          <p:nvPr/>
        </p:nvSpPr>
        <p:spPr>
          <a:xfrm rot="8951538">
            <a:off x="7736270" y="2503113"/>
            <a:ext cx="1947206" cy="2272666"/>
          </a:xfrm>
          <a:prstGeom prst="circularArrow">
            <a:avLst>
              <a:gd name="adj1" fmla="val 12500"/>
              <a:gd name="adj2" fmla="val 1142319"/>
              <a:gd name="adj3" fmla="val 20457681"/>
              <a:gd name="adj4" fmla="val 10871676"/>
              <a:gd name="adj5" fmla="val 12500"/>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9103339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5753497-EF3F-40C4-8793-78AC85084DBF}"/>
              </a:ext>
            </a:extLst>
          </p:cNvPr>
          <p:cNvPicPr>
            <a:picLocks noChangeAspect="1"/>
          </p:cNvPicPr>
          <p:nvPr/>
        </p:nvPicPr>
        <p:blipFill>
          <a:blip r:embed="rId2"/>
          <a:stretch>
            <a:fillRect/>
          </a:stretch>
        </p:blipFill>
        <p:spPr>
          <a:xfrm>
            <a:off x="1336577" y="51116"/>
            <a:ext cx="9518846" cy="5439888"/>
          </a:xfrm>
          <a:prstGeom prst="rect">
            <a:avLst/>
          </a:prstGeom>
        </p:spPr>
      </p:pic>
    </p:spTree>
    <p:extLst>
      <p:ext uri="{BB962C8B-B14F-4D97-AF65-F5344CB8AC3E}">
        <p14:creationId xmlns:p14="http://schemas.microsoft.com/office/powerpoint/2010/main" val="364308108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nvGraphicFramePr>
        <p:xfrm>
          <a:off x="2032000" y="719667"/>
          <a:ext cx="8128000"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6783857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11EB5B0-0DAE-4848-93F8-6F819C954011}"/>
              </a:ext>
            </a:extLst>
          </p:cNvPr>
          <p:cNvPicPr>
            <a:picLocks noChangeAspect="1"/>
          </p:cNvPicPr>
          <p:nvPr/>
        </p:nvPicPr>
        <p:blipFill rotWithShape="1">
          <a:blip r:embed="rId2"/>
          <a:srcRect l="33340" t="73081" r="33439" b="1580"/>
          <a:stretch/>
        </p:blipFill>
        <p:spPr>
          <a:xfrm>
            <a:off x="5645426" y="2516019"/>
            <a:ext cx="5548874" cy="2896548"/>
          </a:xfrm>
          <a:prstGeom prst="rect">
            <a:avLst/>
          </a:prstGeom>
        </p:spPr>
      </p:pic>
      <p:pic>
        <p:nvPicPr>
          <p:cNvPr id="3" name="Picture 2">
            <a:extLst>
              <a:ext uri="{FF2B5EF4-FFF2-40B4-BE49-F238E27FC236}">
                <a16:creationId xmlns:a16="http://schemas.microsoft.com/office/drawing/2014/main" id="{D376FCE4-E645-4AB5-AA56-64AF33DE855B}"/>
              </a:ext>
            </a:extLst>
          </p:cNvPr>
          <p:cNvPicPr>
            <a:picLocks noChangeAspect="1"/>
          </p:cNvPicPr>
          <p:nvPr/>
        </p:nvPicPr>
        <p:blipFill>
          <a:blip r:embed="rId3"/>
          <a:stretch>
            <a:fillRect/>
          </a:stretch>
        </p:blipFill>
        <p:spPr>
          <a:xfrm>
            <a:off x="458090" y="221500"/>
            <a:ext cx="4847977" cy="2896547"/>
          </a:xfrm>
          <a:prstGeom prst="rect">
            <a:avLst/>
          </a:prstGeom>
        </p:spPr>
      </p:pic>
      <p:sp>
        <p:nvSpPr>
          <p:cNvPr id="4" name="Rectangle 3">
            <a:extLst>
              <a:ext uri="{FF2B5EF4-FFF2-40B4-BE49-F238E27FC236}">
                <a16:creationId xmlns:a16="http://schemas.microsoft.com/office/drawing/2014/main" id="{82EFD773-00B4-48E0-986E-37CCEB203F89}"/>
              </a:ext>
            </a:extLst>
          </p:cNvPr>
          <p:cNvSpPr/>
          <p:nvPr/>
        </p:nvSpPr>
        <p:spPr>
          <a:xfrm>
            <a:off x="5723046" y="227179"/>
            <a:ext cx="6096000" cy="1200329"/>
          </a:xfrm>
          <a:prstGeom prst="rect">
            <a:avLst/>
          </a:prstGeom>
        </p:spPr>
        <p:txBody>
          <a:bodyPr>
            <a:spAutoFit/>
          </a:bodyPr>
          <a:lstStyle/>
          <a:p>
            <a:pPr marL="228600" indent="-228600">
              <a:spcAft>
                <a:spcPts val="0"/>
              </a:spcAft>
              <a:tabLst>
                <a:tab pos="228600" algn="l"/>
                <a:tab pos="457200" algn="l"/>
              </a:tabLst>
            </a:pPr>
            <a:r>
              <a:rPr lang="en-GB" sz="3600" b="1" i="1" dirty="0">
                <a:latin typeface="Gill Sans MT" panose="020B0502020104020203" pitchFamily="34" charset="0"/>
                <a:ea typeface="Times New Roman" panose="02020603050405020304" pitchFamily="18" charset="0"/>
                <a:cs typeface="Times New Roman" panose="02020603050405020304" pitchFamily="18" charset="0"/>
              </a:rPr>
              <a:t>Offering Encouragement – </a:t>
            </a:r>
          </a:p>
          <a:p>
            <a:pPr marL="228600" indent="-228600">
              <a:spcAft>
                <a:spcPts val="0"/>
              </a:spcAft>
              <a:tabLst>
                <a:tab pos="228600" algn="l"/>
                <a:tab pos="457200" algn="l"/>
              </a:tabLst>
            </a:pPr>
            <a:r>
              <a:rPr lang="en-GB" sz="3600" b="1" i="1" dirty="0">
                <a:latin typeface="Gill Sans MT" panose="020B0502020104020203" pitchFamily="34" charset="0"/>
                <a:ea typeface="Times New Roman" panose="02020603050405020304" pitchFamily="18" charset="0"/>
                <a:cs typeface="Times New Roman" panose="02020603050405020304" pitchFamily="18" charset="0"/>
              </a:rPr>
              <a:t>Encouraging Service</a:t>
            </a:r>
            <a:endParaRPr lang="en-GB" sz="3600"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7825561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6E64D6E8-D7E1-4D81-AA9F-70CA94EB4218}"/>
              </a:ext>
            </a:extLst>
          </p:cNvPr>
          <p:cNvGraphicFramePr>
            <a:graphicFrameLocks noGrp="1"/>
          </p:cNvGraphicFramePr>
          <p:nvPr/>
        </p:nvGraphicFramePr>
        <p:xfrm>
          <a:off x="774404" y="635369"/>
          <a:ext cx="10515600" cy="4279805"/>
        </p:xfrm>
        <a:graphic>
          <a:graphicData uri="http://schemas.openxmlformats.org/drawingml/2006/table">
            <a:tbl>
              <a:tblPr firstRow="1" bandRow="1"/>
              <a:tblGrid>
                <a:gridCol w="2628900">
                  <a:extLst>
                    <a:ext uri="{9D8B030D-6E8A-4147-A177-3AD203B41FA5}">
                      <a16:colId xmlns:a16="http://schemas.microsoft.com/office/drawing/2014/main" val="124461421"/>
                    </a:ext>
                  </a:extLst>
                </a:gridCol>
                <a:gridCol w="2628900">
                  <a:extLst>
                    <a:ext uri="{9D8B030D-6E8A-4147-A177-3AD203B41FA5}">
                      <a16:colId xmlns:a16="http://schemas.microsoft.com/office/drawing/2014/main" val="3751406501"/>
                    </a:ext>
                  </a:extLst>
                </a:gridCol>
                <a:gridCol w="2628900">
                  <a:extLst>
                    <a:ext uri="{9D8B030D-6E8A-4147-A177-3AD203B41FA5}">
                      <a16:colId xmlns:a16="http://schemas.microsoft.com/office/drawing/2014/main" val="2094345379"/>
                    </a:ext>
                  </a:extLst>
                </a:gridCol>
                <a:gridCol w="2628900">
                  <a:extLst>
                    <a:ext uri="{9D8B030D-6E8A-4147-A177-3AD203B41FA5}">
                      <a16:colId xmlns:a16="http://schemas.microsoft.com/office/drawing/2014/main" val="1753547263"/>
                    </a:ext>
                  </a:extLst>
                </a:gridCol>
              </a:tblGrid>
              <a:tr h="446952">
                <a:tc>
                  <a:txBody>
                    <a:bodyPr/>
                    <a:lstStyle/>
                    <a:p>
                      <a:pPr algn="l">
                        <a:lnSpc>
                          <a:spcPct val="107000"/>
                        </a:lnSpc>
                      </a:pPr>
                      <a:endParaRPr lang="en-GB" sz="1300" dirty="0">
                        <a:effectLst/>
                        <a:latin typeface="Calibri" panose="020F0502020204030204" pitchFamily="34" charset="0"/>
                        <a:cs typeface="Times New Roman" panose="02020603050405020304" pitchFamily="18" charset="0"/>
                      </a:endParaRPr>
                    </a:p>
                  </a:txBody>
                  <a:tcPr marL="109887" marR="109887" marT="54944" marB="54944">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973B8E"/>
                    </a:solidFill>
                  </a:tcPr>
                </a:tc>
                <a:tc>
                  <a:txBody>
                    <a:bodyPr/>
                    <a:lstStyle/>
                    <a:p>
                      <a:pPr algn="ctr">
                        <a:lnSpc>
                          <a:spcPct val="107000"/>
                        </a:lnSpc>
                        <a:spcAft>
                          <a:spcPts val="0"/>
                        </a:spcAft>
                      </a:pPr>
                      <a:r>
                        <a:rPr lang="en-GB" sz="2100" b="1" kern="1200">
                          <a:solidFill>
                            <a:srgbClr val="FFFFFF"/>
                          </a:solidFill>
                          <a:effectLst/>
                          <a:latin typeface="Calibri" panose="020F0502020204030204" pitchFamily="34" charset="0"/>
                          <a:ea typeface="Times New Roman" panose="02020603050405020304" pitchFamily="18" charset="0"/>
                          <a:cs typeface="Calibri" panose="020F0502020204030204" pitchFamily="34" charset="0"/>
                        </a:rPr>
                        <a:t>Called</a:t>
                      </a:r>
                      <a:endParaRPr lang="en-GB" sz="1300">
                        <a:effectLst/>
                        <a:latin typeface="Calibri" panose="020F0502020204030204" pitchFamily="34" charset="0"/>
                        <a:ea typeface="Calibri" panose="020F0502020204030204" pitchFamily="34" charset="0"/>
                        <a:cs typeface="Times New Roman" panose="02020603050405020304" pitchFamily="18" charset="0"/>
                      </a:endParaRPr>
                    </a:p>
                  </a:txBody>
                  <a:tcPr marL="109887" marR="109887" marT="54944" marB="54944">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973B8E"/>
                    </a:solidFill>
                  </a:tcPr>
                </a:tc>
                <a:tc>
                  <a:txBody>
                    <a:bodyPr/>
                    <a:lstStyle/>
                    <a:p>
                      <a:pPr algn="ctr">
                        <a:lnSpc>
                          <a:spcPct val="107000"/>
                        </a:lnSpc>
                        <a:spcAft>
                          <a:spcPts val="0"/>
                        </a:spcAft>
                      </a:pPr>
                      <a:r>
                        <a:rPr lang="en-GB" sz="2100" b="1" kern="1200" dirty="0">
                          <a:solidFill>
                            <a:srgbClr val="FFFFFF"/>
                          </a:solidFill>
                          <a:effectLst/>
                          <a:latin typeface="Calibri" panose="020F0502020204030204" pitchFamily="34" charset="0"/>
                          <a:ea typeface="Times New Roman" panose="02020603050405020304" pitchFamily="18" charset="0"/>
                          <a:cs typeface="Calibri" panose="020F0502020204030204" pitchFamily="34" charset="0"/>
                        </a:rPr>
                        <a:t>Connected</a:t>
                      </a:r>
                      <a:endParaRPr lang="en-GB" sz="1300" dirty="0">
                        <a:effectLst/>
                        <a:latin typeface="Calibri" panose="020F0502020204030204" pitchFamily="34" charset="0"/>
                        <a:ea typeface="Calibri" panose="020F0502020204030204" pitchFamily="34" charset="0"/>
                        <a:cs typeface="Times New Roman" panose="02020603050405020304" pitchFamily="18" charset="0"/>
                      </a:endParaRPr>
                    </a:p>
                  </a:txBody>
                  <a:tcPr marL="109887" marR="109887" marT="54944" marB="54944">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973B8E"/>
                    </a:solidFill>
                  </a:tcPr>
                </a:tc>
                <a:tc>
                  <a:txBody>
                    <a:bodyPr/>
                    <a:lstStyle/>
                    <a:p>
                      <a:pPr algn="ctr">
                        <a:lnSpc>
                          <a:spcPct val="107000"/>
                        </a:lnSpc>
                        <a:spcAft>
                          <a:spcPts val="0"/>
                        </a:spcAft>
                      </a:pPr>
                      <a:r>
                        <a:rPr lang="en-GB" sz="2100" b="1" kern="1200">
                          <a:solidFill>
                            <a:srgbClr val="FFFFFF"/>
                          </a:solidFill>
                          <a:effectLst/>
                          <a:latin typeface="Calibri" panose="020F0502020204030204" pitchFamily="34" charset="0"/>
                          <a:ea typeface="Times New Roman" panose="02020603050405020304" pitchFamily="18" charset="0"/>
                          <a:cs typeface="Calibri" panose="020F0502020204030204" pitchFamily="34" charset="0"/>
                        </a:rPr>
                        <a:t>Committed</a:t>
                      </a:r>
                      <a:endParaRPr lang="en-GB" sz="1300">
                        <a:effectLst/>
                        <a:latin typeface="Calibri" panose="020F0502020204030204" pitchFamily="34" charset="0"/>
                        <a:ea typeface="Calibri" panose="020F0502020204030204" pitchFamily="34" charset="0"/>
                        <a:cs typeface="Times New Roman" panose="02020603050405020304" pitchFamily="18" charset="0"/>
                      </a:endParaRPr>
                    </a:p>
                  </a:txBody>
                  <a:tcPr marL="109887" marR="109887" marT="54944" marB="54944">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973B8E"/>
                    </a:solidFill>
                  </a:tcPr>
                </a:tc>
                <a:extLst>
                  <a:ext uri="{0D108BD9-81ED-4DB2-BD59-A6C34878D82A}">
                    <a16:rowId xmlns:a16="http://schemas.microsoft.com/office/drawing/2014/main" val="2164361737"/>
                  </a:ext>
                </a:extLst>
              </a:tr>
              <a:tr h="1036603">
                <a:tc>
                  <a:txBody>
                    <a:bodyPr/>
                    <a:lstStyle/>
                    <a:p>
                      <a:pPr algn="l">
                        <a:lnSpc>
                          <a:spcPct val="107000"/>
                        </a:lnSpc>
                        <a:spcAft>
                          <a:spcPts val="0"/>
                        </a:spcAft>
                      </a:pPr>
                      <a:r>
                        <a:rPr lang="en-GB" sz="1900" b="1" kern="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Educating for Wisdom, Knowledge and Skills</a:t>
                      </a:r>
                      <a:endParaRPr lang="en-GB" sz="1300">
                        <a:effectLst/>
                        <a:latin typeface="Calibri" panose="020F0502020204030204" pitchFamily="34" charset="0"/>
                        <a:ea typeface="Calibri" panose="020F0502020204030204" pitchFamily="34" charset="0"/>
                        <a:cs typeface="Times New Roman" panose="02020603050405020304" pitchFamily="18" charset="0"/>
                      </a:endParaRPr>
                    </a:p>
                  </a:txBody>
                  <a:tcPr marL="109887" marR="109887" marT="54944" marB="54944">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DCEDB"/>
                    </a:solidFill>
                  </a:tcPr>
                </a:tc>
                <a:tc>
                  <a:txBody>
                    <a:bodyPr/>
                    <a:lstStyle/>
                    <a:p>
                      <a:pPr algn="ctr">
                        <a:lnSpc>
                          <a:spcPct val="107000"/>
                        </a:lnSpc>
                        <a:spcAft>
                          <a:spcPts val="0"/>
                        </a:spcAft>
                      </a:pPr>
                      <a:r>
                        <a:rPr lang="en-GB" sz="1900" kern="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Leading Learning -  Refining Judgement</a:t>
                      </a:r>
                      <a:endParaRPr lang="en-GB" sz="1300">
                        <a:effectLst/>
                        <a:latin typeface="Calibri" panose="020F0502020204030204" pitchFamily="34" charset="0"/>
                        <a:ea typeface="Calibri" panose="020F0502020204030204" pitchFamily="34" charset="0"/>
                        <a:cs typeface="Times New Roman" panose="02020603050405020304" pitchFamily="18" charset="0"/>
                      </a:endParaRPr>
                    </a:p>
                  </a:txBody>
                  <a:tcPr marL="109887" marR="109887" marT="54944" marB="54944">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DCEDB"/>
                    </a:solidFill>
                  </a:tcPr>
                </a:tc>
                <a:tc>
                  <a:txBody>
                    <a:bodyPr/>
                    <a:lstStyle/>
                    <a:p>
                      <a:pPr algn="ctr">
                        <a:lnSpc>
                          <a:spcPct val="107000"/>
                        </a:lnSpc>
                        <a:spcAft>
                          <a:spcPts val="0"/>
                        </a:spcAft>
                      </a:pPr>
                      <a:r>
                        <a:rPr lang="en-GB" sz="1900" kern="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Creating Confidence -  Embracing Interdependence</a:t>
                      </a:r>
                      <a:endParaRPr lang="en-GB" sz="1300">
                        <a:effectLst/>
                        <a:latin typeface="Calibri" panose="020F0502020204030204" pitchFamily="34" charset="0"/>
                        <a:ea typeface="Calibri" panose="020F0502020204030204" pitchFamily="34" charset="0"/>
                        <a:cs typeface="Times New Roman" panose="02020603050405020304" pitchFamily="18" charset="0"/>
                      </a:endParaRPr>
                    </a:p>
                  </a:txBody>
                  <a:tcPr marL="109887" marR="109887" marT="54944" marB="54944">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DCEDB"/>
                    </a:solidFill>
                  </a:tcPr>
                </a:tc>
                <a:tc>
                  <a:txBody>
                    <a:bodyPr/>
                    <a:lstStyle/>
                    <a:p>
                      <a:pPr algn="ctr">
                        <a:lnSpc>
                          <a:spcPct val="107000"/>
                        </a:lnSpc>
                        <a:spcAft>
                          <a:spcPts val="0"/>
                        </a:spcAft>
                      </a:pPr>
                      <a:r>
                        <a:rPr lang="en-GB" sz="1900" kern="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Deepening Understanding - Driving Improvement</a:t>
                      </a:r>
                      <a:endParaRPr lang="en-GB" sz="1300">
                        <a:effectLst/>
                        <a:latin typeface="Calibri" panose="020F0502020204030204" pitchFamily="34" charset="0"/>
                        <a:ea typeface="Calibri" panose="020F0502020204030204" pitchFamily="34" charset="0"/>
                        <a:cs typeface="Times New Roman" panose="02020603050405020304" pitchFamily="18" charset="0"/>
                      </a:endParaRPr>
                    </a:p>
                  </a:txBody>
                  <a:tcPr marL="109887" marR="109887" marT="54944" marB="54944">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DCEDB"/>
                    </a:solidFill>
                  </a:tcPr>
                </a:tc>
                <a:extLst>
                  <a:ext uri="{0D108BD9-81ED-4DB2-BD59-A6C34878D82A}">
                    <a16:rowId xmlns:a16="http://schemas.microsoft.com/office/drawing/2014/main" val="1470689490"/>
                  </a:ext>
                </a:extLst>
              </a:tr>
              <a:tr h="723044">
                <a:tc>
                  <a:txBody>
                    <a:bodyPr/>
                    <a:lstStyle/>
                    <a:p>
                      <a:pPr algn="l">
                        <a:lnSpc>
                          <a:spcPct val="107000"/>
                        </a:lnSpc>
                        <a:spcAft>
                          <a:spcPts val="0"/>
                        </a:spcAft>
                      </a:pPr>
                      <a:r>
                        <a:rPr lang="en-GB" sz="1900" b="1" kern="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Educating for Hope and Aspiration</a:t>
                      </a:r>
                      <a:endParaRPr lang="en-GB" sz="1300">
                        <a:effectLst/>
                        <a:latin typeface="Calibri" panose="020F0502020204030204" pitchFamily="34" charset="0"/>
                        <a:ea typeface="Calibri" panose="020F0502020204030204" pitchFamily="34" charset="0"/>
                        <a:cs typeface="Times New Roman" panose="02020603050405020304" pitchFamily="18" charset="0"/>
                      </a:endParaRPr>
                    </a:p>
                  </a:txBody>
                  <a:tcPr marL="109887" marR="109887" marT="54944" marB="54944">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FE8EE"/>
                    </a:solidFill>
                  </a:tcPr>
                </a:tc>
                <a:tc>
                  <a:txBody>
                    <a:bodyPr/>
                    <a:lstStyle/>
                    <a:p>
                      <a:pPr algn="ctr">
                        <a:lnSpc>
                          <a:spcPct val="107000"/>
                        </a:lnSpc>
                        <a:spcAft>
                          <a:spcPts val="0"/>
                        </a:spcAft>
                      </a:pPr>
                      <a:r>
                        <a:rPr lang="en-GB" sz="1900" kern="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Developing Imagination -  Nurturing Ambition</a:t>
                      </a:r>
                      <a:endParaRPr lang="en-GB" sz="1300">
                        <a:effectLst/>
                        <a:latin typeface="Calibri" panose="020F0502020204030204" pitchFamily="34" charset="0"/>
                        <a:ea typeface="Calibri" panose="020F0502020204030204" pitchFamily="34" charset="0"/>
                        <a:cs typeface="Times New Roman" panose="02020603050405020304" pitchFamily="18" charset="0"/>
                      </a:endParaRPr>
                    </a:p>
                  </a:txBody>
                  <a:tcPr marL="109887" marR="109887" marT="54944" marB="54944">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FE8EE"/>
                    </a:solidFill>
                  </a:tcPr>
                </a:tc>
                <a:tc>
                  <a:txBody>
                    <a:bodyPr/>
                    <a:lstStyle/>
                    <a:p>
                      <a:pPr algn="ctr">
                        <a:lnSpc>
                          <a:spcPct val="107000"/>
                        </a:lnSpc>
                        <a:spcAft>
                          <a:spcPts val="0"/>
                        </a:spcAft>
                      </a:pPr>
                      <a:r>
                        <a:rPr lang="en-GB" sz="1900" kern="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Healing Relationships - Pursuing Renewal</a:t>
                      </a:r>
                      <a:endParaRPr lang="en-GB" sz="1300">
                        <a:effectLst/>
                        <a:latin typeface="Calibri" panose="020F0502020204030204" pitchFamily="34" charset="0"/>
                        <a:ea typeface="Calibri" panose="020F0502020204030204" pitchFamily="34" charset="0"/>
                        <a:cs typeface="Times New Roman" panose="02020603050405020304" pitchFamily="18" charset="0"/>
                      </a:endParaRPr>
                    </a:p>
                  </a:txBody>
                  <a:tcPr marL="109887" marR="109887" marT="54944" marB="54944">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FE8EE"/>
                    </a:solidFill>
                  </a:tcPr>
                </a:tc>
                <a:tc>
                  <a:txBody>
                    <a:bodyPr/>
                    <a:lstStyle/>
                    <a:p>
                      <a:pPr algn="ctr">
                        <a:lnSpc>
                          <a:spcPct val="107000"/>
                        </a:lnSpc>
                        <a:spcAft>
                          <a:spcPts val="0"/>
                        </a:spcAft>
                      </a:pPr>
                      <a:r>
                        <a:rPr lang="en-GB" sz="1900" kern="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Sustaining Vision -  Building Resilience</a:t>
                      </a:r>
                      <a:endParaRPr lang="en-GB" sz="1300">
                        <a:effectLst/>
                        <a:latin typeface="Calibri" panose="020F0502020204030204" pitchFamily="34" charset="0"/>
                        <a:ea typeface="Calibri" panose="020F0502020204030204" pitchFamily="34" charset="0"/>
                        <a:cs typeface="Times New Roman" panose="02020603050405020304" pitchFamily="18" charset="0"/>
                      </a:endParaRPr>
                    </a:p>
                  </a:txBody>
                  <a:tcPr marL="109887" marR="109887" marT="54944" marB="54944">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FE8EE"/>
                    </a:solidFill>
                  </a:tcPr>
                </a:tc>
                <a:extLst>
                  <a:ext uri="{0D108BD9-81ED-4DB2-BD59-A6C34878D82A}">
                    <a16:rowId xmlns:a16="http://schemas.microsoft.com/office/drawing/2014/main" val="3588392309"/>
                  </a:ext>
                </a:extLst>
              </a:tr>
              <a:tr h="1036603">
                <a:tc>
                  <a:txBody>
                    <a:bodyPr/>
                    <a:lstStyle/>
                    <a:p>
                      <a:pPr algn="l">
                        <a:lnSpc>
                          <a:spcPct val="107000"/>
                        </a:lnSpc>
                        <a:spcAft>
                          <a:spcPts val="0"/>
                        </a:spcAft>
                      </a:pPr>
                      <a:r>
                        <a:rPr lang="en-GB" sz="1900" b="1" kern="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Educating for Community and Living Well Together</a:t>
                      </a:r>
                      <a:endParaRPr lang="en-GB" sz="1300">
                        <a:effectLst/>
                        <a:latin typeface="Calibri" panose="020F0502020204030204" pitchFamily="34" charset="0"/>
                        <a:ea typeface="Calibri" panose="020F0502020204030204" pitchFamily="34" charset="0"/>
                        <a:cs typeface="Times New Roman" panose="02020603050405020304" pitchFamily="18" charset="0"/>
                      </a:endParaRPr>
                    </a:p>
                  </a:txBody>
                  <a:tcPr marL="109887" marR="109887" marT="54944" marB="54944">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DCEDB"/>
                    </a:solidFill>
                  </a:tcPr>
                </a:tc>
                <a:tc>
                  <a:txBody>
                    <a:bodyPr/>
                    <a:lstStyle/>
                    <a:p>
                      <a:pPr algn="ctr">
                        <a:lnSpc>
                          <a:spcPct val="107000"/>
                        </a:lnSpc>
                        <a:spcAft>
                          <a:spcPts val="0"/>
                        </a:spcAft>
                      </a:pPr>
                      <a:r>
                        <a:rPr lang="en-GB" sz="1900" kern="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Removing Disadvantage -  Seeking Reconciliation</a:t>
                      </a:r>
                      <a:endParaRPr lang="en-GB" sz="1300">
                        <a:effectLst/>
                        <a:latin typeface="Calibri" panose="020F0502020204030204" pitchFamily="34" charset="0"/>
                        <a:ea typeface="Calibri" panose="020F0502020204030204" pitchFamily="34" charset="0"/>
                        <a:cs typeface="Times New Roman" panose="02020603050405020304" pitchFamily="18" charset="0"/>
                      </a:endParaRPr>
                    </a:p>
                  </a:txBody>
                  <a:tcPr marL="109887" marR="109887" marT="54944" marB="54944">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DCEDB"/>
                    </a:solidFill>
                  </a:tcPr>
                </a:tc>
                <a:tc>
                  <a:txBody>
                    <a:bodyPr/>
                    <a:lstStyle/>
                    <a:p>
                      <a:pPr algn="ctr">
                        <a:lnSpc>
                          <a:spcPct val="107000"/>
                        </a:lnSpc>
                        <a:spcAft>
                          <a:spcPts val="0"/>
                        </a:spcAft>
                      </a:pPr>
                      <a:r>
                        <a:rPr lang="en-GB" sz="1900" kern="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Accepting Vulnerability -  Demonstrating Generosity</a:t>
                      </a:r>
                      <a:endParaRPr lang="en-GB" sz="1300">
                        <a:effectLst/>
                        <a:latin typeface="Calibri" panose="020F0502020204030204" pitchFamily="34" charset="0"/>
                        <a:ea typeface="Calibri" panose="020F0502020204030204" pitchFamily="34" charset="0"/>
                        <a:cs typeface="Times New Roman" panose="02020603050405020304" pitchFamily="18" charset="0"/>
                      </a:endParaRPr>
                    </a:p>
                  </a:txBody>
                  <a:tcPr marL="109887" marR="109887" marT="54944" marB="54944">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DCEDB"/>
                    </a:solidFill>
                  </a:tcPr>
                </a:tc>
                <a:tc>
                  <a:txBody>
                    <a:bodyPr/>
                    <a:lstStyle/>
                    <a:p>
                      <a:pPr algn="ctr">
                        <a:lnSpc>
                          <a:spcPct val="107000"/>
                        </a:lnSpc>
                        <a:spcAft>
                          <a:spcPts val="0"/>
                        </a:spcAft>
                      </a:pPr>
                      <a:r>
                        <a:rPr lang="en-GB" sz="1900" kern="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Inspiring Faithfulness -Embodying Integrity</a:t>
                      </a:r>
                      <a:endParaRPr lang="en-GB" sz="1300">
                        <a:effectLst/>
                        <a:latin typeface="Calibri" panose="020F0502020204030204" pitchFamily="34" charset="0"/>
                        <a:ea typeface="Calibri" panose="020F0502020204030204" pitchFamily="34" charset="0"/>
                        <a:cs typeface="Times New Roman" panose="02020603050405020304" pitchFamily="18" charset="0"/>
                      </a:endParaRPr>
                    </a:p>
                  </a:txBody>
                  <a:tcPr marL="109887" marR="109887" marT="54944" marB="54944">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DCEDB"/>
                    </a:solidFill>
                  </a:tcPr>
                </a:tc>
                <a:extLst>
                  <a:ext uri="{0D108BD9-81ED-4DB2-BD59-A6C34878D82A}">
                    <a16:rowId xmlns:a16="http://schemas.microsoft.com/office/drawing/2014/main" val="1487269780"/>
                  </a:ext>
                </a:extLst>
              </a:tr>
              <a:tr h="1036603">
                <a:tc>
                  <a:txBody>
                    <a:bodyPr/>
                    <a:lstStyle/>
                    <a:p>
                      <a:pPr algn="l">
                        <a:lnSpc>
                          <a:spcPct val="107000"/>
                        </a:lnSpc>
                        <a:spcAft>
                          <a:spcPts val="0"/>
                        </a:spcAft>
                      </a:pPr>
                      <a:r>
                        <a:rPr lang="en-GB" sz="1900" b="1"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Educating for Dignity and Respect</a:t>
                      </a:r>
                      <a:endParaRPr lang="en-GB" sz="1300" dirty="0">
                        <a:effectLst/>
                        <a:latin typeface="Calibri" panose="020F0502020204030204" pitchFamily="34" charset="0"/>
                        <a:ea typeface="Calibri" panose="020F0502020204030204" pitchFamily="34" charset="0"/>
                        <a:cs typeface="Times New Roman" panose="02020603050405020304" pitchFamily="18" charset="0"/>
                      </a:endParaRPr>
                    </a:p>
                  </a:txBody>
                  <a:tcPr marL="109887" marR="109887" marT="54944" marB="54944">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FE8EE"/>
                    </a:solidFill>
                  </a:tcPr>
                </a:tc>
                <a:tc>
                  <a:txBody>
                    <a:bodyPr/>
                    <a:lstStyle/>
                    <a:p>
                      <a:pPr algn="ctr">
                        <a:lnSpc>
                          <a:spcPct val="107000"/>
                        </a:lnSpc>
                        <a:spcAft>
                          <a:spcPts val="0"/>
                        </a:spcAft>
                      </a:pPr>
                      <a:r>
                        <a:rPr lang="en-GB" sz="1900" kern="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Celebrating Diversity -  Enabling Flourishing</a:t>
                      </a:r>
                      <a:endParaRPr lang="en-GB" sz="1300">
                        <a:effectLst/>
                        <a:latin typeface="Calibri" panose="020F0502020204030204" pitchFamily="34" charset="0"/>
                        <a:ea typeface="Calibri" panose="020F0502020204030204" pitchFamily="34" charset="0"/>
                        <a:cs typeface="Times New Roman" panose="02020603050405020304" pitchFamily="18" charset="0"/>
                      </a:endParaRPr>
                    </a:p>
                  </a:txBody>
                  <a:tcPr marL="109887" marR="109887" marT="54944" marB="54944">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FE8EE"/>
                    </a:solidFill>
                  </a:tcPr>
                </a:tc>
                <a:tc>
                  <a:txBody>
                    <a:bodyPr/>
                    <a:lstStyle/>
                    <a:p>
                      <a:pPr algn="ctr">
                        <a:lnSpc>
                          <a:spcPct val="107000"/>
                        </a:lnSpc>
                        <a:spcAft>
                          <a:spcPts val="0"/>
                        </a:spcAft>
                      </a:pPr>
                      <a:r>
                        <a:rPr lang="en-GB" sz="1900" kern="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Offering Encouragement -  Encouraging Service</a:t>
                      </a:r>
                      <a:endParaRPr lang="en-GB" sz="1300">
                        <a:effectLst/>
                        <a:latin typeface="Calibri" panose="020F0502020204030204" pitchFamily="34" charset="0"/>
                        <a:ea typeface="Calibri" panose="020F0502020204030204" pitchFamily="34" charset="0"/>
                        <a:cs typeface="Times New Roman" panose="02020603050405020304" pitchFamily="18" charset="0"/>
                      </a:endParaRPr>
                    </a:p>
                  </a:txBody>
                  <a:tcPr marL="109887" marR="109887" marT="54944" marB="54944">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FE8EE"/>
                    </a:solidFill>
                  </a:tcPr>
                </a:tc>
                <a:tc>
                  <a:txBody>
                    <a:bodyPr/>
                    <a:lstStyle/>
                    <a:p>
                      <a:pPr algn="ctr">
                        <a:lnSpc>
                          <a:spcPct val="107000"/>
                        </a:lnSpc>
                        <a:spcAft>
                          <a:spcPts val="0"/>
                        </a:spcAft>
                      </a:pPr>
                      <a:r>
                        <a:rPr lang="en-GB" sz="19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Practising Humility - Learning Love</a:t>
                      </a:r>
                      <a:endParaRPr lang="en-GB" sz="1300" dirty="0">
                        <a:effectLst/>
                        <a:latin typeface="Calibri" panose="020F0502020204030204" pitchFamily="34" charset="0"/>
                        <a:ea typeface="Calibri" panose="020F0502020204030204" pitchFamily="34" charset="0"/>
                        <a:cs typeface="Times New Roman" panose="02020603050405020304" pitchFamily="18" charset="0"/>
                      </a:endParaRPr>
                    </a:p>
                  </a:txBody>
                  <a:tcPr marL="109887" marR="109887" marT="54944" marB="54944">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FE8EE"/>
                    </a:solidFill>
                  </a:tcPr>
                </a:tc>
                <a:extLst>
                  <a:ext uri="{0D108BD9-81ED-4DB2-BD59-A6C34878D82A}">
                    <a16:rowId xmlns:a16="http://schemas.microsoft.com/office/drawing/2014/main" val="2619318916"/>
                  </a:ext>
                </a:extLst>
              </a:tr>
            </a:tbl>
          </a:graphicData>
        </a:graphic>
      </p:graphicFrame>
    </p:spTree>
    <p:extLst>
      <p:ext uri="{BB962C8B-B14F-4D97-AF65-F5344CB8AC3E}">
        <p14:creationId xmlns:p14="http://schemas.microsoft.com/office/powerpoint/2010/main" val="10882667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3488AA1-9C58-4082-98CD-6D03E9EE426D}"/>
              </a:ext>
            </a:extLst>
          </p:cNvPr>
          <p:cNvPicPr>
            <a:picLocks noChangeAspect="1"/>
          </p:cNvPicPr>
          <p:nvPr/>
        </p:nvPicPr>
        <p:blipFill>
          <a:blip r:embed="rId2"/>
          <a:stretch>
            <a:fillRect/>
          </a:stretch>
        </p:blipFill>
        <p:spPr>
          <a:xfrm>
            <a:off x="1933377" y="380527"/>
            <a:ext cx="8568024" cy="4945212"/>
          </a:xfrm>
          <a:prstGeom prst="rect">
            <a:avLst/>
          </a:prstGeom>
        </p:spPr>
      </p:pic>
    </p:spTree>
    <p:extLst>
      <p:ext uri="{BB962C8B-B14F-4D97-AF65-F5344CB8AC3E}">
        <p14:creationId xmlns:p14="http://schemas.microsoft.com/office/powerpoint/2010/main" val="71091708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A42DB32-B7EA-4C13-A404-AF6D4EF9E302}"/>
              </a:ext>
            </a:extLst>
          </p:cNvPr>
          <p:cNvPicPr>
            <a:picLocks noChangeAspect="1"/>
          </p:cNvPicPr>
          <p:nvPr/>
        </p:nvPicPr>
        <p:blipFill>
          <a:blip r:embed="rId2"/>
          <a:stretch>
            <a:fillRect/>
          </a:stretch>
        </p:blipFill>
        <p:spPr>
          <a:xfrm rot="5400000">
            <a:off x="2013762" y="-849167"/>
            <a:ext cx="5281642" cy="7389492"/>
          </a:xfrm>
          <a:prstGeom prst="rect">
            <a:avLst/>
          </a:prstGeom>
        </p:spPr>
      </p:pic>
      <p:sp>
        <p:nvSpPr>
          <p:cNvPr id="3" name="TextBox 2">
            <a:extLst>
              <a:ext uri="{FF2B5EF4-FFF2-40B4-BE49-F238E27FC236}">
                <a16:creationId xmlns:a16="http://schemas.microsoft.com/office/drawing/2014/main" id="{D883E5DE-2E74-4944-93A9-4AB75C3DB43F}"/>
              </a:ext>
            </a:extLst>
          </p:cNvPr>
          <p:cNvSpPr txBox="1"/>
          <p:nvPr/>
        </p:nvSpPr>
        <p:spPr>
          <a:xfrm>
            <a:off x="8559011" y="329411"/>
            <a:ext cx="3078291" cy="3970318"/>
          </a:xfrm>
          <a:prstGeom prst="rect">
            <a:avLst/>
          </a:prstGeom>
          <a:noFill/>
        </p:spPr>
        <p:txBody>
          <a:bodyPr wrap="square" rtlCol="0">
            <a:spAutoFit/>
          </a:bodyPr>
          <a:lstStyle/>
          <a:p>
            <a:pPr algn="ctr"/>
            <a:r>
              <a:rPr lang="en-GB" sz="3600" b="1" dirty="0"/>
              <a:t>National Conference 6</a:t>
            </a:r>
            <a:r>
              <a:rPr lang="en-GB" sz="3600" b="1" baseline="30000" dirty="0"/>
              <a:t>th</a:t>
            </a:r>
            <a:r>
              <a:rPr lang="en-GB" sz="3600" b="1" dirty="0"/>
              <a:t> February</a:t>
            </a:r>
          </a:p>
          <a:p>
            <a:pPr algn="ctr"/>
            <a:endParaRPr lang="en-GB" b="1" dirty="0"/>
          </a:p>
          <a:p>
            <a:pPr algn="ctr"/>
            <a:r>
              <a:rPr lang="en-GB" sz="3600" i="1" dirty="0"/>
              <a:t>Visionary Curriculum Leadership</a:t>
            </a:r>
          </a:p>
          <a:p>
            <a:pPr algn="ctr"/>
            <a:endParaRPr lang="en-GB" dirty="0"/>
          </a:p>
        </p:txBody>
      </p:sp>
    </p:spTree>
    <p:extLst>
      <p:ext uri="{BB962C8B-B14F-4D97-AF65-F5344CB8AC3E}">
        <p14:creationId xmlns:p14="http://schemas.microsoft.com/office/powerpoint/2010/main" val="226822976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592B75E-C0FE-428E-ADE2-D6FE3B42E70E}"/>
              </a:ext>
            </a:extLst>
          </p:cNvPr>
          <p:cNvPicPr>
            <a:picLocks noChangeAspect="1"/>
          </p:cNvPicPr>
          <p:nvPr/>
        </p:nvPicPr>
        <p:blipFill>
          <a:blip r:embed="rId2"/>
          <a:stretch>
            <a:fillRect/>
          </a:stretch>
        </p:blipFill>
        <p:spPr>
          <a:xfrm>
            <a:off x="323581" y="318052"/>
            <a:ext cx="11107172" cy="5043399"/>
          </a:xfrm>
          <a:prstGeom prst="rect">
            <a:avLst/>
          </a:prstGeom>
        </p:spPr>
      </p:pic>
    </p:spTree>
    <p:extLst>
      <p:ext uri="{BB962C8B-B14F-4D97-AF65-F5344CB8AC3E}">
        <p14:creationId xmlns:p14="http://schemas.microsoft.com/office/powerpoint/2010/main" val="272180342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D28DBB9-7B42-4BD8-88EA-B2A6B889392A}"/>
              </a:ext>
            </a:extLst>
          </p:cNvPr>
          <p:cNvPicPr>
            <a:picLocks noChangeAspect="1"/>
          </p:cNvPicPr>
          <p:nvPr/>
        </p:nvPicPr>
        <p:blipFill>
          <a:blip r:embed="rId2"/>
          <a:stretch>
            <a:fillRect/>
          </a:stretch>
        </p:blipFill>
        <p:spPr>
          <a:xfrm>
            <a:off x="429623" y="374847"/>
            <a:ext cx="10363310" cy="4600398"/>
          </a:xfrm>
          <a:prstGeom prst="rect">
            <a:avLst/>
          </a:prstGeom>
        </p:spPr>
      </p:pic>
    </p:spTree>
    <p:extLst>
      <p:ext uri="{BB962C8B-B14F-4D97-AF65-F5344CB8AC3E}">
        <p14:creationId xmlns:p14="http://schemas.microsoft.com/office/powerpoint/2010/main" val="256595383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6160169" y="911565"/>
            <a:ext cx="5518484" cy="3311091"/>
          </a:xfrm>
          <a:prstGeom prst="rect">
            <a:avLst/>
          </a:prstGeom>
        </p:spPr>
      </p:pic>
      <p:sp>
        <p:nvSpPr>
          <p:cNvPr id="3" name="TextBox 2"/>
          <p:cNvSpPr txBox="1"/>
          <p:nvPr/>
        </p:nvSpPr>
        <p:spPr>
          <a:xfrm>
            <a:off x="288758" y="561474"/>
            <a:ext cx="5534527" cy="4687950"/>
          </a:xfrm>
          <a:prstGeom prst="rect">
            <a:avLst/>
          </a:prstGeom>
          <a:noFill/>
        </p:spPr>
        <p:txBody>
          <a:bodyPr wrap="square" rtlCol="0">
            <a:spAutoFit/>
          </a:bodyPr>
          <a:lstStyle/>
          <a:p>
            <a:pPr algn="ctr"/>
            <a:r>
              <a:rPr lang="en-GB" sz="3733" dirty="0"/>
              <a:t>“If the Vision for Education fails to make and sustain meaningful connections between a school’s ethos and its outcomes, it will become nothing more than a deeply eloquent and well-meaning piece of writing…”</a:t>
            </a:r>
          </a:p>
        </p:txBody>
      </p:sp>
    </p:spTree>
    <p:extLst>
      <p:ext uri="{BB962C8B-B14F-4D97-AF65-F5344CB8AC3E}">
        <p14:creationId xmlns:p14="http://schemas.microsoft.com/office/powerpoint/2010/main" val="10921767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7074569" y="945261"/>
            <a:ext cx="5342020" cy="3539046"/>
          </a:xfrm>
          <a:prstGeom prst="rect">
            <a:avLst/>
          </a:prstGeom>
          <a:noFill/>
        </p:spPr>
        <p:txBody>
          <a:bodyPr wrap="square" rtlCol="0">
            <a:spAutoFit/>
          </a:bodyPr>
          <a:lstStyle/>
          <a:p>
            <a:r>
              <a:rPr lang="en-GB" sz="3733" dirty="0"/>
              <a:t>“..It must come off the shelf and be brought to life through leaders evaluating its potential impact on every area of day-to-day school life…”</a:t>
            </a:r>
            <a:endParaRPr lang="en-GB" sz="2400" dirty="0"/>
          </a:p>
        </p:txBody>
      </p:sp>
      <p:pic>
        <p:nvPicPr>
          <p:cNvPr id="4" name="Picture 3"/>
          <p:cNvPicPr>
            <a:picLocks noChangeAspect="1"/>
          </p:cNvPicPr>
          <p:nvPr/>
        </p:nvPicPr>
        <p:blipFill>
          <a:blip r:embed="rId3"/>
          <a:stretch>
            <a:fillRect/>
          </a:stretch>
        </p:blipFill>
        <p:spPr>
          <a:xfrm>
            <a:off x="834189" y="908760"/>
            <a:ext cx="5420252" cy="3606709"/>
          </a:xfrm>
          <a:prstGeom prst="rect">
            <a:avLst/>
          </a:prstGeom>
        </p:spPr>
      </p:pic>
    </p:spTree>
    <p:extLst>
      <p:ext uri="{BB962C8B-B14F-4D97-AF65-F5344CB8AC3E}">
        <p14:creationId xmlns:p14="http://schemas.microsoft.com/office/powerpoint/2010/main" val="10970589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89810" y="1106905"/>
            <a:ext cx="5342020" cy="3539046"/>
          </a:xfrm>
          <a:prstGeom prst="rect">
            <a:avLst/>
          </a:prstGeom>
          <a:noFill/>
        </p:spPr>
        <p:txBody>
          <a:bodyPr wrap="square" rtlCol="0">
            <a:spAutoFit/>
          </a:bodyPr>
          <a:lstStyle/>
          <a:p>
            <a:r>
              <a:rPr lang="en-GB" sz="3733" dirty="0"/>
              <a:t>“…This dynamic and enhancing connection between ethos and outcomes is what we mean by ‘</a:t>
            </a:r>
            <a:r>
              <a:rPr lang="en-GB" sz="3733" b="1" dirty="0"/>
              <a:t>Bringing the Vision Alive</a:t>
            </a:r>
            <a:r>
              <a:rPr lang="en-GB" sz="3733" dirty="0"/>
              <a:t>.’” </a:t>
            </a:r>
          </a:p>
        </p:txBody>
      </p:sp>
      <p:pic>
        <p:nvPicPr>
          <p:cNvPr id="4" name="Picture 3"/>
          <p:cNvPicPr>
            <a:picLocks noChangeAspect="1"/>
          </p:cNvPicPr>
          <p:nvPr/>
        </p:nvPicPr>
        <p:blipFill>
          <a:blip r:embed="rId3"/>
          <a:stretch>
            <a:fillRect/>
          </a:stretch>
        </p:blipFill>
        <p:spPr>
          <a:xfrm>
            <a:off x="6462118" y="1106905"/>
            <a:ext cx="5232231" cy="3481120"/>
          </a:xfrm>
          <a:prstGeom prst="rect">
            <a:avLst/>
          </a:prstGeom>
        </p:spPr>
      </p:pic>
    </p:spTree>
    <p:extLst>
      <p:ext uri="{BB962C8B-B14F-4D97-AF65-F5344CB8AC3E}">
        <p14:creationId xmlns:p14="http://schemas.microsoft.com/office/powerpoint/2010/main" val="28717482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B3B5C34-3D84-4B95-BE1E-F29211A995B1}"/>
              </a:ext>
            </a:extLst>
          </p:cNvPr>
          <p:cNvPicPr>
            <a:picLocks noChangeAspect="1"/>
          </p:cNvPicPr>
          <p:nvPr/>
        </p:nvPicPr>
        <p:blipFill>
          <a:blip r:embed="rId2"/>
          <a:stretch>
            <a:fillRect/>
          </a:stretch>
        </p:blipFill>
        <p:spPr>
          <a:xfrm>
            <a:off x="677885" y="312373"/>
            <a:ext cx="11234153" cy="4782141"/>
          </a:xfrm>
          <a:prstGeom prst="rect">
            <a:avLst/>
          </a:prstGeom>
        </p:spPr>
      </p:pic>
    </p:spTree>
    <p:extLst>
      <p:ext uri="{BB962C8B-B14F-4D97-AF65-F5344CB8AC3E}">
        <p14:creationId xmlns:p14="http://schemas.microsoft.com/office/powerpoint/2010/main" val="221828194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55183" y="2401455"/>
            <a:ext cx="2523460" cy="830997"/>
          </a:xfrm>
          <a:prstGeom prst="rect">
            <a:avLst/>
          </a:prstGeom>
          <a:solidFill>
            <a:schemeClr val="accent2">
              <a:lumMod val="20000"/>
              <a:lumOff val="80000"/>
            </a:schemeClr>
          </a:solidFill>
        </p:spPr>
        <p:txBody>
          <a:bodyPr wrap="square" rtlCol="0">
            <a:spAutoFit/>
          </a:bodyPr>
          <a:lstStyle/>
          <a:p>
            <a:pPr algn="ctr" defTabSz="609585"/>
            <a:r>
              <a:rPr lang="en-GB" sz="4800" b="1" dirty="0">
                <a:solidFill>
                  <a:prstClr val="black"/>
                </a:solidFill>
                <a:latin typeface="Calibri"/>
              </a:rPr>
              <a:t>ethos</a:t>
            </a:r>
          </a:p>
        </p:txBody>
      </p:sp>
      <p:sp>
        <p:nvSpPr>
          <p:cNvPr id="4" name="TextBox 3"/>
          <p:cNvSpPr txBox="1"/>
          <p:nvPr/>
        </p:nvSpPr>
        <p:spPr>
          <a:xfrm>
            <a:off x="8477694" y="2401455"/>
            <a:ext cx="3558364" cy="830997"/>
          </a:xfrm>
          <a:prstGeom prst="rect">
            <a:avLst/>
          </a:prstGeom>
          <a:solidFill>
            <a:schemeClr val="accent2">
              <a:lumMod val="20000"/>
              <a:lumOff val="80000"/>
            </a:schemeClr>
          </a:solidFill>
        </p:spPr>
        <p:txBody>
          <a:bodyPr wrap="square" rtlCol="0">
            <a:spAutoFit/>
          </a:bodyPr>
          <a:lstStyle/>
          <a:p>
            <a:pPr algn="ctr" defTabSz="609585"/>
            <a:r>
              <a:rPr lang="en-GB" sz="4800" b="1" dirty="0">
                <a:solidFill>
                  <a:prstClr val="black"/>
                </a:solidFill>
                <a:latin typeface="Calibri"/>
              </a:rPr>
              <a:t>outcomes</a:t>
            </a:r>
          </a:p>
        </p:txBody>
      </p:sp>
      <p:sp>
        <p:nvSpPr>
          <p:cNvPr id="6" name="TextBox 5"/>
          <p:cNvSpPr txBox="1"/>
          <p:nvPr/>
        </p:nvSpPr>
        <p:spPr>
          <a:xfrm>
            <a:off x="255183" y="3509449"/>
            <a:ext cx="7315572" cy="2308324"/>
          </a:xfrm>
          <a:prstGeom prst="rect">
            <a:avLst/>
          </a:prstGeom>
          <a:noFill/>
        </p:spPr>
        <p:txBody>
          <a:bodyPr wrap="square" rtlCol="0">
            <a:spAutoFit/>
          </a:bodyPr>
          <a:lstStyle/>
          <a:p>
            <a:pPr defTabSz="609585"/>
            <a:r>
              <a:rPr lang="en-GB" sz="2400" b="1" dirty="0">
                <a:solidFill>
                  <a:prstClr val="black"/>
                </a:solidFill>
                <a:latin typeface="Calibri"/>
              </a:rPr>
              <a:t>How do you define this for your school? </a:t>
            </a:r>
          </a:p>
          <a:p>
            <a:pPr defTabSz="609585"/>
            <a:r>
              <a:rPr lang="en-GB" sz="2400" b="1" dirty="0">
                <a:solidFill>
                  <a:prstClr val="black"/>
                </a:solidFill>
                <a:latin typeface="Calibri"/>
              </a:rPr>
              <a:t>(in a sentence…)</a:t>
            </a:r>
          </a:p>
          <a:p>
            <a:pPr marL="380990" indent="-380990" defTabSz="609585">
              <a:buFont typeface="Arial" panose="020B0604020202020204" pitchFamily="34" charset="0"/>
              <a:buChar char="•"/>
            </a:pPr>
            <a:r>
              <a:rPr lang="en-GB" sz="2400" i="1" dirty="0">
                <a:solidFill>
                  <a:prstClr val="black"/>
                </a:solidFill>
                <a:latin typeface="Calibri"/>
              </a:rPr>
              <a:t>Where does your ethos come from?</a:t>
            </a:r>
          </a:p>
          <a:p>
            <a:pPr marL="380990" indent="-380990" defTabSz="609585">
              <a:buFont typeface="Arial" panose="020B0604020202020204" pitchFamily="34" charset="0"/>
              <a:buChar char="•"/>
            </a:pPr>
            <a:r>
              <a:rPr lang="en-GB" sz="2400" i="1" dirty="0">
                <a:solidFill>
                  <a:prstClr val="black"/>
                </a:solidFill>
                <a:latin typeface="Calibri"/>
              </a:rPr>
              <a:t>What are the commonalities and differences between us?</a:t>
            </a:r>
          </a:p>
          <a:p>
            <a:pPr marL="380990" indent="-380990" defTabSz="609585">
              <a:buFont typeface="Arial" panose="020B0604020202020204" pitchFamily="34" charset="0"/>
              <a:buChar char="•"/>
            </a:pPr>
            <a:r>
              <a:rPr lang="en-GB" sz="2400" i="1" dirty="0">
                <a:solidFill>
                  <a:prstClr val="black"/>
                </a:solidFill>
                <a:latin typeface="Calibri"/>
              </a:rPr>
              <a:t>What difference does it make to your lived reality?</a:t>
            </a:r>
          </a:p>
        </p:txBody>
      </p:sp>
      <p:sp>
        <p:nvSpPr>
          <p:cNvPr id="7" name="TextBox 6"/>
          <p:cNvSpPr txBox="1"/>
          <p:nvPr/>
        </p:nvSpPr>
        <p:spPr>
          <a:xfrm>
            <a:off x="6561222" y="53608"/>
            <a:ext cx="5474836" cy="2308324"/>
          </a:xfrm>
          <a:prstGeom prst="rect">
            <a:avLst/>
          </a:prstGeom>
          <a:noFill/>
        </p:spPr>
        <p:txBody>
          <a:bodyPr wrap="square" rtlCol="0">
            <a:spAutoFit/>
          </a:bodyPr>
          <a:lstStyle/>
          <a:p>
            <a:pPr algn="r" defTabSz="609585"/>
            <a:r>
              <a:rPr lang="en-GB" sz="2400" b="1" dirty="0">
                <a:solidFill>
                  <a:prstClr val="black"/>
                </a:solidFill>
                <a:latin typeface="Calibri"/>
              </a:rPr>
              <a:t>What outcomes are you trying to improve?</a:t>
            </a:r>
          </a:p>
          <a:p>
            <a:pPr marL="380990" indent="-380990" algn="r" defTabSz="609585">
              <a:buFont typeface="Arial" panose="020B0604020202020204" pitchFamily="34" charset="0"/>
              <a:buChar char="•"/>
            </a:pPr>
            <a:r>
              <a:rPr lang="en-GB" sz="2400" i="1" dirty="0">
                <a:solidFill>
                  <a:prstClr val="black"/>
                </a:solidFill>
                <a:latin typeface="Calibri"/>
              </a:rPr>
              <a:t>What are the pressures and challenges?</a:t>
            </a:r>
          </a:p>
          <a:p>
            <a:pPr marL="380990" indent="-380990" algn="r" defTabSz="609585">
              <a:buFont typeface="Arial" panose="020B0604020202020204" pitchFamily="34" charset="0"/>
              <a:buChar char="•"/>
            </a:pPr>
            <a:r>
              <a:rPr lang="en-GB" sz="2400" i="1" dirty="0">
                <a:solidFill>
                  <a:prstClr val="black"/>
                </a:solidFill>
                <a:latin typeface="Calibri"/>
              </a:rPr>
              <a:t>Who defines this journey?</a:t>
            </a:r>
          </a:p>
          <a:p>
            <a:pPr marL="380990" indent="-380990" algn="r" defTabSz="609585">
              <a:buFont typeface="Arial" panose="020B0604020202020204" pitchFamily="34" charset="0"/>
              <a:buChar char="•"/>
            </a:pPr>
            <a:r>
              <a:rPr lang="en-GB" sz="2400" i="1" dirty="0">
                <a:solidFill>
                  <a:prstClr val="black"/>
                </a:solidFill>
                <a:latin typeface="Calibri"/>
              </a:rPr>
              <a:t>What help could the Vision offer you?</a:t>
            </a:r>
          </a:p>
        </p:txBody>
      </p:sp>
      <p:grpSp>
        <p:nvGrpSpPr>
          <p:cNvPr id="11" name="Group 10"/>
          <p:cNvGrpSpPr/>
          <p:nvPr/>
        </p:nvGrpSpPr>
        <p:grpSpPr>
          <a:xfrm>
            <a:off x="2778643" y="2278343"/>
            <a:ext cx="5699051" cy="1200329"/>
            <a:chOff x="2083982" y="1708757"/>
            <a:chExt cx="4274288" cy="900247"/>
          </a:xfrm>
        </p:grpSpPr>
        <p:sp>
          <p:nvSpPr>
            <p:cNvPr id="5" name="TextBox 4"/>
            <p:cNvSpPr txBox="1"/>
            <p:nvPr/>
          </p:nvSpPr>
          <p:spPr>
            <a:xfrm>
              <a:off x="2498652" y="1708757"/>
              <a:ext cx="3444948" cy="900247"/>
            </a:xfrm>
            <a:prstGeom prst="rect">
              <a:avLst/>
            </a:prstGeom>
            <a:solidFill>
              <a:schemeClr val="accent2">
                <a:lumMod val="60000"/>
                <a:lumOff val="40000"/>
              </a:schemeClr>
            </a:solidFill>
          </p:spPr>
          <p:txBody>
            <a:bodyPr wrap="square" rtlCol="0">
              <a:spAutoFit/>
            </a:bodyPr>
            <a:lstStyle/>
            <a:p>
              <a:pPr algn="ctr" defTabSz="609585"/>
              <a:r>
                <a:rPr lang="en-GB" sz="7200" b="1" dirty="0">
                  <a:solidFill>
                    <a:prstClr val="black"/>
                  </a:solidFill>
                  <a:latin typeface="Calibri"/>
                </a:rPr>
                <a:t>enhancing</a:t>
              </a:r>
            </a:p>
          </p:txBody>
        </p:sp>
        <p:cxnSp>
          <p:nvCxnSpPr>
            <p:cNvPr id="9" name="Straight Connector 8"/>
            <p:cNvCxnSpPr>
              <a:stCxn id="3" idx="3"/>
            </p:cNvCxnSpPr>
            <p:nvPr/>
          </p:nvCxnSpPr>
          <p:spPr>
            <a:xfrm>
              <a:off x="2083982" y="2112715"/>
              <a:ext cx="414670" cy="11543"/>
            </a:xfrm>
            <a:prstGeom prst="line">
              <a:avLst/>
            </a:prstGeom>
            <a:ln w="41275"/>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V="1">
              <a:off x="5943600" y="2124257"/>
              <a:ext cx="414670" cy="1"/>
            </a:xfrm>
            <a:prstGeom prst="line">
              <a:avLst/>
            </a:prstGeom>
            <a:ln w="41275"/>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41244908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F40E260-4AED-4B26-B8B6-B415BED80F8F}"/>
              </a:ext>
            </a:extLst>
          </p:cNvPr>
          <p:cNvPicPr>
            <a:picLocks noChangeAspect="1"/>
          </p:cNvPicPr>
          <p:nvPr/>
        </p:nvPicPr>
        <p:blipFill>
          <a:blip r:embed="rId3"/>
          <a:stretch>
            <a:fillRect/>
          </a:stretch>
        </p:blipFill>
        <p:spPr>
          <a:xfrm>
            <a:off x="552398" y="352169"/>
            <a:ext cx="4578493" cy="5188146"/>
          </a:xfrm>
          <a:prstGeom prst="rect">
            <a:avLst/>
          </a:prstGeom>
        </p:spPr>
      </p:pic>
      <p:sp>
        <p:nvSpPr>
          <p:cNvPr id="6" name="Arrow: Right 5">
            <a:extLst>
              <a:ext uri="{FF2B5EF4-FFF2-40B4-BE49-F238E27FC236}">
                <a16:creationId xmlns:a16="http://schemas.microsoft.com/office/drawing/2014/main" id="{1AF778B3-0068-4347-9660-D919E2F3128F}"/>
              </a:ext>
            </a:extLst>
          </p:cNvPr>
          <p:cNvSpPr/>
          <p:nvPr/>
        </p:nvSpPr>
        <p:spPr>
          <a:xfrm>
            <a:off x="5130891" y="1681132"/>
            <a:ext cx="2731841" cy="27261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cxnSp>
        <p:nvCxnSpPr>
          <p:cNvPr id="8" name="Straight Connector 7">
            <a:extLst>
              <a:ext uri="{FF2B5EF4-FFF2-40B4-BE49-F238E27FC236}">
                <a16:creationId xmlns:a16="http://schemas.microsoft.com/office/drawing/2014/main" id="{CDC849EE-083E-4172-A918-704F7EACB49C}"/>
              </a:ext>
            </a:extLst>
          </p:cNvPr>
          <p:cNvCxnSpPr/>
          <p:nvPr/>
        </p:nvCxnSpPr>
        <p:spPr>
          <a:xfrm>
            <a:off x="2692085" y="1896954"/>
            <a:ext cx="1544825" cy="0"/>
          </a:xfrm>
          <a:prstGeom prst="line">
            <a:avLst/>
          </a:prstGeom>
        </p:spPr>
        <p:style>
          <a:lnRef idx="2">
            <a:schemeClr val="accent1"/>
          </a:lnRef>
          <a:fillRef idx="0">
            <a:schemeClr val="accent1"/>
          </a:fillRef>
          <a:effectRef idx="1">
            <a:schemeClr val="accent1"/>
          </a:effectRef>
          <a:fontRef idx="minor">
            <a:schemeClr val="tx1"/>
          </a:fontRef>
        </p:style>
      </p:cxnSp>
      <p:pic>
        <p:nvPicPr>
          <p:cNvPr id="3" name="Picture 2" descr="A screenshot of a computer&#10;&#10;Description automatically generated">
            <a:extLst>
              <a:ext uri="{FF2B5EF4-FFF2-40B4-BE49-F238E27FC236}">
                <a16:creationId xmlns:a16="http://schemas.microsoft.com/office/drawing/2014/main" id="{5E50D9B8-8837-4FD1-9B3A-14BC6C02ED4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3977" t="16729" r="39307" b="8737"/>
          <a:stretch/>
        </p:blipFill>
        <p:spPr>
          <a:xfrm>
            <a:off x="8218241" y="193104"/>
            <a:ext cx="3776870" cy="5111552"/>
          </a:xfrm>
          <a:prstGeom prst="rect">
            <a:avLst/>
          </a:prstGeom>
        </p:spPr>
      </p:pic>
    </p:spTree>
    <p:extLst>
      <p:ext uri="{BB962C8B-B14F-4D97-AF65-F5344CB8AC3E}">
        <p14:creationId xmlns:p14="http://schemas.microsoft.com/office/powerpoint/2010/main" val="14956787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1EECB3E-926E-48D0-AAFA-12C62B94E6CB}"/>
              </a:ext>
            </a:extLst>
          </p:cNvPr>
          <p:cNvPicPr>
            <a:picLocks noChangeAspect="1"/>
          </p:cNvPicPr>
          <p:nvPr/>
        </p:nvPicPr>
        <p:blipFill>
          <a:blip r:embed="rId2"/>
          <a:stretch>
            <a:fillRect/>
          </a:stretch>
        </p:blipFill>
        <p:spPr>
          <a:xfrm>
            <a:off x="2444522" y="715617"/>
            <a:ext cx="7302955" cy="4215329"/>
          </a:xfrm>
          <a:prstGeom prst="rect">
            <a:avLst/>
          </a:prstGeom>
        </p:spPr>
      </p:pic>
    </p:spTree>
    <p:extLst>
      <p:ext uri="{BB962C8B-B14F-4D97-AF65-F5344CB8AC3E}">
        <p14:creationId xmlns:p14="http://schemas.microsoft.com/office/powerpoint/2010/main" val="3646905707"/>
      </p:ext>
    </p:extLst>
  </p:cSld>
  <p:clrMapOvr>
    <a:masterClrMapping/>
  </p:clrMapOvr>
</p:sld>
</file>

<file path=ppt/theme/theme1.xml><?xml version="1.0" encoding="utf-8"?>
<a:theme xmlns:a="http://schemas.openxmlformats.org/drawingml/2006/main" name="Inside Pages">
  <a:themeElements>
    <a:clrScheme name="Custom 1">
      <a:dk1>
        <a:sysClr val="windowText" lastClr="000000"/>
      </a:dk1>
      <a:lt1>
        <a:sysClr val="window" lastClr="FFFFFF"/>
      </a:lt1>
      <a:dk2>
        <a:srgbClr val="4A2D72"/>
      </a:dk2>
      <a:lt2>
        <a:srgbClr val="973B8E"/>
      </a:lt2>
      <a:accent1>
        <a:srgbClr val="4A2D72"/>
      </a:accent1>
      <a:accent2>
        <a:srgbClr val="973B8E"/>
      </a:accent2>
      <a:accent3>
        <a:srgbClr val="4A2D72"/>
      </a:accent3>
      <a:accent4>
        <a:srgbClr val="973B8E"/>
      </a:accent4>
      <a:accent5>
        <a:srgbClr val="4A2D72"/>
      </a:accent5>
      <a:accent6>
        <a:srgbClr val="973B8E"/>
      </a:accent6>
      <a:hlink>
        <a:srgbClr val="4A2D72"/>
      </a:hlink>
      <a:folHlink>
        <a:srgbClr val="973B8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2010</TotalTime>
  <Words>737</Words>
  <Application>Microsoft Office PowerPoint</Application>
  <PresentationFormat>Widescreen</PresentationFormat>
  <Paragraphs>137</Paragraphs>
  <Slides>25</Slides>
  <Notes>16</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25</vt:i4>
      </vt:variant>
    </vt:vector>
  </HeadingPairs>
  <TitlesOfParts>
    <vt:vector size="29" baseType="lpstr">
      <vt:lpstr>Arial</vt:lpstr>
      <vt:lpstr>Calibri</vt:lpstr>
      <vt:lpstr>Gill Sans MT</vt:lpstr>
      <vt:lpstr>Inside Pages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Andy Wolfe</dc:creator>
  <cp:lastModifiedBy>Emily Norman</cp:lastModifiedBy>
  <cp:revision>70</cp:revision>
  <cp:lastPrinted>2019-10-19T20:09:35Z</cp:lastPrinted>
  <dcterms:created xsi:type="dcterms:W3CDTF">2019-06-17T10:21:06Z</dcterms:created>
  <dcterms:modified xsi:type="dcterms:W3CDTF">2019-11-14T09:43:39Z</dcterms:modified>
</cp:coreProperties>
</file>