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576" r:id="rId2"/>
    <p:sldId id="812" r:id="rId3"/>
    <p:sldId id="804" r:id="rId4"/>
    <p:sldId id="805" r:id="rId5"/>
    <p:sldId id="807" r:id="rId6"/>
    <p:sldId id="821" r:id="rId7"/>
    <p:sldId id="820" r:id="rId8"/>
    <p:sldId id="819" r:id="rId9"/>
    <p:sldId id="822" r:id="rId10"/>
    <p:sldId id="587" r:id="rId11"/>
    <p:sldId id="802" r:id="rId12"/>
    <p:sldId id="358" r:id="rId13"/>
    <p:sldId id="371" r:id="rId14"/>
    <p:sldId id="372" r:id="rId15"/>
    <p:sldId id="373" r:id="rId16"/>
    <p:sldId id="374" r:id="rId17"/>
    <p:sldId id="375" r:id="rId18"/>
    <p:sldId id="334" r:id="rId19"/>
    <p:sldId id="785" r:id="rId20"/>
    <p:sldId id="815" r:id="rId21"/>
    <p:sldId id="825" r:id="rId22"/>
    <p:sldId id="472" r:id="rId23"/>
    <p:sldId id="479" r:id="rId24"/>
    <p:sldId id="476" r:id="rId25"/>
    <p:sldId id="829" r:id="rId26"/>
    <p:sldId id="830" r:id="rId27"/>
    <p:sldId id="831" r:id="rId28"/>
    <p:sldId id="613" r:id="rId29"/>
    <p:sldId id="616" r:id="rId30"/>
    <p:sldId id="646" r:id="rId31"/>
    <p:sldId id="832" r:id="rId32"/>
    <p:sldId id="824" r:id="rId33"/>
    <p:sldId id="833" r:id="rId34"/>
    <p:sldId id="834" r:id="rId35"/>
    <p:sldId id="835" r:id="rId36"/>
    <p:sldId id="836" r:id="rId37"/>
    <p:sldId id="837" r:id="rId38"/>
    <p:sldId id="809" r:id="rId39"/>
    <p:sldId id="708" r:id="rId40"/>
    <p:sldId id="679" r:id="rId41"/>
    <p:sldId id="709" r:id="rId42"/>
    <p:sldId id="739" r:id="rId43"/>
    <p:sldId id="704" r:id="rId44"/>
    <p:sldId id="823" r:id="rId45"/>
    <p:sldId id="813" r:id="rId46"/>
    <p:sldId id="678" r:id="rId47"/>
    <p:sldId id="680" r:id="rId48"/>
    <p:sldId id="827" r:id="rId49"/>
    <p:sldId id="828" r:id="rId50"/>
    <p:sldId id="544" r:id="rId51"/>
    <p:sldId id="694" r:id="rId52"/>
    <p:sldId id="625" r:id="rId53"/>
    <p:sldId id="681" r:id="rId54"/>
    <p:sldId id="817" r:id="rId55"/>
    <p:sldId id="838" r:id="rId56"/>
    <p:sldId id="725" r:id="rId57"/>
    <p:sldId id="727" r:id="rId58"/>
  </p:sldIdLst>
  <p:sldSz cx="12192000" cy="6858000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 Norman" initials="EN" lastIdx="1" clrIdx="0">
    <p:extLst>
      <p:ext uri="{19B8F6BF-5375-455C-9EA6-DF929625EA0E}">
        <p15:presenceInfo xmlns:p15="http://schemas.microsoft.com/office/powerpoint/2012/main" userId="S::emily.norman@churchofengland.org::7730ed5f-eae3-465e-ad4d-e4c0de3b25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2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9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/>
      <dgm:spPr/>
      <dgm:t>
        <a:bodyPr/>
        <a:lstStyle/>
        <a:p>
          <a:r>
            <a:rPr lang="en-US" b="1" dirty="0"/>
            <a:t>Norwich Headteachers</a:t>
          </a:r>
        </a:p>
        <a:p>
          <a:r>
            <a:rPr lang="en-US" b="1" dirty="0"/>
            <a:t>Peer Support Network</a:t>
          </a:r>
        </a:p>
        <a:p>
          <a:r>
            <a:rPr lang="en-US" b="1" dirty="0"/>
            <a:t>21</a:t>
          </a:r>
          <a:r>
            <a:rPr lang="en-US" b="1" baseline="30000" dirty="0"/>
            <a:t>st</a:t>
          </a:r>
          <a:r>
            <a:rPr lang="en-US" b="1" dirty="0"/>
            <a:t> January</a:t>
          </a:r>
          <a:endParaRPr lang="en-US" dirty="0"/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ScaleX="100000" custScaleY="178520" custLinFactNeighborX="-20724" custLinFactNeighborY="-20147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 custT="1"/>
      <dgm:spPr/>
      <dgm:t>
        <a:bodyPr/>
        <a:lstStyle/>
        <a:p>
          <a:r>
            <a:rPr lang="en-US" sz="6000" b="1" dirty="0"/>
            <a:t>Vision into practice: Ethos Enhancing Outcomes</a:t>
          </a:r>
          <a:endParaRPr lang="en-US" sz="6000" dirty="0"/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ScaleY="156941" custLinFactNeighborY="-33158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 custT="1"/>
      <dgm:spPr/>
      <dgm:t>
        <a:bodyPr/>
        <a:lstStyle/>
        <a:p>
          <a:r>
            <a:rPr lang="en-GB" sz="4400" b="1" dirty="0"/>
            <a:t>Called, Connected, Committed: Leadership Practices Matrix (2020) </a:t>
          </a:r>
          <a:endParaRPr lang="en-US" sz="4400" dirty="0"/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ScaleX="100000" custScaleY="178520" custLinFactNeighborX="22695" custLinFactNeighborY="-77779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 custT="1"/>
      <dgm:spPr/>
      <dgm:t>
        <a:bodyPr/>
        <a:lstStyle/>
        <a:p>
          <a:r>
            <a:rPr lang="en-US" sz="5400" b="1" dirty="0"/>
            <a:t>Leading the preparation for inspection across more than one school</a:t>
          </a:r>
          <a:endParaRPr lang="en-US" sz="5400" dirty="0"/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ScaleY="106471" custLinFactNeighborY="-33158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 custT="1"/>
      <dgm:spPr/>
      <dgm:t>
        <a:bodyPr/>
        <a:lstStyle/>
        <a:p>
          <a:pPr algn="ctr"/>
          <a:r>
            <a:rPr kumimoji="0" lang="en-US" sz="540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“</a:t>
          </a:r>
          <a:r>
            <a:rPr kumimoji="0" lang="en-GB" sz="540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To develop inspirational</a:t>
          </a:r>
          <a:r>
            <a:rPr kumimoji="0" lang="en-GB" sz="5400" i="0" u="none" strike="noStrike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 leaders who are </a:t>
          </a:r>
          <a:r>
            <a:rPr kumimoji="0" lang="en-GB" sz="5400" b="1" i="0" u="none" strike="noStrike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called, connected and committed </a:t>
          </a:r>
          <a:r>
            <a:rPr kumimoji="0" lang="en-GB" sz="5400" i="0" u="none" strike="noStrike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to delivering the Church of England’s vision for education”</a:t>
          </a:r>
          <a:endParaRPr lang="en-US" sz="5400" b="1" i="0" dirty="0">
            <a:solidFill>
              <a:schemeClr val="bg1"/>
            </a:solidFill>
          </a:endParaRPr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ScaleY="192513" custLinFactNeighborY="3744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/>
      <dgm:spPr/>
      <dgm:t>
        <a:bodyPr/>
        <a:lstStyle/>
        <a:p>
          <a:r>
            <a:rPr lang="en-US" b="1" dirty="0"/>
            <a:t>Defining our Current Reality</a:t>
          </a:r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LinFactNeighborY="-33158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/>
      <dgm:spPr/>
      <dgm:t>
        <a:bodyPr/>
        <a:lstStyle/>
        <a:p>
          <a:r>
            <a:rPr lang="en-GB" b="1" dirty="0"/>
            <a:t>Expectations for Leadership</a:t>
          </a:r>
          <a:endParaRPr lang="en-US" dirty="0"/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ScaleX="57787" custScaleY="48858" custLinFactNeighborY="-33158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/>
      <dgm:spPr/>
      <dgm:t>
        <a:bodyPr/>
        <a:lstStyle/>
        <a:p>
          <a:r>
            <a:rPr lang="en-US" b="1" dirty="0"/>
            <a:t>Leading with vision across more than one school</a:t>
          </a:r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LinFactNeighborY="-33158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490E9644-4F1F-4597-868C-2CE65934DAF3}">
      <dgm:prSet phldrT="[Text]"/>
      <dgm:spPr/>
      <dgm:t>
        <a:bodyPr/>
        <a:lstStyle/>
        <a:p>
          <a:r>
            <a:rPr lang="en-US" dirty="0"/>
            <a:t>A Vision for Education</a:t>
          </a:r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LinFactNeighborX="368" custLinFactNeighborY="-36823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490E9644-4F1F-4597-868C-2CE65934DAF3}">
      <dgm:prSet phldrT="[Text]"/>
      <dgm:spPr/>
      <dgm:t>
        <a:bodyPr/>
        <a:lstStyle/>
        <a:p>
          <a:r>
            <a:rPr lang="en-US" dirty="0"/>
            <a:t>A Vision for Education</a:t>
          </a:r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LinFactNeighborX="368" custLinFactNeighborY="-36823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/>
      <dgm:spPr/>
      <dgm:t>
        <a:bodyPr/>
        <a:lstStyle/>
        <a:p>
          <a:r>
            <a:rPr lang="en-US" b="1" dirty="0"/>
            <a:t>Leading with vision: curriculum intent</a:t>
          </a:r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LinFactNeighborY="-33158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0"/>
          <a:ext cx="8128000" cy="48367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b="1" kern="1200" dirty="0"/>
            <a:t>Norwich Headteachers</a:t>
          </a:r>
        </a:p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b="1" kern="1200" dirty="0"/>
            <a:t>Peer Support Network</a:t>
          </a:r>
        </a:p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b="1" kern="1200" dirty="0"/>
            <a:t>21</a:t>
          </a:r>
          <a:r>
            <a:rPr lang="en-US" sz="6100" b="1" kern="1200" baseline="30000" dirty="0"/>
            <a:t>st</a:t>
          </a:r>
          <a:r>
            <a:rPr lang="en-US" sz="6100" b="1" kern="1200" dirty="0"/>
            <a:t> January</a:t>
          </a:r>
          <a:endParaRPr lang="en-US" sz="6100" kern="1200" dirty="0"/>
        </a:p>
      </dsp:txBody>
      <dsp:txXfrm>
        <a:off x="141662" y="141662"/>
        <a:ext cx="7844676" cy="455337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0"/>
          <a:ext cx="8128000" cy="42520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Vision into practice: Ethos Enhancing Outcomes</a:t>
          </a:r>
          <a:endParaRPr lang="en-US" sz="6000" kern="1200" dirty="0"/>
        </a:p>
      </dsp:txBody>
      <dsp:txXfrm>
        <a:off x="124538" y="124538"/>
        <a:ext cx="7878924" cy="400297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0"/>
          <a:ext cx="7678744" cy="42871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b="1" kern="1200" dirty="0"/>
            <a:t>Called, Connected, Committed: Leadership Practices Matrix (2020) </a:t>
          </a:r>
          <a:endParaRPr lang="en-US" sz="4400" kern="1200" dirty="0"/>
        </a:p>
      </dsp:txBody>
      <dsp:txXfrm>
        <a:off x="125566" y="125566"/>
        <a:ext cx="7427612" cy="40359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368645"/>
          <a:ext cx="8128000" cy="28846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1" kern="1200" dirty="0"/>
            <a:t>Leading the preparation for inspection across more than one school</a:t>
          </a:r>
          <a:endParaRPr lang="en-US" sz="5400" kern="1200" dirty="0"/>
        </a:p>
      </dsp:txBody>
      <dsp:txXfrm>
        <a:off x="84489" y="453134"/>
        <a:ext cx="7959022" cy="27156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164546"/>
          <a:ext cx="10935801" cy="42309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5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“</a:t>
          </a:r>
          <a:r>
            <a:rPr kumimoji="0" lang="en-GB" sz="5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To develop inspirational</a:t>
          </a:r>
          <a:r>
            <a:rPr kumimoji="0" lang="en-GB" sz="540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 leaders who are </a:t>
          </a:r>
          <a:r>
            <a:rPr kumimoji="0" lang="en-GB" sz="54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called, connected and committed </a:t>
          </a:r>
          <a:r>
            <a:rPr kumimoji="0" lang="en-GB" sz="540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to delivering the Church of England’s vision for education”</a:t>
          </a:r>
          <a:endParaRPr lang="en-US" sz="5400" b="1" i="0" kern="1200" dirty="0">
            <a:solidFill>
              <a:schemeClr val="bg1"/>
            </a:solidFill>
          </a:endParaRPr>
        </a:p>
      </dsp:txBody>
      <dsp:txXfrm>
        <a:off x="123921" y="288467"/>
        <a:ext cx="10687959" cy="39831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456305"/>
          <a:ext cx="8128000" cy="2709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/>
            <a:t>Defining our Current Reality</a:t>
          </a:r>
        </a:p>
      </dsp:txBody>
      <dsp:txXfrm>
        <a:off x="79354" y="535659"/>
        <a:ext cx="7969292" cy="25506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1715536" y="1149109"/>
          <a:ext cx="4696927" cy="13237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b="1" kern="1200" dirty="0"/>
            <a:t>Expectations for Leadership</a:t>
          </a:r>
          <a:endParaRPr lang="en-US" sz="3500" kern="1200" dirty="0"/>
        </a:p>
      </dsp:txBody>
      <dsp:txXfrm>
        <a:off x="1754307" y="1187880"/>
        <a:ext cx="4619385" cy="12461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456305"/>
          <a:ext cx="8128000" cy="2709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b="1" kern="1200" dirty="0"/>
            <a:t>Leading with vision across more than one school</a:t>
          </a:r>
        </a:p>
      </dsp:txBody>
      <dsp:txXfrm>
        <a:off x="79354" y="535659"/>
        <a:ext cx="7969292" cy="255062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240917"/>
          <a:ext cx="5688824" cy="182831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A Vision for Education</a:t>
          </a:r>
        </a:p>
      </dsp:txBody>
      <dsp:txXfrm>
        <a:off x="53550" y="294467"/>
        <a:ext cx="5581724" cy="172121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240917"/>
          <a:ext cx="5688824" cy="182831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A Vision for Education</a:t>
          </a:r>
        </a:p>
      </dsp:txBody>
      <dsp:txXfrm>
        <a:off x="53550" y="294467"/>
        <a:ext cx="5581724" cy="172121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456305"/>
          <a:ext cx="8128000" cy="2709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/>
            <a:t>Leading with vision: curriculum intent</a:t>
          </a:r>
        </a:p>
      </dsp:txBody>
      <dsp:txXfrm>
        <a:off x="79354" y="535659"/>
        <a:ext cx="7969292" cy="25506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9099" cy="498932"/>
          </a:xfrm>
          <a:prstGeom prst="rect">
            <a:avLst/>
          </a:prstGeom>
        </p:spPr>
        <p:txBody>
          <a:bodyPr vert="horz" lIns="91451" tIns="45725" rIns="91451" bIns="4572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1" y="0"/>
            <a:ext cx="2949099" cy="498932"/>
          </a:xfrm>
          <a:prstGeom prst="rect">
            <a:avLst/>
          </a:prstGeom>
        </p:spPr>
        <p:txBody>
          <a:bodyPr vert="horz" lIns="91451" tIns="45725" rIns="91451" bIns="45725" rtlCol="0"/>
          <a:lstStyle>
            <a:lvl1pPr algn="r">
              <a:defRPr sz="1200"/>
            </a:lvl1pPr>
          </a:lstStyle>
          <a:p>
            <a:fld id="{F7FED21E-5084-4E0E-B1E6-8D25AEFF656F}" type="datetimeFigureOut">
              <a:rPr lang="en-GB" smtClean="0"/>
              <a:t>20/01/2020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51" tIns="45725" rIns="91451" bIns="4572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51" tIns="45725" rIns="91451" bIns="4572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45172"/>
            <a:ext cx="2949099" cy="498931"/>
          </a:xfrm>
          <a:prstGeom prst="rect">
            <a:avLst/>
          </a:prstGeom>
        </p:spPr>
        <p:txBody>
          <a:bodyPr vert="horz" lIns="91451" tIns="45725" rIns="91451" bIns="4572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1" y="9445172"/>
            <a:ext cx="2949099" cy="498931"/>
          </a:xfrm>
          <a:prstGeom prst="rect">
            <a:avLst/>
          </a:prstGeom>
        </p:spPr>
        <p:txBody>
          <a:bodyPr vert="horz" lIns="91451" tIns="45725" rIns="91451" bIns="45725" rtlCol="0" anchor="b"/>
          <a:lstStyle>
            <a:lvl1pPr algn="r">
              <a:defRPr sz="1200"/>
            </a:lvl1pPr>
          </a:lstStyle>
          <a:p>
            <a:fld id="{9D9998D5-325A-4DEB-9AAA-8E88D77429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871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950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182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920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801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389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578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66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116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5825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2265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494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0515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880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3109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 minutes</a:t>
            </a:r>
          </a:p>
          <a:p>
            <a:endParaRPr lang="en-GB" dirty="0"/>
          </a:p>
          <a:p>
            <a:r>
              <a:rPr lang="en-GB" dirty="0"/>
              <a:t>BEFORE GOING TO LUNCH, lets go back to our starting point. </a:t>
            </a:r>
          </a:p>
          <a:p>
            <a:r>
              <a:rPr lang="en-GB" dirty="0"/>
              <a:t>Take a moment on your own to note down: </a:t>
            </a:r>
          </a:p>
          <a:p>
            <a:pPr marL="171470" indent="-171470">
              <a:buFontTx/>
              <a:buChar char="-"/>
            </a:pPr>
            <a:r>
              <a:rPr lang="en-GB" dirty="0"/>
              <a:t>What has struck you during this morning’s session. </a:t>
            </a:r>
          </a:p>
          <a:p>
            <a:pPr marL="171470" indent="-171470">
              <a:buFontTx/>
              <a:buChar char="-"/>
            </a:pPr>
            <a:r>
              <a:rPr lang="en-GB" dirty="0"/>
              <a:t>What actions will you take as a consequence </a:t>
            </a:r>
          </a:p>
          <a:p>
            <a:pPr marL="171470" indent="-171470">
              <a:buFontTx/>
              <a:buChar char="-"/>
            </a:pPr>
            <a:endParaRPr lang="en-GB" dirty="0"/>
          </a:p>
          <a:p>
            <a:r>
              <a:rPr lang="en-GB" dirty="0"/>
              <a:t>Share with a partner.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52">
              <a:defRPr/>
            </a:pPr>
            <a:fld id="{EB056913-BBBF-4376-B8AB-C9EBD5B2BFC7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57252">
                <a:defRPr/>
              </a:pPr>
              <a:t>50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50759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244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514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819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302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530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56913-BBBF-4376-B8AB-C9EBD5B2BFC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903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56913-BBBF-4376-B8AB-C9EBD5B2BFC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403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481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56913-BBBF-4376-B8AB-C9EBD5B2BFC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0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P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663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CCE390E-0B2D-40F6-8594-B0DDD76DB7B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39932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15"/>
            <a:ext cx="12191999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8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108958609"/>
              </p:ext>
            </p:extLst>
          </p:nvPr>
        </p:nvGraphicFramePr>
        <p:xfrm>
          <a:off x="2263024" y="58648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7417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148547837"/>
              </p:ext>
            </p:extLst>
          </p:nvPr>
        </p:nvGraphicFramePr>
        <p:xfrm>
          <a:off x="708718" y="1124086"/>
          <a:ext cx="10935801" cy="4395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ubtitle 5">
            <a:extLst>
              <a:ext uri="{FF2B5EF4-FFF2-40B4-BE49-F238E27FC236}">
                <a16:creationId xmlns:a16="http://schemas.microsoft.com/office/drawing/2014/main" id="{2D2ADCD0-D779-4FAA-AC2D-05FA2C9C9289}"/>
              </a:ext>
            </a:extLst>
          </p:cNvPr>
          <p:cNvSpPr txBox="1">
            <a:spLocks/>
          </p:cNvSpPr>
          <p:nvPr/>
        </p:nvSpPr>
        <p:spPr>
          <a:xfrm>
            <a:off x="708716" y="147072"/>
            <a:ext cx="10935803" cy="439553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defRPr/>
            </a:pPr>
            <a:r>
              <a:rPr lang="en-GB" sz="2667" b="1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The Church of England Foundation </a:t>
            </a:r>
          </a:p>
          <a:p>
            <a:pPr defTabSz="609585">
              <a:defRPr/>
            </a:pPr>
            <a:r>
              <a:rPr lang="en-GB" sz="2667" b="1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for Educational Leadership’s mission is:</a:t>
            </a:r>
            <a:endParaRPr lang="en-US" sz="2400" i="1" dirty="0">
              <a:solidFill>
                <a:schemeClr val="bg2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727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C9EC1D-BE26-4696-97E6-38F5C1F81E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83" r="19499"/>
          <a:stretch/>
        </p:blipFill>
        <p:spPr>
          <a:xfrm>
            <a:off x="5860151" y="319507"/>
            <a:ext cx="6218989" cy="4838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868B53-288C-4645-B72C-7A53D94F7695}"/>
              </a:ext>
            </a:extLst>
          </p:cNvPr>
          <p:cNvSpPr txBox="1"/>
          <p:nvPr/>
        </p:nvSpPr>
        <p:spPr>
          <a:xfrm>
            <a:off x="347347" y="91139"/>
            <a:ext cx="524696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Benefits of the Peer Support Network: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600" dirty="0"/>
              <a:t>Building relationships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600" dirty="0"/>
              <a:t>Long-term commitment with possibilities for ongoing peer to peer support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600" dirty="0"/>
              <a:t>Sharing good practice &amp; owning the focus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600" dirty="0"/>
              <a:t>Exploring enquiry questions through high quality resources &amp; expert facilitation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600" dirty="0"/>
              <a:t>Evaluating what works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600" dirty="0"/>
              <a:t>Utilising a proven methodology</a:t>
            </a:r>
          </a:p>
        </p:txBody>
      </p:sp>
    </p:spTree>
    <p:extLst>
      <p:ext uri="{BB962C8B-B14F-4D97-AF65-F5344CB8AC3E}">
        <p14:creationId xmlns:p14="http://schemas.microsoft.com/office/powerpoint/2010/main" val="307015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713222655"/>
              </p:ext>
            </p:extLst>
          </p:nvPr>
        </p:nvGraphicFramePr>
        <p:xfrm>
          <a:off x="2032000" y="71966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681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816" t="-1" r="7417" b="1687"/>
          <a:stretch/>
        </p:blipFill>
        <p:spPr>
          <a:xfrm>
            <a:off x="2422358" y="497305"/>
            <a:ext cx="7834825" cy="3512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29601" y="208547"/>
            <a:ext cx="3785937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Can Vision be too idealistic? Rose-tinted? Inspirational? Transformational?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347284" y="914401"/>
            <a:ext cx="705853" cy="13956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44378" y="4186995"/>
            <a:ext cx="3785937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What is your actual lived experience? Is the first step of great leadership defining reality accurately?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042611" y="3898234"/>
            <a:ext cx="2422357" cy="10889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35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8590" y="160422"/>
            <a:ext cx="1021882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733" b="1" dirty="0"/>
              <a:t>How might we define our current lived reality?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3768" y="1021119"/>
            <a:ext cx="10844463" cy="41966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GB" sz="2667" dirty="0"/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GB" sz="2667" dirty="0"/>
              <a:t>Which </a:t>
            </a:r>
            <a:r>
              <a:rPr lang="en-GB" sz="2667" dirty="0" err="1"/>
              <a:t>CofE</a:t>
            </a:r>
            <a:r>
              <a:rPr lang="en-GB" sz="2667" dirty="0"/>
              <a:t> reports/ key policy statements/White Papers have affected us the most? (how and why?)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GB" sz="2667" dirty="0"/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GB" sz="2667" dirty="0"/>
              <a:t>How do we articulate our current vision for our school – how embedded is this vision in the lived experience of our community?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GB" sz="2667" dirty="0"/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GB" sz="2667" dirty="0"/>
              <a:t>How does the changing educational landscape affect the way we think and plan? What are the key challenges and opportunities?</a:t>
            </a:r>
          </a:p>
          <a:p>
            <a:endParaRPr lang="en-GB" sz="2667" dirty="0"/>
          </a:p>
        </p:txBody>
      </p:sp>
    </p:spTree>
    <p:extLst>
      <p:ext uri="{BB962C8B-B14F-4D97-AF65-F5344CB8AC3E}">
        <p14:creationId xmlns:p14="http://schemas.microsoft.com/office/powerpoint/2010/main" val="220490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60422"/>
            <a:ext cx="1196741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733" b="1" dirty="0"/>
              <a:t>How can we evaluate the prevailing educational narratives?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7727" y="1588169"/>
            <a:ext cx="2646947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Every Child Matters (2003)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06713" y="3373954"/>
            <a:ext cx="3336760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Educational Excellence Everywhere (2016)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28147" y="1095727"/>
            <a:ext cx="2646947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The importance of teaching (2010)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1200" y="3582501"/>
            <a:ext cx="2646947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Your child, your schools, our future (2009)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56293" y="1432565"/>
            <a:ext cx="2646947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Schools that work for everyone (2016)</a:t>
            </a:r>
          </a:p>
        </p:txBody>
      </p:sp>
    </p:spTree>
    <p:extLst>
      <p:ext uri="{BB962C8B-B14F-4D97-AF65-F5344CB8AC3E}">
        <p14:creationId xmlns:p14="http://schemas.microsoft.com/office/powerpoint/2010/main" val="343526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6" grpId="0" build="p" animBg="1"/>
      <p:bldP spid="7" grpId="0" build="p" animBg="1"/>
      <p:bldP spid="8" grpId="0" build="p" animBg="1"/>
      <p:bldP spid="9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60422"/>
            <a:ext cx="1196741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733" b="1" dirty="0"/>
              <a:t>How can we evaluate the prevailing educational narratives?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5011" y="1235243"/>
            <a:ext cx="2646947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‘A building with 4 walls and tomorrow inside’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21829" y="3651774"/>
            <a:ext cx="2646947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Imagine greatness. Knowledge is Power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32420" y="1235243"/>
            <a:ext cx="2646947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‘Building a better world, one student at a time’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32883" y="3814193"/>
            <a:ext cx="2646947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‘Be safe. Be Kind. Be smart’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79829" y="1576939"/>
            <a:ext cx="2646947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Learners Today. Leaders Tomorrow.</a:t>
            </a:r>
          </a:p>
        </p:txBody>
      </p:sp>
    </p:spTree>
    <p:extLst>
      <p:ext uri="{BB962C8B-B14F-4D97-AF65-F5344CB8AC3E}">
        <p14:creationId xmlns:p14="http://schemas.microsoft.com/office/powerpoint/2010/main" val="295806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6" grpId="0" build="p" animBg="1"/>
      <p:bldP spid="7" grpId="0" build="p" animBg="1"/>
      <p:bldP spid="8" grpId="0" build="p" animBg="1"/>
      <p:bldP spid="9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60422"/>
            <a:ext cx="1196741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733" b="1" dirty="0"/>
              <a:t>How can we evaluate the prevailing educational narratives?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7727" y="1588169"/>
            <a:ext cx="2646947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Every percentage point counts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06189" y="4054425"/>
            <a:ext cx="4154905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Most children matter, some matter more than others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55431" y="1095727"/>
            <a:ext cx="3697707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Narrowing the horizons of learning – keeping it tight until May in Year 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8484" y="4054424"/>
            <a:ext cx="2646947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Their results? My job.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79829" y="1576939"/>
            <a:ext cx="2646947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Your child? Our unit of economic capital</a:t>
            </a:r>
          </a:p>
        </p:txBody>
      </p:sp>
    </p:spTree>
    <p:extLst>
      <p:ext uri="{BB962C8B-B14F-4D97-AF65-F5344CB8AC3E}">
        <p14:creationId xmlns:p14="http://schemas.microsoft.com/office/powerpoint/2010/main" val="18146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6" grpId="0" build="p" animBg="1"/>
      <p:bldP spid="7" grpId="0" build="p" animBg="1"/>
      <p:bldP spid="8" grpId="0" build="p" animBg="1"/>
      <p:bldP spid="9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5"/>
          <p:cNvSpPr txBox="1">
            <a:spLocks/>
          </p:cNvSpPr>
          <p:nvPr/>
        </p:nvSpPr>
        <p:spPr>
          <a:xfrm>
            <a:off x="365195" y="422833"/>
            <a:ext cx="11189285" cy="4421319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09570">
              <a:defRPr/>
            </a:pPr>
            <a:endParaRPr lang="en-US" sz="1867" dirty="0">
              <a:solidFill>
                <a:srgbClr val="272727"/>
              </a:solidFill>
              <a:latin typeface="Calibri"/>
              <a:cs typeface="Arial"/>
            </a:endParaRPr>
          </a:p>
          <a:p>
            <a:pPr algn="l" defTabSz="609570">
              <a:defRPr/>
            </a:pPr>
            <a:endParaRPr lang="en-US" sz="4800" dirty="0">
              <a:solidFill>
                <a:srgbClr val="973B8E"/>
              </a:solidFill>
              <a:latin typeface="Arial"/>
              <a:cs typeface="Arial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400542"/>
              </p:ext>
            </p:extLst>
          </p:nvPr>
        </p:nvGraphicFramePr>
        <p:xfrm>
          <a:off x="1060174" y="422833"/>
          <a:ext cx="9937715" cy="4534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9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1453">
                <a:tc>
                  <a:txBody>
                    <a:bodyPr/>
                    <a:lstStyle/>
                    <a:p>
                      <a:r>
                        <a:rPr lang="en-US" sz="3200" dirty="0"/>
                        <a:t>Thin Narratives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Thick Narratives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en-US" sz="3200" dirty="0"/>
                        <a:t>Utilitarian/</a:t>
                      </a:r>
                    </a:p>
                    <a:p>
                      <a:r>
                        <a:rPr lang="en-US" sz="3200" dirty="0"/>
                        <a:t>Instrumentalist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Wisdom, Knowledge and Skills</a:t>
                      </a:r>
                      <a:r>
                        <a:rPr lang="en-US" sz="3200" dirty="0"/>
                        <a:t> </a:t>
                      </a:r>
                    </a:p>
                    <a:p>
                      <a:r>
                        <a:rPr lang="en-US" sz="3200" dirty="0"/>
                        <a:t>(for living well)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en-US" sz="3200" dirty="0"/>
                        <a:t>Competitive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Hope and Aspiration</a:t>
                      </a:r>
                      <a:r>
                        <a:rPr lang="en-US" sz="3200" dirty="0"/>
                        <a:t> </a:t>
                      </a:r>
                    </a:p>
                    <a:p>
                      <a:r>
                        <a:rPr lang="en-US" sz="3200" dirty="0"/>
                        <a:t>(through forgiveness</a:t>
                      </a:r>
                      <a:r>
                        <a:rPr lang="en-US" sz="3200" baseline="0" dirty="0"/>
                        <a:t> and grace)</a:t>
                      </a:r>
                      <a:endParaRPr lang="en-US" sz="32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en-US" sz="3200" dirty="0"/>
                        <a:t>Individualistic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Community and Living Well Together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dirty="0"/>
                        <a:t>(</a:t>
                      </a:r>
                      <a:r>
                        <a:rPr lang="en-US" sz="3200" baseline="0" dirty="0"/>
                        <a:t>created for life together)</a:t>
                      </a:r>
                      <a:endParaRPr lang="en-US" sz="32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1453">
                <a:tc>
                  <a:txBody>
                    <a:bodyPr/>
                    <a:lstStyle/>
                    <a:p>
                      <a:r>
                        <a:rPr lang="en-US" sz="3200" dirty="0"/>
                        <a:t>Reductionist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Dignity and Respect</a:t>
                      </a:r>
                      <a:r>
                        <a:rPr lang="en-US" sz="3200" baseline="0" dirty="0"/>
                        <a:t> (of every person)</a:t>
                      </a:r>
                      <a:endParaRPr lang="en-US" sz="32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229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EF3A825-D7DE-4892-8D49-CC67DBD680ED}"/>
              </a:ext>
            </a:extLst>
          </p:cNvPr>
          <p:cNvGrpSpPr/>
          <p:nvPr/>
        </p:nvGrpSpPr>
        <p:grpSpPr>
          <a:xfrm>
            <a:off x="3362077" y="2125448"/>
            <a:ext cx="2438400" cy="1354667"/>
            <a:chOff x="2844799" y="2032000"/>
            <a:chExt cx="2438400" cy="135466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7D327DE-2E00-461D-8B23-A2D70C40C8B7}"/>
                </a:ext>
              </a:extLst>
            </p:cNvPr>
            <p:cNvSpPr/>
            <p:nvPr/>
          </p:nvSpPr>
          <p:spPr>
            <a:xfrm>
              <a:off x="2844799" y="2032000"/>
              <a:ext cx="2438400" cy="135466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C2ECD9F6-5D97-4F41-94AD-3F3B2ED60D7E}"/>
                </a:ext>
              </a:extLst>
            </p:cNvPr>
            <p:cNvSpPr txBox="1"/>
            <p:nvPr/>
          </p:nvSpPr>
          <p:spPr>
            <a:xfrm>
              <a:off x="2910928" y="2098129"/>
              <a:ext cx="2306142" cy="12224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5731" tIns="125731" rIns="125731" bIns="125731" numCol="1" spcCol="1270" anchor="ctr" anchorCtr="0">
              <a:noAutofit/>
            </a:bodyPr>
            <a:lstStyle/>
            <a:p>
              <a:pPr algn="ctr" defTabSz="14668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b="1" i="1" dirty="0"/>
                <a:t>‘Life in all its fullness’</a:t>
              </a:r>
            </a:p>
          </p:txBody>
        </p:sp>
      </p:grpSp>
      <p:sp>
        <p:nvSpPr>
          <p:cNvPr id="5" name="Arrow: Right 4">
            <a:extLst>
              <a:ext uri="{FF2B5EF4-FFF2-40B4-BE49-F238E27FC236}">
                <a16:creationId xmlns:a16="http://schemas.microsoft.com/office/drawing/2014/main" id="{F7CE1DDB-CA37-4D62-BEB9-81610D81421A}"/>
              </a:ext>
            </a:extLst>
          </p:cNvPr>
          <p:cNvSpPr/>
          <p:nvPr/>
        </p:nvSpPr>
        <p:spPr>
          <a:xfrm>
            <a:off x="408925" y="1933819"/>
            <a:ext cx="2720483" cy="17379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0A2F0B9-3226-4510-8D59-CC276F59AB7D}"/>
              </a:ext>
            </a:extLst>
          </p:cNvPr>
          <p:cNvSpPr/>
          <p:nvPr/>
        </p:nvSpPr>
        <p:spPr>
          <a:xfrm rot="20008244">
            <a:off x="5965929" y="313190"/>
            <a:ext cx="2720483" cy="17379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C68C96-E170-4EE8-A793-AFB731163A08}"/>
              </a:ext>
            </a:extLst>
          </p:cNvPr>
          <p:cNvSpPr txBox="1"/>
          <p:nvPr/>
        </p:nvSpPr>
        <p:spPr>
          <a:xfrm>
            <a:off x="9086073" y="454361"/>
            <a:ext cx="2818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Children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B541A9-DA28-4172-9169-BE74EC54682F}"/>
              </a:ext>
            </a:extLst>
          </p:cNvPr>
          <p:cNvSpPr txBox="1"/>
          <p:nvPr/>
        </p:nvSpPr>
        <p:spPr>
          <a:xfrm>
            <a:off x="9470533" y="2465729"/>
            <a:ext cx="1834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Adults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50CA6E06-6899-43DD-B6DD-9B9DC5ED65E4}"/>
              </a:ext>
            </a:extLst>
          </p:cNvPr>
          <p:cNvSpPr/>
          <p:nvPr/>
        </p:nvSpPr>
        <p:spPr>
          <a:xfrm>
            <a:off x="6260245" y="2012266"/>
            <a:ext cx="2720483" cy="17379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0777228-64D9-4F7C-86AC-B31B0B706507}"/>
              </a:ext>
            </a:extLst>
          </p:cNvPr>
          <p:cNvSpPr/>
          <p:nvPr/>
        </p:nvSpPr>
        <p:spPr>
          <a:xfrm rot="1509137">
            <a:off x="5904347" y="3624298"/>
            <a:ext cx="2720483" cy="17379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3F86DE-D605-44AF-BE84-EFD48BD0B2F3}"/>
              </a:ext>
            </a:extLst>
          </p:cNvPr>
          <p:cNvSpPr txBox="1"/>
          <p:nvPr/>
        </p:nvSpPr>
        <p:spPr>
          <a:xfrm>
            <a:off x="9470533" y="4464317"/>
            <a:ext cx="1834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Teams</a:t>
            </a:r>
          </a:p>
        </p:txBody>
      </p:sp>
    </p:spTree>
    <p:extLst>
      <p:ext uri="{BB962C8B-B14F-4D97-AF65-F5344CB8AC3E}">
        <p14:creationId xmlns:p14="http://schemas.microsoft.com/office/powerpoint/2010/main" val="168161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 animBg="1"/>
      <p:bldP spid="11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700959812"/>
              </p:ext>
            </p:extLst>
          </p:nvPr>
        </p:nvGraphicFramePr>
        <p:xfrm>
          <a:off x="2032000" y="71966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0780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0298C89-6298-451B-BC10-D26C999F6A2D}"/>
              </a:ext>
            </a:extLst>
          </p:cNvPr>
          <p:cNvGrpSpPr/>
          <p:nvPr/>
        </p:nvGrpSpPr>
        <p:grpSpPr>
          <a:xfrm>
            <a:off x="-102231" y="1020743"/>
            <a:ext cx="12192001" cy="5668503"/>
            <a:chOff x="0" y="469831"/>
            <a:chExt cx="12192001" cy="5668503"/>
          </a:xfrm>
        </p:grpSpPr>
        <p:graphicFrame>
          <p:nvGraphicFramePr>
            <p:cNvPr id="2" name="Diagram 1"/>
            <p:cNvGraphicFramePr/>
            <p:nvPr/>
          </p:nvGraphicFramePr>
          <p:xfrm>
            <a:off x="2032000" y="719667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A95690-8815-4807-A84F-21A6C3F589E5}"/>
                </a:ext>
              </a:extLst>
            </p:cNvPr>
            <p:cNvSpPr txBox="1"/>
            <p:nvPr/>
          </p:nvSpPr>
          <p:spPr>
            <a:xfrm>
              <a:off x="7764906" y="469831"/>
              <a:ext cx="37375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/>
                <a:t>Sage/Guide/Expert/</a:t>
              </a:r>
            </a:p>
            <a:p>
              <a:pPr algn="ctr"/>
              <a:r>
                <a:rPr lang="en-GB" sz="3200" b="1" dirty="0"/>
                <a:t>Enthusiast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2D7E6F-EA09-4298-BED3-AF36C80D990A}"/>
                </a:ext>
              </a:extLst>
            </p:cNvPr>
            <p:cNvSpPr txBox="1"/>
            <p:nvPr/>
          </p:nvSpPr>
          <p:spPr>
            <a:xfrm>
              <a:off x="6751394" y="3877872"/>
              <a:ext cx="54406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/>
                <a:t>Energy/Passion/Love/</a:t>
              </a:r>
            </a:p>
            <a:p>
              <a:pPr algn="ctr"/>
              <a:r>
                <a:rPr lang="en-GB" sz="3200" b="1" dirty="0"/>
                <a:t>Time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76CCF4-D87D-4DC8-A2AF-D702AEA34F16}"/>
                </a:ext>
              </a:extLst>
            </p:cNvPr>
            <p:cNvSpPr txBox="1"/>
            <p:nvPr/>
          </p:nvSpPr>
          <p:spPr>
            <a:xfrm>
              <a:off x="0" y="3877871"/>
              <a:ext cx="578287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/>
                <a:t>Storyteller/Evangelist/</a:t>
              </a:r>
            </a:p>
            <a:p>
              <a:pPr algn="ctr"/>
              <a:r>
                <a:rPr lang="en-GB" sz="3200" b="1" dirty="0"/>
                <a:t>Salesperson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D46CBD-6386-484B-88A4-7D9D22B02987}"/>
                </a:ext>
              </a:extLst>
            </p:cNvPr>
            <p:cNvSpPr txBox="1"/>
            <p:nvPr/>
          </p:nvSpPr>
          <p:spPr>
            <a:xfrm>
              <a:off x="303135" y="619732"/>
              <a:ext cx="54406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/>
                <a:t>Resourced/Trusted/</a:t>
              </a:r>
            </a:p>
            <a:p>
              <a:pPr algn="ctr"/>
              <a:r>
                <a:rPr lang="en-GB" sz="3200" b="1" dirty="0"/>
                <a:t>Revered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8861481-B03D-47BC-946C-C861E414860E}"/>
                </a:ext>
              </a:extLst>
            </p:cNvPr>
            <p:cNvCxnSpPr/>
            <p:nvPr/>
          </p:nvCxnSpPr>
          <p:spPr>
            <a:xfrm flipV="1">
              <a:off x="6751393" y="1173730"/>
              <a:ext cx="1123440" cy="55399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0508D5C-6353-4A7B-BF30-507EF99AE9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54840" y="1339121"/>
              <a:ext cx="1236688" cy="38860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908CEF5-ADC2-4FDD-A7F7-904BDD6AAE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7600" y="3347613"/>
              <a:ext cx="1743856" cy="53025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6DF74B7-12AB-4A95-B9E8-99D562B4D7C1}"/>
                </a:ext>
              </a:extLst>
            </p:cNvPr>
            <p:cNvCxnSpPr>
              <a:cxnSpLocks/>
            </p:cNvCxnSpPr>
            <p:nvPr/>
          </p:nvCxnSpPr>
          <p:spPr>
            <a:xfrm>
              <a:off x="6790547" y="3297645"/>
              <a:ext cx="1484024" cy="5802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D7C5AE1-B9FD-4D85-85E2-A5B820FB691A}"/>
              </a:ext>
            </a:extLst>
          </p:cNvPr>
          <p:cNvSpPr txBox="1"/>
          <p:nvPr/>
        </p:nvSpPr>
        <p:spPr>
          <a:xfrm>
            <a:off x="391886" y="113590"/>
            <a:ext cx="11614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/>
              <a:t>To which leaders do these apply? How ready are leaders </a:t>
            </a:r>
            <a:r>
              <a:rPr lang="en-GB" sz="2400" dirty="0"/>
              <a:t>at all levels </a:t>
            </a:r>
            <a:r>
              <a:rPr lang="en-GB" sz="2400" i="1" dirty="0"/>
              <a:t>for these expectations?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3F4915-A258-4547-A1D5-72C53BE86C39}"/>
              </a:ext>
            </a:extLst>
          </p:cNvPr>
          <p:cNvSpPr txBox="1"/>
          <p:nvPr/>
        </p:nvSpPr>
        <p:spPr>
          <a:xfrm>
            <a:off x="391886" y="507211"/>
            <a:ext cx="11359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/>
              <a:t>How many of these are reasonable? How many are external, and how many are internal?</a:t>
            </a:r>
          </a:p>
        </p:txBody>
      </p:sp>
    </p:spTree>
    <p:extLst>
      <p:ext uri="{BB962C8B-B14F-4D97-AF65-F5344CB8AC3E}">
        <p14:creationId xmlns:p14="http://schemas.microsoft.com/office/powerpoint/2010/main" val="184542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971932397"/>
              </p:ext>
            </p:extLst>
          </p:nvPr>
        </p:nvGraphicFramePr>
        <p:xfrm>
          <a:off x="2032000" y="71966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525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3048000" y="1397002"/>
          <a:ext cx="5688824" cy="3656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70C9DFA-D39F-4A7E-9FC5-A53EA0D1D24C}"/>
              </a:ext>
            </a:extLst>
          </p:cNvPr>
          <p:cNvSpPr txBox="1"/>
          <p:nvPr/>
        </p:nvSpPr>
        <p:spPr>
          <a:xfrm>
            <a:off x="1524002" y="3558582"/>
            <a:ext cx="8245887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n-GB" sz="3200" dirty="0">
                <a:solidFill>
                  <a:srgbClr val="002060"/>
                </a:solidFill>
              </a:rPr>
              <a:t>Not a blueprint to be imposed but compelling principles to shape our narrative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22102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3048000" y="1397002"/>
          <a:ext cx="5688824" cy="3656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70C9DFA-D39F-4A7E-9FC5-A53EA0D1D24C}"/>
              </a:ext>
            </a:extLst>
          </p:cNvPr>
          <p:cNvSpPr txBox="1"/>
          <p:nvPr/>
        </p:nvSpPr>
        <p:spPr>
          <a:xfrm>
            <a:off x="2098701" y="3583143"/>
            <a:ext cx="70452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n-GB" sz="3200" dirty="0">
                <a:solidFill>
                  <a:srgbClr val="002060"/>
                </a:solidFill>
              </a:rPr>
              <a:t>The principles of a movement rather than the policy of an organisation</a:t>
            </a:r>
          </a:p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6639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generated with high confidence">
            <a:extLst>
              <a:ext uri="{FF2B5EF4-FFF2-40B4-BE49-F238E27FC236}">
                <a16:creationId xmlns:a16="http://schemas.microsoft.com/office/drawing/2014/main" id="{55DC80C4-95E6-4745-89B6-9D2430BF9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34" b="1"/>
          <a:stretch/>
        </p:blipFill>
        <p:spPr>
          <a:xfrm>
            <a:off x="2445501" y="170120"/>
            <a:ext cx="7140347" cy="53552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89582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421DC4-6429-4D52-BD15-F182BCA5FD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522"/>
          <a:stretch/>
        </p:blipFill>
        <p:spPr>
          <a:xfrm>
            <a:off x="660617" y="0"/>
            <a:ext cx="10516646" cy="550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44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F5A5C2-F13D-45C3-92D2-387CFE85F8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3" t="20124" r="10157" b="10311"/>
          <a:stretch/>
        </p:blipFill>
        <p:spPr>
          <a:xfrm>
            <a:off x="1488310" y="-1"/>
            <a:ext cx="9571809" cy="554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39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F96AAF-B2EC-4BBB-95E6-663740FED8F5}"/>
              </a:ext>
            </a:extLst>
          </p:cNvPr>
          <p:cNvSpPr/>
          <p:nvPr/>
        </p:nvSpPr>
        <p:spPr>
          <a:xfrm>
            <a:off x="757385" y="472449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https://www.ted.com/talks/simon_sinek_why_good_leaders_make_you_feel_safe#t-597897</a:t>
            </a:r>
          </a:p>
        </p:txBody>
      </p:sp>
      <p:pic>
        <p:nvPicPr>
          <p:cNvPr id="4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D93298CF-AF7F-4F60-83B8-5FC4498E4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85" y="308764"/>
            <a:ext cx="6667500" cy="3752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E4020D-A5C3-4139-B448-3951B6BA8ECE}"/>
              </a:ext>
            </a:extLst>
          </p:cNvPr>
          <p:cNvSpPr txBox="1"/>
          <p:nvPr/>
        </p:nvSpPr>
        <p:spPr>
          <a:xfrm>
            <a:off x="8104651" y="308764"/>
            <a:ext cx="352129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Given the elevated role for middle leaders in the new inspection framework, how can you ensure they feel safe and secure?</a:t>
            </a:r>
          </a:p>
        </p:txBody>
      </p:sp>
    </p:spTree>
    <p:extLst>
      <p:ext uri="{BB962C8B-B14F-4D97-AF65-F5344CB8AC3E}">
        <p14:creationId xmlns:p14="http://schemas.microsoft.com/office/powerpoint/2010/main" val="319245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D77649-AF42-4D05-980E-1F14DA78A6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F3A507-EA6D-4364-B2DA-715D0BB80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45" y="159653"/>
            <a:ext cx="4633503" cy="2572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73549D-A777-4AEE-B476-C82E9A195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30" y="2964700"/>
            <a:ext cx="3835487" cy="3569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2A6A55-D9E6-424B-9CC0-EA5701620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247" y="3580201"/>
            <a:ext cx="4690821" cy="3095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930D70-C1D9-4B4A-8C14-6889998B3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5993" y="181857"/>
            <a:ext cx="4539980" cy="340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1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D6AAC2-C579-45E7-BEC7-FD96A77A7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6EE6A6-14BA-4BBE-8176-FCADF46A7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818" y="177800"/>
            <a:ext cx="8603281" cy="647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9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740A9A-8F70-469B-816C-14BF7A31A567}"/>
              </a:ext>
            </a:extLst>
          </p:cNvPr>
          <p:cNvGrpSpPr/>
          <p:nvPr/>
        </p:nvGrpSpPr>
        <p:grpSpPr>
          <a:xfrm>
            <a:off x="2256628" y="738546"/>
            <a:ext cx="7678744" cy="4335255"/>
            <a:chOff x="0" y="-546892"/>
            <a:chExt cx="7678744" cy="43352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1CE91F8-3BEC-47A4-A00E-786C6D23B864}"/>
                </a:ext>
              </a:extLst>
            </p:cNvPr>
            <p:cNvSpPr/>
            <p:nvPr/>
          </p:nvSpPr>
          <p:spPr>
            <a:xfrm>
              <a:off x="0" y="-498764"/>
              <a:ext cx="7678744" cy="428712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67ED901A-99AA-4916-984B-21415C647AB9}"/>
                </a:ext>
              </a:extLst>
            </p:cNvPr>
            <p:cNvSpPr txBox="1"/>
            <p:nvPr/>
          </p:nvSpPr>
          <p:spPr>
            <a:xfrm>
              <a:off x="42438" y="-546892"/>
              <a:ext cx="7636306" cy="43352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algn="ctr" defTabSz="195575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8000" b="1" dirty="0"/>
                <a:t>Reflection</a:t>
              </a:r>
              <a:endParaRPr lang="en-US" sz="8000" dirty="0"/>
            </a:p>
          </p:txBody>
        </p:sp>
      </p:grpSp>
    </p:spTree>
    <p:extLst>
      <p:ext uri="{BB962C8B-B14F-4D97-AF65-F5344CB8AC3E}">
        <p14:creationId xmlns:p14="http://schemas.microsoft.com/office/powerpoint/2010/main" val="605119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1CBA2F-39D6-4258-8D9E-DEA889A80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946" y="523478"/>
            <a:ext cx="7844340" cy="472621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4161D6-9F89-49BF-934A-72E7D1AF2E1A}"/>
              </a:ext>
            </a:extLst>
          </p:cNvPr>
          <p:cNvSpPr txBox="1"/>
          <p:nvPr/>
        </p:nvSpPr>
        <p:spPr>
          <a:xfrm>
            <a:off x="209083" y="1874159"/>
            <a:ext cx="4100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Building cathedrals…?</a:t>
            </a:r>
          </a:p>
        </p:txBody>
      </p:sp>
    </p:spTree>
    <p:extLst>
      <p:ext uri="{BB962C8B-B14F-4D97-AF65-F5344CB8AC3E}">
        <p14:creationId xmlns:p14="http://schemas.microsoft.com/office/powerpoint/2010/main" val="344279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F3BDBB-F328-44FD-B961-F7B6D39B0125}"/>
              </a:ext>
            </a:extLst>
          </p:cNvPr>
          <p:cNvSpPr/>
          <p:nvPr/>
        </p:nvSpPr>
        <p:spPr>
          <a:xfrm>
            <a:off x="761053" y="545232"/>
            <a:ext cx="105581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dirty="0"/>
              <a:t>‘It is not the beauty of a building you should look at; it’s the construction of the foundation that will stand the test of time.’</a:t>
            </a:r>
          </a:p>
          <a:p>
            <a:r>
              <a:rPr lang="en-GB" sz="4800" i="1" dirty="0"/>
              <a:t>David Allen Coe</a:t>
            </a:r>
          </a:p>
        </p:txBody>
      </p:sp>
    </p:spTree>
    <p:extLst>
      <p:ext uri="{BB962C8B-B14F-4D97-AF65-F5344CB8AC3E}">
        <p14:creationId xmlns:p14="http://schemas.microsoft.com/office/powerpoint/2010/main" val="7472935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205E55-693D-4E1B-B6D2-11AA4BFFD4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61" r="18680"/>
          <a:stretch/>
        </p:blipFill>
        <p:spPr>
          <a:xfrm>
            <a:off x="357809" y="221857"/>
            <a:ext cx="5832849" cy="52446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FBFD9D-CE4B-4A12-9F94-F07BF5DA10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78"/>
          <a:stretch/>
        </p:blipFill>
        <p:spPr>
          <a:xfrm>
            <a:off x="9354142" y="2079105"/>
            <a:ext cx="2561457" cy="3256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9B13E0-31C5-4DE1-91F3-EFDF14939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3903" y="221858"/>
            <a:ext cx="5321696" cy="1753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866740-EE0A-4E62-96C4-EC2E74B7CF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683" r="-1"/>
          <a:stretch/>
        </p:blipFill>
        <p:spPr>
          <a:xfrm>
            <a:off x="6593904" y="2692693"/>
            <a:ext cx="2660848" cy="264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2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D405A95-C2F6-4B04-9265-558C3ACAF5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1971760"/>
              </p:ext>
            </p:extLst>
          </p:nvPr>
        </p:nvGraphicFramePr>
        <p:xfrm>
          <a:off x="2032000" y="71966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17660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65AF051-01C4-4C40-ACC5-2D2E9B154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76" y="250962"/>
            <a:ext cx="9213889" cy="507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770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86D4B5-30B1-49FB-A941-FED6A7FEC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99" y="451686"/>
            <a:ext cx="10475907" cy="2779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1584C2-BAFA-448C-9397-BA20102D8387}"/>
              </a:ext>
            </a:extLst>
          </p:cNvPr>
          <p:cNvSpPr txBox="1"/>
          <p:nvPr/>
        </p:nvSpPr>
        <p:spPr>
          <a:xfrm>
            <a:off x="10734205" y="925759"/>
            <a:ext cx="125522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Why?</a:t>
            </a:r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How?</a:t>
            </a:r>
          </a:p>
          <a:p>
            <a:r>
              <a:rPr lang="en-GB" sz="2800" dirty="0"/>
              <a:t>What?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BA09816-EBE4-4CB3-921D-696710DA0495}"/>
              </a:ext>
            </a:extLst>
          </p:cNvPr>
          <p:cNvSpPr/>
          <p:nvPr/>
        </p:nvSpPr>
        <p:spPr>
          <a:xfrm>
            <a:off x="10069759" y="1096144"/>
            <a:ext cx="539553" cy="2101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058B326-F651-4326-A02F-7D48AD909692}"/>
              </a:ext>
            </a:extLst>
          </p:cNvPr>
          <p:cNvSpPr/>
          <p:nvPr/>
        </p:nvSpPr>
        <p:spPr>
          <a:xfrm>
            <a:off x="10069759" y="2408388"/>
            <a:ext cx="539553" cy="2101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C7A8A87-F3B5-44E8-A688-F12872F76A88}"/>
              </a:ext>
            </a:extLst>
          </p:cNvPr>
          <p:cNvSpPr/>
          <p:nvPr/>
        </p:nvSpPr>
        <p:spPr>
          <a:xfrm>
            <a:off x="10069758" y="2842471"/>
            <a:ext cx="539553" cy="2101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7473A7-519D-483F-9964-B23C2C9BE0B1}"/>
              </a:ext>
            </a:extLst>
          </p:cNvPr>
          <p:cNvSpPr txBox="1"/>
          <p:nvPr/>
        </p:nvSpPr>
        <p:spPr>
          <a:xfrm>
            <a:off x="1116021" y="3627160"/>
            <a:ext cx="9223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Do staff know WHY they are teaching what they are teaching?</a:t>
            </a:r>
          </a:p>
          <a:p>
            <a:endParaRPr lang="en-GB" sz="24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Do pupils know WHY they are learning what they are learning?</a:t>
            </a:r>
          </a:p>
        </p:txBody>
      </p:sp>
    </p:spTree>
    <p:extLst>
      <p:ext uri="{BB962C8B-B14F-4D97-AF65-F5344CB8AC3E}">
        <p14:creationId xmlns:p14="http://schemas.microsoft.com/office/powerpoint/2010/main" val="158540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E6FD90-554C-4B00-8092-C90830E71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33" y="463757"/>
            <a:ext cx="10479694" cy="9617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F53D39-42FF-46AA-838D-CEAF5FBC3201}"/>
              </a:ext>
            </a:extLst>
          </p:cNvPr>
          <p:cNvSpPr txBox="1"/>
          <p:nvPr/>
        </p:nvSpPr>
        <p:spPr>
          <a:xfrm>
            <a:off x="1027990" y="1686812"/>
            <a:ext cx="4662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How far are your subject leaders able to articulate their ‘why’?</a:t>
            </a:r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FE11118-AAAB-4085-ACC0-7EACD86068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1" t="18551"/>
          <a:stretch/>
        </p:blipFill>
        <p:spPr>
          <a:xfrm>
            <a:off x="6821083" y="1564425"/>
            <a:ext cx="3746120" cy="375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8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69DA938D-5BCE-496D-B36E-73AB087337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33"/>
          <a:stretch/>
        </p:blipFill>
        <p:spPr>
          <a:xfrm>
            <a:off x="836864" y="431319"/>
            <a:ext cx="10545166" cy="203583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E7FA89A-FACD-42C6-8E98-024FC20B55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33"/>
          <a:stretch/>
        </p:blipFill>
        <p:spPr>
          <a:xfrm>
            <a:off x="823417" y="2769077"/>
            <a:ext cx="10545166" cy="20358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4401A4-DF7D-4331-91AF-0DA863D1C5A5}"/>
              </a:ext>
            </a:extLst>
          </p:cNvPr>
          <p:cNvSpPr/>
          <p:nvPr/>
        </p:nvSpPr>
        <p:spPr>
          <a:xfrm>
            <a:off x="454324" y="1702280"/>
            <a:ext cx="1322717" cy="82238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AE8B9A-804E-4FAE-931A-275C30C828B4}"/>
              </a:ext>
            </a:extLst>
          </p:cNvPr>
          <p:cNvSpPr/>
          <p:nvPr/>
        </p:nvSpPr>
        <p:spPr>
          <a:xfrm>
            <a:off x="250166" y="4284450"/>
            <a:ext cx="1322717" cy="82238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432228-A905-41B0-A072-6C354600CFA0}"/>
              </a:ext>
            </a:extLst>
          </p:cNvPr>
          <p:cNvSpPr txBox="1"/>
          <p:nvPr/>
        </p:nvSpPr>
        <p:spPr>
          <a:xfrm>
            <a:off x="454324" y="5256360"/>
            <a:ext cx="4157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Which subjects are ‘earthquake-proof’?</a:t>
            </a:r>
          </a:p>
          <a:p>
            <a:r>
              <a:rPr lang="en-GB" dirty="0"/>
              <a:t>Which are not…yet…?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925C9F-A0E0-4494-AF30-52F01BE498A9}"/>
              </a:ext>
            </a:extLst>
          </p:cNvPr>
          <p:cNvSpPr/>
          <p:nvPr/>
        </p:nvSpPr>
        <p:spPr>
          <a:xfrm>
            <a:off x="1633268" y="2467154"/>
            <a:ext cx="1132936" cy="359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English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DBAEA7-D456-49D0-AD62-C82571712E64}"/>
              </a:ext>
            </a:extLst>
          </p:cNvPr>
          <p:cNvSpPr/>
          <p:nvPr/>
        </p:nvSpPr>
        <p:spPr>
          <a:xfrm>
            <a:off x="3562608" y="2467154"/>
            <a:ext cx="1132936" cy="359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Maths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F82162-8612-4518-9F9E-ECA9A2495D8E}"/>
              </a:ext>
            </a:extLst>
          </p:cNvPr>
          <p:cNvSpPr/>
          <p:nvPr/>
        </p:nvSpPr>
        <p:spPr>
          <a:xfrm>
            <a:off x="5542979" y="2467154"/>
            <a:ext cx="1132936" cy="359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6067A6-123A-4AEF-AA54-CBC569B47157}"/>
              </a:ext>
            </a:extLst>
          </p:cNvPr>
          <p:cNvSpPr/>
          <p:nvPr/>
        </p:nvSpPr>
        <p:spPr>
          <a:xfrm>
            <a:off x="7496458" y="2467154"/>
            <a:ext cx="1132936" cy="359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Science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39389A-5C4A-4FDB-9D06-D9B80999856A}"/>
              </a:ext>
            </a:extLst>
          </p:cNvPr>
          <p:cNvSpPr/>
          <p:nvPr/>
        </p:nvSpPr>
        <p:spPr>
          <a:xfrm>
            <a:off x="9454553" y="2458525"/>
            <a:ext cx="1132936" cy="359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C4968B-654B-44EC-B88F-5698CDE04FF4}"/>
              </a:ext>
            </a:extLst>
          </p:cNvPr>
          <p:cNvSpPr/>
          <p:nvPr/>
        </p:nvSpPr>
        <p:spPr>
          <a:xfrm>
            <a:off x="1633268" y="4796286"/>
            <a:ext cx="1132936" cy="359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History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E04584-5CE2-4BF2-9443-CAC945D36B6D}"/>
              </a:ext>
            </a:extLst>
          </p:cNvPr>
          <p:cNvSpPr/>
          <p:nvPr/>
        </p:nvSpPr>
        <p:spPr>
          <a:xfrm>
            <a:off x="3558608" y="4804912"/>
            <a:ext cx="1132936" cy="359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Geography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F6C097-9D0A-42E2-8C89-93AA19DC42B3}"/>
              </a:ext>
            </a:extLst>
          </p:cNvPr>
          <p:cNvSpPr/>
          <p:nvPr/>
        </p:nvSpPr>
        <p:spPr>
          <a:xfrm>
            <a:off x="5542979" y="4804912"/>
            <a:ext cx="1132936" cy="359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Music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D40BE9-3458-4E18-907F-AA47DDC8E621}"/>
              </a:ext>
            </a:extLst>
          </p:cNvPr>
          <p:cNvSpPr/>
          <p:nvPr/>
        </p:nvSpPr>
        <p:spPr>
          <a:xfrm>
            <a:off x="7496458" y="4802037"/>
            <a:ext cx="1132936" cy="359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Art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7749AF-D719-431F-BB65-A54375E19272}"/>
              </a:ext>
            </a:extLst>
          </p:cNvPr>
          <p:cNvSpPr/>
          <p:nvPr/>
        </p:nvSpPr>
        <p:spPr>
          <a:xfrm>
            <a:off x="9480829" y="4804912"/>
            <a:ext cx="1132936" cy="3594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DT</a:t>
            </a:r>
          </a:p>
        </p:txBody>
      </p:sp>
      <p:sp>
        <p:nvSpPr>
          <p:cNvPr id="22" name="Star: 7 Points 21">
            <a:extLst>
              <a:ext uri="{FF2B5EF4-FFF2-40B4-BE49-F238E27FC236}">
                <a16:creationId xmlns:a16="http://schemas.microsoft.com/office/drawing/2014/main" id="{23323C42-B324-4035-AC3F-75A626A0801A}"/>
              </a:ext>
            </a:extLst>
          </p:cNvPr>
          <p:cNvSpPr/>
          <p:nvPr/>
        </p:nvSpPr>
        <p:spPr>
          <a:xfrm>
            <a:off x="10990054" y="1314089"/>
            <a:ext cx="937404" cy="1003540"/>
          </a:xfrm>
          <a:prstGeom prst="star7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PSHE/ RSHE</a:t>
            </a:r>
          </a:p>
        </p:txBody>
      </p:sp>
    </p:spTree>
    <p:extLst>
      <p:ext uri="{BB962C8B-B14F-4D97-AF65-F5344CB8AC3E}">
        <p14:creationId xmlns:p14="http://schemas.microsoft.com/office/powerpoint/2010/main" val="251176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854975561"/>
              </p:ext>
            </p:extLst>
          </p:nvPr>
        </p:nvGraphicFramePr>
        <p:xfrm>
          <a:off x="2032000" y="71966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9630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169" y="911565"/>
            <a:ext cx="5518484" cy="3311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758" y="561474"/>
            <a:ext cx="5534527" cy="4687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33" dirty="0"/>
              <a:t>“If the Vision for Education fails to make and sustain meaningful connections between a school’s ethos and its outcomes, it will become nothing more than a deeply eloquent and well-meaning piece of writing…”</a:t>
            </a:r>
          </a:p>
        </p:txBody>
      </p:sp>
    </p:spTree>
    <p:extLst>
      <p:ext uri="{BB962C8B-B14F-4D97-AF65-F5344CB8AC3E}">
        <p14:creationId xmlns:p14="http://schemas.microsoft.com/office/powerpoint/2010/main" val="109217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045147-ED03-4613-9F63-456FA441A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64" y="159884"/>
            <a:ext cx="3800268" cy="57107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F1DCBA-6229-4E1D-8CC5-98A60FAFBC1D}"/>
              </a:ext>
            </a:extLst>
          </p:cNvPr>
          <p:cNvSpPr txBox="1"/>
          <p:nvPr/>
        </p:nvSpPr>
        <p:spPr>
          <a:xfrm>
            <a:off x="4685590" y="159884"/>
            <a:ext cx="64291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What kind of education?</a:t>
            </a:r>
          </a:p>
        </p:txBody>
      </p:sp>
    </p:spTree>
    <p:extLst>
      <p:ext uri="{BB962C8B-B14F-4D97-AF65-F5344CB8AC3E}">
        <p14:creationId xmlns:p14="http://schemas.microsoft.com/office/powerpoint/2010/main" val="4110284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74569" y="945261"/>
            <a:ext cx="5342020" cy="353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733" dirty="0"/>
              <a:t>“..It must come off the shelf and be brought to life through leaders evaluating its potential impact on every area of day-to-day school life…”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189" y="908760"/>
            <a:ext cx="5420252" cy="360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5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9810" y="1106905"/>
            <a:ext cx="5342020" cy="353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733" dirty="0"/>
              <a:t>“…This dynamic and enhancing connection between ethos and outcomes is what we mean by ‘</a:t>
            </a:r>
            <a:r>
              <a:rPr lang="en-GB" sz="3733" b="1" dirty="0"/>
              <a:t>Bringing the Vision Alive</a:t>
            </a:r>
            <a:r>
              <a:rPr lang="en-GB" sz="3733" dirty="0"/>
              <a:t>.’”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118" y="1106905"/>
            <a:ext cx="5232231" cy="348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74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3B5C34-3D84-4B95-BE1E-F29211A99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85" y="312373"/>
            <a:ext cx="11234153" cy="478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819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5183" y="2401455"/>
            <a:ext cx="252346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09585"/>
            <a:r>
              <a:rPr lang="en-GB" sz="4800" b="1" dirty="0">
                <a:solidFill>
                  <a:prstClr val="black"/>
                </a:solidFill>
                <a:latin typeface="Calibri"/>
              </a:rPr>
              <a:t>ethos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77694" y="2401455"/>
            <a:ext cx="3558364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09585"/>
            <a:r>
              <a:rPr lang="en-GB" sz="4800" b="1" dirty="0">
                <a:solidFill>
                  <a:prstClr val="black"/>
                </a:solidFill>
                <a:latin typeface="Calibri"/>
              </a:rPr>
              <a:t>outcomes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183" y="3509449"/>
            <a:ext cx="73155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2400" b="1" dirty="0">
                <a:solidFill>
                  <a:prstClr val="black"/>
                </a:solidFill>
                <a:latin typeface="Calibri"/>
              </a:rPr>
              <a:t>How do you define this for your school? </a:t>
            </a:r>
          </a:p>
          <a:p>
            <a:pPr defTabSz="609585"/>
            <a:r>
              <a:rPr lang="en-GB" sz="2400" b="1" dirty="0">
                <a:solidFill>
                  <a:prstClr val="black"/>
                </a:solidFill>
                <a:latin typeface="Calibri"/>
              </a:rPr>
              <a:t>(in a sentence…)</a:t>
            </a:r>
          </a:p>
          <a:p>
            <a:pPr marL="380990" indent="-380990" defTabSz="609585"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prstClr val="black"/>
                </a:solidFill>
                <a:latin typeface="Calibri"/>
              </a:rPr>
              <a:t>Where does your ethos come from?</a:t>
            </a:r>
          </a:p>
          <a:p>
            <a:pPr marL="380990" indent="-380990" defTabSz="609585"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prstClr val="black"/>
                </a:solidFill>
                <a:latin typeface="Calibri"/>
              </a:rPr>
              <a:t>What are the commonalities and differences between us?</a:t>
            </a:r>
          </a:p>
          <a:p>
            <a:pPr marL="380990" indent="-380990" defTabSz="609585"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prstClr val="black"/>
                </a:solidFill>
                <a:latin typeface="Calibri"/>
              </a:rPr>
              <a:t>What difference does it make to your lived reality?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61222" y="53608"/>
            <a:ext cx="5474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/>
            <a:r>
              <a:rPr lang="en-GB" sz="2400" b="1" dirty="0">
                <a:solidFill>
                  <a:prstClr val="black"/>
                </a:solidFill>
                <a:latin typeface="Calibri"/>
              </a:rPr>
              <a:t>What outcomes are you trying to improve?</a:t>
            </a:r>
          </a:p>
          <a:p>
            <a:pPr marL="380990" indent="-380990" algn="r" defTabSz="609585"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prstClr val="black"/>
                </a:solidFill>
                <a:latin typeface="Calibri"/>
              </a:rPr>
              <a:t>What are the pressures and challenges?</a:t>
            </a:r>
          </a:p>
          <a:p>
            <a:pPr marL="380990" indent="-380990" algn="r" defTabSz="609585"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prstClr val="black"/>
                </a:solidFill>
                <a:latin typeface="Calibri"/>
              </a:rPr>
              <a:t>Who defines this journey?</a:t>
            </a:r>
          </a:p>
          <a:p>
            <a:pPr marL="380990" indent="-380990" algn="r" defTabSz="609585"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prstClr val="black"/>
                </a:solidFill>
                <a:latin typeface="Calibri"/>
              </a:rPr>
              <a:t>What help could the Vision offer you?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778643" y="2278343"/>
            <a:ext cx="5699051" cy="1200329"/>
            <a:chOff x="2083982" y="1708757"/>
            <a:chExt cx="4274288" cy="900247"/>
          </a:xfrm>
        </p:grpSpPr>
        <p:sp>
          <p:nvSpPr>
            <p:cNvPr id="5" name="TextBox 4"/>
            <p:cNvSpPr txBox="1"/>
            <p:nvPr/>
          </p:nvSpPr>
          <p:spPr>
            <a:xfrm>
              <a:off x="2498652" y="1708757"/>
              <a:ext cx="3444948" cy="90024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GB" sz="7200" b="1" dirty="0">
                  <a:solidFill>
                    <a:prstClr val="black"/>
                  </a:solidFill>
                  <a:latin typeface="Calibri"/>
                </a:rPr>
                <a:t>enhancing</a:t>
              </a:r>
            </a:p>
          </p:txBody>
        </p:sp>
        <p:cxnSp>
          <p:nvCxnSpPr>
            <p:cNvPr id="9" name="Straight Connector 8"/>
            <p:cNvCxnSpPr>
              <a:stCxn id="3" idx="3"/>
            </p:cNvCxnSpPr>
            <p:nvPr/>
          </p:nvCxnSpPr>
          <p:spPr>
            <a:xfrm>
              <a:off x="2083982" y="2112715"/>
              <a:ext cx="414670" cy="11543"/>
            </a:xfrm>
            <a:prstGeom prst="line">
              <a:avLst/>
            </a:prstGeom>
            <a:ln w="412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943600" y="2124257"/>
              <a:ext cx="414670" cy="1"/>
            </a:xfrm>
            <a:prstGeom prst="line">
              <a:avLst/>
            </a:prstGeom>
            <a:ln w="412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449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689B49-4F4B-48F6-B429-BB85F6A716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381"/>
          <a:stretch/>
        </p:blipFill>
        <p:spPr>
          <a:xfrm>
            <a:off x="1232450" y="143217"/>
            <a:ext cx="9860940" cy="35995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12EEF3-4C5D-4309-9178-491DCD6D427F}"/>
              </a:ext>
            </a:extLst>
          </p:cNvPr>
          <p:cNvSpPr/>
          <p:nvPr/>
        </p:nvSpPr>
        <p:spPr>
          <a:xfrm>
            <a:off x="458147" y="3796542"/>
            <a:ext cx="514752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4F1863"/>
              </a:buClr>
              <a:buSzPts val="1200"/>
              <a:buFont typeface="Gill Sans SemiBold"/>
              <a:buChar char="·"/>
            </a:pPr>
            <a:r>
              <a:rPr lang="en-GB" dirty="0">
                <a:latin typeface="+mj-lt"/>
              </a:rPr>
              <a:t>To what extent does your vision and ethos actually ‘foster confidence</a:t>
            </a:r>
            <a:r>
              <a:rPr lang="en-GB" i="1" dirty="0">
                <a:latin typeface="+mj-lt"/>
              </a:rPr>
              <a:t>’</a:t>
            </a:r>
            <a:r>
              <a:rPr lang="en-GB" dirty="0">
                <a:latin typeface="+mj-lt"/>
              </a:rPr>
              <a:t> in driving school improvement and results?</a:t>
            </a:r>
            <a:endParaRPr lang="en-GB" dirty="0">
              <a:solidFill>
                <a:srgbClr val="272727"/>
              </a:solidFill>
              <a:latin typeface="+mj-lt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600"/>
              </a:spcAft>
              <a:buClr>
                <a:srgbClr val="4F1863"/>
              </a:buClr>
              <a:buSzPts val="1200"/>
              <a:buFont typeface="Gill Sans SemiBold"/>
              <a:buChar char="·"/>
            </a:pPr>
            <a:r>
              <a:rPr lang="en-GB" dirty="0">
                <a:solidFill>
                  <a:srgbClr val="272727"/>
                </a:solidFill>
                <a:latin typeface="+mj-lt"/>
                <a:ea typeface="Calibri" panose="020F0502020204030204" pitchFamily="34" charset="0"/>
              </a:rPr>
              <a:t>How can you identify and ‘nurture (the best) academic habits and skills’ in staff and pupils to develop a strong ethos and love of learning across all your schools?</a:t>
            </a:r>
          </a:p>
          <a:p>
            <a:pPr marL="342900" lvl="0" indent="-342900">
              <a:spcAft>
                <a:spcPts val="600"/>
              </a:spcAft>
              <a:buClr>
                <a:srgbClr val="4F1863"/>
              </a:buClr>
              <a:buSzPts val="1200"/>
              <a:buFont typeface="Gill Sans SemiBold"/>
              <a:buChar char="·"/>
            </a:pPr>
            <a:endParaRPr lang="en-GB" dirty="0">
              <a:solidFill>
                <a:srgbClr val="272727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F7EC32-3568-4388-8E48-227647CA5EE6}"/>
              </a:ext>
            </a:extLst>
          </p:cNvPr>
          <p:cNvSpPr/>
          <p:nvPr/>
        </p:nvSpPr>
        <p:spPr>
          <a:xfrm>
            <a:off x="5514797" y="3813580"/>
            <a:ext cx="6048671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600"/>
              </a:spcAft>
              <a:buClr>
                <a:srgbClr val="4F1863"/>
              </a:buClr>
              <a:buSzPts val="1200"/>
              <a:buFont typeface="Gill Sans SemiBold"/>
              <a:buChar char="·"/>
            </a:pPr>
            <a:r>
              <a:rPr lang="en-GB" dirty="0">
                <a:solidFill>
                  <a:srgbClr val="272727"/>
                </a:solidFill>
                <a:latin typeface="+mj-lt"/>
                <a:ea typeface="Calibri" panose="020F0502020204030204" pitchFamily="34" charset="0"/>
              </a:rPr>
              <a:t>Good staff and pupil relationships are key to the success of any school. How do you develop and sustain a genuine partnership between staff and pupils?</a:t>
            </a:r>
          </a:p>
          <a:p>
            <a:pPr marL="342900" lvl="0" indent="-342900">
              <a:spcAft>
                <a:spcPts val="600"/>
              </a:spcAft>
              <a:buClr>
                <a:srgbClr val="4F1863"/>
              </a:buClr>
              <a:buSzPts val="1200"/>
              <a:buFont typeface="Gill Sans SemiBold"/>
              <a:buChar char="·"/>
            </a:pPr>
            <a:r>
              <a:rPr lang="en-GB" dirty="0">
                <a:solidFill>
                  <a:srgbClr val="272727"/>
                </a:solidFill>
                <a:latin typeface="+mj-lt"/>
                <a:ea typeface="Calibri" panose="020F0502020204030204" pitchFamily="34" charset="0"/>
              </a:rPr>
              <a:t>If your school was known for being a ‘community centred institution’, how would this be reflected in your vision, values and the way you operate?</a:t>
            </a:r>
          </a:p>
        </p:txBody>
      </p:sp>
    </p:spTree>
    <p:extLst>
      <p:ext uri="{BB962C8B-B14F-4D97-AF65-F5344CB8AC3E}">
        <p14:creationId xmlns:p14="http://schemas.microsoft.com/office/powerpoint/2010/main" val="386740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F5CF8F-1D8E-4329-BC01-364027971F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29" b="47309"/>
          <a:stretch/>
        </p:blipFill>
        <p:spPr>
          <a:xfrm>
            <a:off x="1432447" y="266936"/>
            <a:ext cx="9097443" cy="17947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735B44-27C6-42BA-8019-B916930D123D}"/>
              </a:ext>
            </a:extLst>
          </p:cNvPr>
          <p:cNvSpPr txBox="1"/>
          <p:nvPr/>
        </p:nvSpPr>
        <p:spPr>
          <a:xfrm>
            <a:off x="915052" y="3532651"/>
            <a:ext cx="50661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How much do we focus on short-term accountability measures, compared to the longer-term ambition of educating for hope and aspiration?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Do our young people articulate hope and aspiration and speak about ‘</a:t>
            </a:r>
            <a:r>
              <a:rPr lang="en-US" dirty="0"/>
              <a:t>what it means to live life in all its fullness’ </a:t>
            </a:r>
            <a:r>
              <a:rPr lang="en-GB" dirty="0"/>
              <a:t>when talking to governors, senior leaders, inspectors and others?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032BDF-0338-4402-9ECE-301B0DA4E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568" y="2169246"/>
            <a:ext cx="9462052" cy="10468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51CC17E-6CD5-4959-861F-1F9BF852C03F}"/>
              </a:ext>
            </a:extLst>
          </p:cNvPr>
          <p:cNvSpPr/>
          <p:nvPr/>
        </p:nvSpPr>
        <p:spPr>
          <a:xfrm>
            <a:off x="6014594" y="3532651"/>
            <a:ext cx="6096000" cy="21082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GB" dirty="0">
                <a:solidFill>
                  <a:srgbClr val="272727"/>
                </a:solidFill>
                <a:latin typeface="+mj-lt"/>
                <a:ea typeface="Calibri" panose="020F0502020204030204" pitchFamily="34" charset="0"/>
              </a:rPr>
              <a:t>Can we demonstrate to external bodies across all our schools that we are always willing to learn from others as we seek to grow stronger?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GB" dirty="0">
                <a:solidFill>
                  <a:srgbClr val="272727"/>
                </a:solidFill>
                <a:latin typeface="+mj-lt"/>
                <a:ea typeface="Calibri" panose="020F0502020204030204" pitchFamily="34" charset="0"/>
              </a:rPr>
              <a:t>Can we demonstrate that staff across all our schools feel that they are treated with dignity and respect, and that we are ‘</a:t>
            </a:r>
            <a:r>
              <a:rPr lang="en-US" dirty="0">
                <a:solidFill>
                  <a:srgbClr val="272727"/>
                </a:solidFill>
                <a:latin typeface="+mj-lt"/>
                <a:ea typeface="Calibri" panose="020F0502020204030204" pitchFamily="34" charset="0"/>
              </a:rPr>
              <a:t>allowing for healthily diverse debate, agreement and disagreement’?</a:t>
            </a:r>
            <a:endParaRPr lang="en-GB" dirty="0">
              <a:solidFill>
                <a:srgbClr val="272727"/>
              </a:solidFill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6340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476132095"/>
              </p:ext>
            </p:extLst>
          </p:nvPr>
        </p:nvGraphicFramePr>
        <p:xfrm>
          <a:off x="2353733" y="683438"/>
          <a:ext cx="7678744" cy="4802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5574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64D6E8-D7E1-4D81-AA9F-70CA94EB4218}"/>
              </a:ext>
            </a:extLst>
          </p:cNvPr>
          <p:cNvGraphicFramePr>
            <a:graphicFrameLocks noGrp="1"/>
          </p:cNvGraphicFramePr>
          <p:nvPr/>
        </p:nvGraphicFramePr>
        <p:xfrm>
          <a:off x="774404" y="635369"/>
          <a:ext cx="10515600" cy="4279805"/>
        </p:xfrm>
        <a:graphic>
          <a:graphicData uri="http://schemas.openxmlformats.org/drawingml/2006/table">
            <a:tbl>
              <a:tblPr firstRow="1" bandRow="1"/>
              <a:tblGrid>
                <a:gridCol w="2628900">
                  <a:extLst>
                    <a:ext uri="{9D8B030D-6E8A-4147-A177-3AD203B41FA5}">
                      <a16:colId xmlns:a16="http://schemas.microsoft.com/office/drawing/2014/main" val="12446142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7514065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9434537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753547263"/>
                    </a:ext>
                  </a:extLst>
                </a:gridCol>
              </a:tblGrid>
              <a:tr h="4469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3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Called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Connected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Committed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361737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Wisdom, Knowledge and Skills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Leading Learning -  Refining Judgement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Creating Confidence -  Embracing Interdependence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Deepening Understanding - Driving Improvement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689490"/>
                  </a:ext>
                </a:extLst>
              </a:tr>
              <a:tr h="7230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Hope and Aspiration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Developing Imagination -  Nurturing Ambition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Healing Relationships - Pursuing Renewal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Sustaining Vision -  Building Resilience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392309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Community and Living Well Together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Removing Disadvantage -  Seeking Reconciliation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Accepting Vulnerability -  Demonstrating Generosity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Inspiring Faithfulness -Embodying Integrity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269780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Dignity and Respect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Celebrating Diversity -  Enabling Flourishing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Offering Encouragement -  Encouraging Service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Practising Humility - Learning Love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318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099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73C3F3-3444-4565-A064-DDA959226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226" y="334571"/>
            <a:ext cx="6712673" cy="27470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5FC1E2-28F1-414F-B8B1-71A7B465C07A}"/>
              </a:ext>
            </a:extLst>
          </p:cNvPr>
          <p:cNvSpPr txBox="1"/>
          <p:nvPr/>
        </p:nvSpPr>
        <p:spPr>
          <a:xfrm>
            <a:off x="351583" y="1519747"/>
            <a:ext cx="42303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For each leadership practice, think about where the strengths in your schools are. Can you think of a person (or people) who particularly demonstrate that practice?</a:t>
            </a:r>
          </a:p>
          <a:p>
            <a:r>
              <a:rPr lang="en-GB" sz="2400" dirty="0"/>
              <a:t>Use a different colour for each of your schools.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D7040-0561-434F-88ED-587E85E18102}"/>
              </a:ext>
            </a:extLst>
          </p:cNvPr>
          <p:cNvSpPr txBox="1"/>
          <p:nvPr/>
        </p:nvSpPr>
        <p:spPr>
          <a:xfrm>
            <a:off x="351583" y="334571"/>
            <a:ext cx="43040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The Leadership Practice Gap Analysis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0698B3-9ADE-42F1-A68C-564121BFC087}"/>
              </a:ext>
            </a:extLst>
          </p:cNvPr>
          <p:cNvSpPr txBox="1"/>
          <p:nvPr/>
        </p:nvSpPr>
        <p:spPr>
          <a:xfrm>
            <a:off x="4967531" y="3513672"/>
            <a:ext cx="67126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Now look where the gaps are. What could you do to encourage this practice across your schools?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Which practices are most essential for preparing for inspection? How confident are your leaders in these?</a:t>
            </a:r>
          </a:p>
        </p:txBody>
      </p:sp>
    </p:spTree>
    <p:extLst>
      <p:ext uri="{BB962C8B-B14F-4D97-AF65-F5344CB8AC3E}">
        <p14:creationId xmlns:p14="http://schemas.microsoft.com/office/powerpoint/2010/main" val="287007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EFA60-060E-42C6-A57A-028A34B5BD74}"/>
              </a:ext>
            </a:extLst>
          </p:cNvPr>
          <p:cNvSpPr txBox="1"/>
          <p:nvPr/>
        </p:nvSpPr>
        <p:spPr>
          <a:xfrm>
            <a:off x="4482533" y="198475"/>
            <a:ext cx="7630615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467" b="1" dirty="0"/>
              <a:t>The Leadership Practice ‘deep dive’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461C24-7502-4EF9-8048-50805317CC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76" b="5004"/>
          <a:stretch/>
        </p:blipFill>
        <p:spPr>
          <a:xfrm>
            <a:off x="7332805" y="1105335"/>
            <a:ext cx="3968897" cy="2489436"/>
          </a:xfrm>
          <a:prstGeom prst="rect">
            <a:avLst/>
          </a:prstGeom>
        </p:spPr>
      </p:pic>
      <p:sp>
        <p:nvSpPr>
          <p:cNvPr id="7" name="Arrow: Curved Up 6">
            <a:extLst>
              <a:ext uri="{FF2B5EF4-FFF2-40B4-BE49-F238E27FC236}">
                <a16:creationId xmlns:a16="http://schemas.microsoft.com/office/drawing/2014/main" id="{E4ECEED4-1EFA-4641-BBBD-7E4DC5CE03DD}"/>
              </a:ext>
            </a:extLst>
          </p:cNvPr>
          <p:cNvSpPr/>
          <p:nvPr/>
        </p:nvSpPr>
        <p:spPr>
          <a:xfrm rot="627539">
            <a:off x="3311923" y="3049705"/>
            <a:ext cx="4046499" cy="1898930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884ED-FDD1-4D54-B2B7-34EF444C624C}"/>
              </a:ext>
            </a:extLst>
          </p:cNvPr>
          <p:cNvSpPr txBox="1"/>
          <p:nvPr/>
        </p:nvSpPr>
        <p:spPr>
          <a:xfrm>
            <a:off x="204546" y="2851111"/>
            <a:ext cx="3209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Sustaining Vision</a:t>
            </a:r>
          </a:p>
          <a:p>
            <a:r>
              <a:rPr lang="en-GB" sz="2800" b="1" dirty="0"/>
              <a:t>Building Resilience</a:t>
            </a:r>
          </a:p>
        </p:txBody>
      </p:sp>
      <p:pic>
        <p:nvPicPr>
          <p:cNvPr id="8" name="Picture 7" descr="A person with a sunset in the background&#10;&#10;Description automatically generated">
            <a:extLst>
              <a:ext uri="{FF2B5EF4-FFF2-40B4-BE49-F238E27FC236}">
                <a16:creationId xmlns:a16="http://schemas.microsoft.com/office/drawing/2014/main" id="{58EC62D6-C1FE-4C43-AB43-9EFE6E452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46" y="205179"/>
            <a:ext cx="3968898" cy="264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8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DCC959-9245-43B9-BF15-D80731CF2610}"/>
              </a:ext>
            </a:extLst>
          </p:cNvPr>
          <p:cNvSpPr txBox="1"/>
          <p:nvPr/>
        </p:nvSpPr>
        <p:spPr>
          <a:xfrm>
            <a:off x="613386" y="357809"/>
            <a:ext cx="54352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‘That which leaders choose to improve communicates much about their values.’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9E75D6-33D8-40F4-AEFC-DD8960B11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206" y="-42778"/>
            <a:ext cx="5230408" cy="347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675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EF0137-AE81-4224-BD8E-F8AD410976A1}"/>
              </a:ext>
            </a:extLst>
          </p:cNvPr>
          <p:cNvSpPr/>
          <p:nvPr/>
        </p:nvSpPr>
        <p:spPr>
          <a:xfrm>
            <a:off x="901148" y="244144"/>
            <a:ext cx="10760765" cy="4711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lnSpc>
                <a:spcPct val="107000"/>
              </a:lnSpc>
              <a:spcAft>
                <a:spcPts val="1067"/>
              </a:spcAft>
            </a:pPr>
            <a:r>
              <a:rPr lang="en-GB" sz="42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Committed:</a:t>
            </a:r>
            <a:endParaRPr lang="en-GB" sz="1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609585">
              <a:lnSpc>
                <a:spcPct val="107000"/>
              </a:lnSpc>
              <a:spcAft>
                <a:spcPts val="1067"/>
              </a:spcAft>
            </a:pP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“Leaders who are committed </a:t>
            </a:r>
            <a:r>
              <a:rPr lang="en-GB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exude energy and passion</a:t>
            </a:r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1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all they do, </a:t>
            </a:r>
            <a:r>
              <a:rPr lang="en-GB" sz="3733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inspiring confidence </a:t>
            </a:r>
            <a:r>
              <a:rPr lang="en-GB" sz="37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</a:t>
            </a:r>
            <a:r>
              <a:rPr lang="en-GB" sz="3733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faithfulness</a:t>
            </a:r>
            <a:r>
              <a:rPr lang="en-GB" sz="37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1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their teams. They are clear about their purpose and </a:t>
            </a:r>
            <a:r>
              <a:rPr lang="en-GB" sz="3733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resilient in the face of challenge.</a:t>
            </a:r>
            <a:r>
              <a:rPr lang="en-GB" sz="37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1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take long-term decisions and </a:t>
            </a:r>
            <a:r>
              <a:rPr lang="en-GB" sz="26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 easily swayed</a:t>
            </a:r>
            <a:r>
              <a:rPr lang="en-GB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1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 short-term changes of policy or procedure. They articulate a </a:t>
            </a:r>
            <a:r>
              <a:rPr lang="en-GB" sz="26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sense of mission</a:t>
            </a:r>
            <a:r>
              <a:rPr lang="en-GB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their approach to education to which they draw others, and are committed to </a:t>
            </a:r>
            <a:r>
              <a:rPr lang="en-GB" sz="21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GB" sz="3733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flourishing of their pupils and colleagues.”</a:t>
            </a:r>
            <a:endParaRPr lang="en-GB" sz="16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28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64D6E8-D7E1-4D81-AA9F-70CA94EB4218}"/>
              </a:ext>
            </a:extLst>
          </p:cNvPr>
          <p:cNvGraphicFramePr>
            <a:graphicFrameLocks noGrp="1"/>
          </p:cNvGraphicFramePr>
          <p:nvPr/>
        </p:nvGraphicFramePr>
        <p:xfrm>
          <a:off x="774404" y="635369"/>
          <a:ext cx="10515600" cy="4279805"/>
        </p:xfrm>
        <a:graphic>
          <a:graphicData uri="http://schemas.openxmlformats.org/drawingml/2006/table">
            <a:tbl>
              <a:tblPr firstRow="1" bandRow="1"/>
              <a:tblGrid>
                <a:gridCol w="2628900">
                  <a:extLst>
                    <a:ext uri="{9D8B030D-6E8A-4147-A177-3AD203B41FA5}">
                      <a16:colId xmlns:a16="http://schemas.microsoft.com/office/drawing/2014/main" val="12446142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7514065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9434537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753547263"/>
                    </a:ext>
                  </a:extLst>
                </a:gridCol>
              </a:tblGrid>
              <a:tr h="4469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3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Called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Connected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Committed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361737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Wisdom, Knowledge and Skills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Leading Learning -  Refining Judgement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Creating Confidence -  Embracing Interdependence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Deepening Understanding - Driving Improvement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689490"/>
                  </a:ext>
                </a:extLst>
              </a:tr>
              <a:tr h="7230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Hope and Aspiration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Developing Imagination -  Nurturing Ambition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Healing Relationships - Pursuing Renewal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Sustaining Vision -  Building Resilience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392309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Community and Living Well Together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Removing Disadvantage -  Seeking Reconciliation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Accepting Vulnerability -  Demonstrating Generosity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Inspiring Faithfulness -Embodying Integrity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269780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Dignity and Respect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Celebrating Diversity -  Enabling Flourishing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Offering Encouragement -  Encouraging Service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Practising Humility - Learning Love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31891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FE66E05-2A2B-4929-8F41-574F8F96C202}"/>
              </a:ext>
            </a:extLst>
          </p:cNvPr>
          <p:cNvSpPr/>
          <p:nvPr/>
        </p:nvSpPr>
        <p:spPr>
          <a:xfrm>
            <a:off x="8654935" y="235545"/>
            <a:ext cx="2635069" cy="4821511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/>
            <a:endParaRPr lang="en-GB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53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24338" y="304478"/>
            <a:ext cx="5679583" cy="5262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40">
              <a:defRPr/>
            </a:pPr>
            <a:r>
              <a:rPr lang="en-GB" altLang="en-US" sz="3733" b="1" dirty="0">
                <a:solidFill>
                  <a:sysClr val="windowText" lastClr="000000"/>
                </a:solidFill>
                <a:latin typeface="Calibri" pitchFamily="34" charset="0"/>
              </a:rPr>
              <a:t>Educating for Hope and Aspiration: </a:t>
            </a:r>
          </a:p>
          <a:p>
            <a:pPr algn="r" defTabSz="1219140">
              <a:defRPr/>
            </a:pPr>
            <a:endParaRPr lang="en-GB" altLang="en-US" sz="3733" b="1" dirty="0">
              <a:solidFill>
                <a:sysClr val="windowText" lastClr="000000"/>
              </a:solidFill>
              <a:latin typeface="Calibri" pitchFamily="34" charset="0"/>
            </a:endParaRPr>
          </a:p>
          <a:p>
            <a:pPr algn="r" defTabSz="1219140">
              <a:defRPr/>
            </a:pPr>
            <a:r>
              <a:rPr lang="en-GB" altLang="en-US" sz="3733" dirty="0">
                <a:solidFill>
                  <a:sysClr val="windowText" lastClr="000000"/>
                </a:solidFill>
                <a:latin typeface="Calibri" pitchFamily="34" charset="0"/>
              </a:rPr>
              <a:t>Seeking healing, repair and renewal, coping wisely with things and people going wrong, opening horizons and guiding people into ways of fulfilling them.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3" y="1060679"/>
            <a:ext cx="5781424" cy="386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9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64D6E8-D7E1-4D81-AA9F-70CA94EB4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354633"/>
              </p:ext>
            </p:extLst>
          </p:nvPr>
        </p:nvGraphicFramePr>
        <p:xfrm>
          <a:off x="746695" y="635369"/>
          <a:ext cx="10515600" cy="4279805"/>
        </p:xfrm>
        <a:graphic>
          <a:graphicData uri="http://schemas.openxmlformats.org/drawingml/2006/table">
            <a:tbl>
              <a:tblPr firstRow="1" bandRow="1"/>
              <a:tblGrid>
                <a:gridCol w="2628900">
                  <a:extLst>
                    <a:ext uri="{9D8B030D-6E8A-4147-A177-3AD203B41FA5}">
                      <a16:colId xmlns:a16="http://schemas.microsoft.com/office/drawing/2014/main" val="12446142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7514065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9434537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753547263"/>
                    </a:ext>
                  </a:extLst>
                </a:gridCol>
              </a:tblGrid>
              <a:tr h="4469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3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Called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Connected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Committed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361737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Wisdom, Knowledge and Skills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Leading Learning -  Refining Judgement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Creating Confidence -  Embracing Interdependence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Deepening Understanding - Driving Improvement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689490"/>
                  </a:ext>
                </a:extLst>
              </a:tr>
              <a:tr h="7230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Hope and Aspiration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Developing Imagination -  Nurturing Ambition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Healing Relationships - Pursuing Renewal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Sustaining Vision -  Building Resilience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392309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Community and Living Well Together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Removing Disadvantage -  Seeking Reconciliation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Accepting Vulnerability -  Demonstrating Generosity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Inspiring Faithfulness -Embodying Integrity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269780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Dignity and Respect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Celebrating Diversity -  Enabling Flourishing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Offering Encouragement -  Encouraging Service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Practising Humility - Learning Love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31891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4B14E53-2865-4F2B-B962-8D61BCFD0D0E}"/>
              </a:ext>
            </a:extLst>
          </p:cNvPr>
          <p:cNvSpPr/>
          <p:nvPr/>
        </p:nvSpPr>
        <p:spPr>
          <a:xfrm>
            <a:off x="8647795" y="254948"/>
            <a:ext cx="2665616" cy="479075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9B54FB-2D3C-44E7-9BB6-75BED24D8919}"/>
              </a:ext>
            </a:extLst>
          </p:cNvPr>
          <p:cNvSpPr/>
          <p:nvPr/>
        </p:nvSpPr>
        <p:spPr>
          <a:xfrm>
            <a:off x="305885" y="2107096"/>
            <a:ext cx="11704371" cy="786071"/>
          </a:xfrm>
          <a:prstGeom prst="rect">
            <a:avLst/>
          </a:prstGeom>
          <a:noFill/>
          <a:ln w="2222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/>
            <a:endParaRPr lang="en-GB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28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999464-9273-4AFE-836E-65785C5BE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75" y="613385"/>
            <a:ext cx="11074945" cy="364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848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317F85-7DD3-4291-B3A7-56C13AED20B9}"/>
              </a:ext>
            </a:extLst>
          </p:cNvPr>
          <p:cNvSpPr/>
          <p:nvPr/>
        </p:nvSpPr>
        <p:spPr>
          <a:xfrm>
            <a:off x="573630" y="259534"/>
            <a:ext cx="11046633" cy="5065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Sustaining Vision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important are consistency, dependability and </a:t>
            </a:r>
            <a:r>
              <a:rPr lang="en-GB" sz="2000" i="1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‘sticking around</a:t>
            </a:r>
            <a:r>
              <a:rPr lang="en-GB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in leadership? 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resources does your team need to draw on in order to sustain a vision, as oppose to merely create it?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what extent do you agree that ‘</a:t>
            </a:r>
            <a:r>
              <a:rPr lang="en-GB" sz="2000" i="1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Vision is sustainable even if circumstances and situations are against you</a:t>
            </a:r>
            <a:r>
              <a:rPr lang="en-GB" sz="2000" dirty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’? How could this be reflected in your actions and decision making?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Building Resilience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do you get your resilience from as a leader?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might you define resilience in your organisation? What practical strategies or experiences do you think help to build resilience in teams? Is it the same for adults and children?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there circumstances where you have experienced the need to rely on God and/ or others? How has this affected your leadership journey?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6551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D7ED71-DC54-4AEE-9992-00244BCF4D4B}"/>
              </a:ext>
            </a:extLst>
          </p:cNvPr>
          <p:cNvSpPr txBox="1"/>
          <p:nvPr/>
        </p:nvSpPr>
        <p:spPr>
          <a:xfrm>
            <a:off x="408925" y="374847"/>
            <a:ext cx="813872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Formulating research questions</a:t>
            </a:r>
          </a:p>
          <a:p>
            <a:endParaRPr lang="en-GB" sz="3200" dirty="0"/>
          </a:p>
          <a:p>
            <a:r>
              <a:rPr lang="en-GB" sz="3200" dirty="0"/>
              <a:t>What would you like to explore around how to prepare for inspection across more than one school?</a:t>
            </a:r>
          </a:p>
          <a:p>
            <a:endParaRPr lang="en-GB" sz="3200" dirty="0"/>
          </a:p>
          <a:p>
            <a:r>
              <a:rPr lang="en-GB" sz="3200" dirty="0"/>
              <a:t>How will you go about finding this out?</a:t>
            </a:r>
          </a:p>
          <a:p>
            <a:endParaRPr lang="en-GB" sz="3200" dirty="0"/>
          </a:p>
          <a:p>
            <a:r>
              <a:rPr lang="en-GB" sz="3200" dirty="0"/>
              <a:t>Who will you need to involve?</a:t>
            </a:r>
          </a:p>
          <a:p>
            <a:endParaRPr lang="en-GB" sz="3200" dirty="0"/>
          </a:p>
          <a:p>
            <a:endParaRPr lang="en-GB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7E26E6-7BD3-40A7-A6E1-8602757EA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139" y="1005620"/>
            <a:ext cx="3428260" cy="34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56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37FB31-D681-4102-AC6E-2FDAE52D7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275" y="377875"/>
            <a:ext cx="7911547" cy="481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92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B5774F-A7EC-4346-B472-6265F61DB318}"/>
              </a:ext>
            </a:extLst>
          </p:cNvPr>
          <p:cNvSpPr txBox="1"/>
          <p:nvPr/>
        </p:nvSpPr>
        <p:spPr>
          <a:xfrm>
            <a:off x="6471592" y="412955"/>
            <a:ext cx="486106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‘The imagination must come before the implementation…</a:t>
            </a:r>
          </a:p>
          <a:p>
            <a:r>
              <a:rPr lang="en-GB" sz="3200" dirty="0"/>
              <a:t>…Leaders who develop this imagination in their teams, like teachers who do the same with their children, build resilience for challenging moments or when things change.’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A9EFD1-4BA8-4699-A5A9-CE577A0D0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84" y="1027685"/>
            <a:ext cx="5000625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33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57BA23-AE9C-4325-9601-94A72952E267}"/>
              </a:ext>
            </a:extLst>
          </p:cNvPr>
          <p:cNvSpPr/>
          <p:nvPr/>
        </p:nvSpPr>
        <p:spPr>
          <a:xfrm>
            <a:off x="446383" y="300825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800" dirty="0">
                <a:solidFill>
                  <a:srgbClr val="000000"/>
                </a:solidFill>
                <a:latin typeface="Calibri" panose="020F0502020204030204" pitchFamily="34" charset="0"/>
              </a:rPr>
              <a:t>‘Leaders understand that wisdom, knowledge and skills liberate children, giving freedom to create, grow, earn, flourish and relate.’ </a:t>
            </a:r>
            <a:endParaRPr lang="en-GB" sz="4800" dirty="0"/>
          </a:p>
        </p:txBody>
      </p:sp>
      <p:pic>
        <p:nvPicPr>
          <p:cNvPr id="1026" name="Picture 2" descr="Image result for dfe character ed">
            <a:extLst>
              <a:ext uri="{FF2B5EF4-FFF2-40B4-BE49-F238E27FC236}">
                <a16:creationId xmlns:a16="http://schemas.microsoft.com/office/drawing/2014/main" id="{72098EA1-CA2E-4316-B7C3-188041564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9"/>
          <a:stretch/>
        </p:blipFill>
        <p:spPr bwMode="auto">
          <a:xfrm>
            <a:off x="6542383" y="826154"/>
            <a:ext cx="4785756" cy="333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04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50D56E-4658-4FB2-B36B-D5664B0237E9}"/>
              </a:ext>
            </a:extLst>
          </p:cNvPr>
          <p:cNvSpPr/>
          <p:nvPr/>
        </p:nvSpPr>
        <p:spPr>
          <a:xfrm>
            <a:off x="6149008" y="136752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800" dirty="0"/>
              <a:t>‘Encouraging leaders… take challenge seriously, and they define reality accurately, even when it presents uncomfortable truth.’</a:t>
            </a:r>
          </a:p>
        </p:txBody>
      </p:sp>
      <p:pic>
        <p:nvPicPr>
          <p:cNvPr id="4" name="Picture 3" descr="A drawing of a person&#10;&#10;Description automatically generated">
            <a:extLst>
              <a:ext uri="{FF2B5EF4-FFF2-40B4-BE49-F238E27FC236}">
                <a16:creationId xmlns:a16="http://schemas.microsoft.com/office/drawing/2014/main" id="{E47777DA-C714-4792-B6A2-91E6A64052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9" r="18978"/>
          <a:stretch/>
        </p:blipFill>
        <p:spPr>
          <a:xfrm>
            <a:off x="173133" y="256231"/>
            <a:ext cx="58698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42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D591A2-39EF-4DEE-B170-8CDCEA4654C3}"/>
              </a:ext>
            </a:extLst>
          </p:cNvPr>
          <p:cNvGrpSpPr/>
          <p:nvPr/>
        </p:nvGrpSpPr>
        <p:grpSpPr>
          <a:xfrm>
            <a:off x="2032000" y="1486876"/>
            <a:ext cx="8128000" cy="2884654"/>
            <a:chOff x="0" y="368645"/>
            <a:chExt cx="8128000" cy="28846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876C672-AD49-4FA4-BD28-093F6BC1BE76}"/>
                </a:ext>
              </a:extLst>
            </p:cNvPr>
            <p:cNvSpPr/>
            <p:nvPr/>
          </p:nvSpPr>
          <p:spPr>
            <a:xfrm>
              <a:off x="0" y="368645"/>
              <a:ext cx="8128000" cy="288465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9AE37C5C-496E-449D-90BB-CCF4BC233D0D}"/>
                </a:ext>
              </a:extLst>
            </p:cNvPr>
            <p:cNvSpPr txBox="1"/>
            <p:nvPr/>
          </p:nvSpPr>
          <p:spPr>
            <a:xfrm>
              <a:off x="84489" y="453134"/>
              <a:ext cx="7959022" cy="27156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5740" tIns="205740" rIns="205740" bIns="205740" numCol="1" spcCol="1270" anchor="ctr" anchorCtr="0">
              <a:noAutofit/>
            </a:bodyPr>
            <a:lstStyle/>
            <a:p>
              <a:pPr marL="0" lvl="0" indent="0"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5400" b="1" kern="1200" dirty="0"/>
                <a:t>Peer Support Network</a:t>
              </a:r>
              <a:endParaRPr lang="en-US" sz="5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550680336"/>
      </p:ext>
    </p:extLst>
  </p:cSld>
  <p:clrMapOvr>
    <a:masterClrMapping/>
  </p:clrMapOvr>
</p:sld>
</file>

<file path=ppt/theme/theme1.xml><?xml version="1.0" encoding="utf-8"?>
<a:theme xmlns:a="http://schemas.openxmlformats.org/drawingml/2006/main" name="Inside Pages">
  <a:themeElements>
    <a:clrScheme name="Custom 1">
      <a:dk1>
        <a:sysClr val="windowText" lastClr="000000"/>
      </a:dk1>
      <a:lt1>
        <a:sysClr val="window" lastClr="FFFFFF"/>
      </a:lt1>
      <a:dk2>
        <a:srgbClr val="4A2D72"/>
      </a:dk2>
      <a:lt2>
        <a:srgbClr val="973B8E"/>
      </a:lt2>
      <a:accent1>
        <a:srgbClr val="4A2D72"/>
      </a:accent1>
      <a:accent2>
        <a:srgbClr val="973B8E"/>
      </a:accent2>
      <a:accent3>
        <a:srgbClr val="4A2D72"/>
      </a:accent3>
      <a:accent4>
        <a:srgbClr val="973B8E"/>
      </a:accent4>
      <a:accent5>
        <a:srgbClr val="4A2D72"/>
      </a:accent5>
      <a:accent6>
        <a:srgbClr val="973B8E"/>
      </a:accent6>
      <a:hlink>
        <a:srgbClr val="4A2D72"/>
      </a:hlink>
      <a:folHlink>
        <a:srgbClr val="973B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2595</TotalTime>
  <Words>1833</Words>
  <Application>Microsoft Office PowerPoint</Application>
  <PresentationFormat>Widescreen</PresentationFormat>
  <Paragraphs>256</Paragraphs>
  <Slides>57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Arial</vt:lpstr>
      <vt:lpstr>Calibri</vt:lpstr>
      <vt:lpstr>Gill Sans MT</vt:lpstr>
      <vt:lpstr>Gill Sans SemiBold</vt:lpstr>
      <vt:lpstr>Wingdings</vt:lpstr>
      <vt:lpstr>Inside Pages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Wolfe</dc:creator>
  <cp:lastModifiedBy>Emily Norman</cp:lastModifiedBy>
  <cp:revision>107</cp:revision>
  <cp:lastPrinted>2020-01-20T11:13:17Z</cp:lastPrinted>
  <dcterms:created xsi:type="dcterms:W3CDTF">2019-06-17T10:21:06Z</dcterms:created>
  <dcterms:modified xsi:type="dcterms:W3CDTF">2020-01-20T11:20:51Z</dcterms:modified>
</cp:coreProperties>
</file>