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5"/>
  </p:notesMasterIdLst>
  <p:sldIdLst>
    <p:sldId id="576" r:id="rId2"/>
    <p:sldId id="693" r:id="rId3"/>
    <p:sldId id="702" r:id="rId4"/>
    <p:sldId id="701" r:id="rId5"/>
    <p:sldId id="688" r:id="rId6"/>
    <p:sldId id="358" r:id="rId7"/>
    <p:sldId id="691" r:id="rId8"/>
    <p:sldId id="371" r:id="rId9"/>
    <p:sldId id="375" r:id="rId10"/>
    <p:sldId id="334" r:id="rId11"/>
    <p:sldId id="785" r:id="rId12"/>
    <p:sldId id="718" r:id="rId13"/>
    <p:sldId id="720" r:id="rId14"/>
    <p:sldId id="825" r:id="rId15"/>
    <p:sldId id="722" r:id="rId16"/>
    <p:sldId id="734" r:id="rId17"/>
    <p:sldId id="716" r:id="rId18"/>
    <p:sldId id="717" r:id="rId19"/>
    <p:sldId id="665" r:id="rId20"/>
    <p:sldId id="735" r:id="rId21"/>
    <p:sldId id="528" r:id="rId22"/>
    <p:sldId id="730" r:id="rId23"/>
    <p:sldId id="731" r:id="rId24"/>
    <p:sldId id="729" r:id="rId25"/>
    <p:sldId id="728" r:id="rId26"/>
    <p:sldId id="739" r:id="rId27"/>
    <p:sldId id="733" r:id="rId28"/>
    <p:sldId id="732" r:id="rId29"/>
    <p:sldId id="826" r:id="rId30"/>
    <p:sldId id="829" r:id="rId31"/>
    <p:sldId id="830" r:id="rId32"/>
    <p:sldId id="831" r:id="rId33"/>
    <p:sldId id="827" r:id="rId34"/>
    <p:sldId id="703" r:id="rId35"/>
    <p:sldId id="708" r:id="rId36"/>
    <p:sldId id="679" r:id="rId37"/>
    <p:sldId id="709" r:id="rId38"/>
    <p:sldId id="824" r:id="rId39"/>
    <p:sldId id="704" r:id="rId40"/>
    <p:sldId id="706" r:id="rId41"/>
    <p:sldId id="786" r:id="rId42"/>
    <p:sldId id="746" r:id="rId43"/>
    <p:sldId id="787" r:id="rId44"/>
    <p:sldId id="542" r:id="rId45"/>
    <p:sldId id="788" r:id="rId46"/>
    <p:sldId id="365" r:id="rId47"/>
    <p:sldId id="789" r:id="rId48"/>
    <p:sldId id="816" r:id="rId49"/>
    <p:sldId id="818" r:id="rId50"/>
    <p:sldId id="823" r:id="rId51"/>
    <p:sldId id="741" r:id="rId52"/>
    <p:sldId id="725" r:id="rId53"/>
    <p:sldId id="727" r:id="rId54"/>
  </p:sldIdLst>
  <p:sldSz cx="12192000" cy="6858000"/>
  <p:notesSz cx="6805613" cy="9944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5231" autoAdjust="0"/>
  </p:normalViewPr>
  <p:slideViewPr>
    <p:cSldViewPr snapToGrid="0">
      <p:cViewPr varScale="1">
        <p:scale>
          <a:sx n="83" d="100"/>
          <a:sy n="83" d="100"/>
        </p:scale>
        <p:origin x="45" y="69"/>
      </p:cViewPr>
      <p:guideLst/>
    </p:cSldViewPr>
  </p:slideViewPr>
  <p:outlineViewPr>
    <p:cViewPr>
      <p:scale>
        <a:sx n="33" d="100"/>
        <a:sy n="33" d="100"/>
      </p:scale>
      <p:origin x="0" y="-114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7D5943-5B2C-4808-9D14-D58555F3D05F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0E9644-4F1F-4597-868C-2CE65934DAF3}">
      <dgm:prSet phldrT="[Text]"/>
      <dgm:spPr/>
      <dgm:t>
        <a:bodyPr/>
        <a:lstStyle/>
        <a:p>
          <a:r>
            <a:rPr lang="en-US" b="1" dirty="0"/>
            <a:t>Peer Support Network: Visionary Curriculum Leadership in Small Schools – Norwich 21</a:t>
          </a:r>
          <a:r>
            <a:rPr lang="en-US" b="1" baseline="30000" dirty="0"/>
            <a:t>st</a:t>
          </a:r>
          <a:r>
            <a:rPr lang="en-US" b="1" dirty="0"/>
            <a:t> January</a:t>
          </a:r>
          <a:endParaRPr lang="en-US" dirty="0"/>
        </a:p>
      </dgm:t>
    </dgm:pt>
    <dgm:pt modelId="{1317AD1E-3E1E-4EA1-85CE-202B2CBD10F3}" type="parTrans" cxnId="{49513F54-2C65-4C9A-B41E-52A0D40ED616}">
      <dgm:prSet/>
      <dgm:spPr/>
      <dgm:t>
        <a:bodyPr/>
        <a:lstStyle/>
        <a:p>
          <a:endParaRPr lang="en-US"/>
        </a:p>
      </dgm:t>
    </dgm:pt>
    <dgm:pt modelId="{8487365E-760F-43E2-A02D-58231ACF6352}" type="sibTrans" cxnId="{49513F54-2C65-4C9A-B41E-52A0D40ED616}">
      <dgm:prSet/>
      <dgm:spPr/>
      <dgm:t>
        <a:bodyPr/>
        <a:lstStyle/>
        <a:p>
          <a:endParaRPr lang="en-US"/>
        </a:p>
      </dgm:t>
    </dgm:pt>
    <dgm:pt modelId="{2451B477-F64F-48B2-9F10-EDE9E54BD2B2}" type="pres">
      <dgm:prSet presAssocID="{DE7D5943-5B2C-4808-9D14-D58555F3D05F}" presName="outerComposite" presStyleCnt="0">
        <dgm:presLayoutVars>
          <dgm:chMax val="5"/>
          <dgm:dir/>
          <dgm:resizeHandles val="exact"/>
        </dgm:presLayoutVars>
      </dgm:prSet>
      <dgm:spPr/>
    </dgm:pt>
    <dgm:pt modelId="{3F77ED7A-42AC-4AF5-8E81-6F54E093B17A}" type="pres">
      <dgm:prSet presAssocID="{DE7D5943-5B2C-4808-9D14-D58555F3D05F}" presName="dummyMaxCanvas" presStyleCnt="0">
        <dgm:presLayoutVars/>
      </dgm:prSet>
      <dgm:spPr/>
    </dgm:pt>
    <dgm:pt modelId="{D0374680-F994-4F73-9136-8EE2F6EBF037}" type="pres">
      <dgm:prSet presAssocID="{DE7D5943-5B2C-4808-9D14-D58555F3D05F}" presName="OneNode_1" presStyleLbl="node1" presStyleIdx="0" presStyleCnt="1" custScaleX="100000" custScaleY="178520" custLinFactNeighborX="-20724" custLinFactNeighborY="-20147">
        <dgm:presLayoutVars>
          <dgm:bulletEnabled val="1"/>
        </dgm:presLayoutVars>
      </dgm:prSet>
      <dgm:spPr/>
    </dgm:pt>
  </dgm:ptLst>
  <dgm:cxnLst>
    <dgm:cxn modelId="{32CC4C67-8AA2-40EF-8FD4-23303B6452F5}" type="presOf" srcId="{490E9644-4F1F-4597-868C-2CE65934DAF3}" destId="{D0374680-F994-4F73-9136-8EE2F6EBF037}" srcOrd="0" destOrd="0" presId="urn:microsoft.com/office/officeart/2005/8/layout/vProcess5"/>
    <dgm:cxn modelId="{49513F54-2C65-4C9A-B41E-52A0D40ED616}" srcId="{DE7D5943-5B2C-4808-9D14-D58555F3D05F}" destId="{490E9644-4F1F-4597-868C-2CE65934DAF3}" srcOrd="0" destOrd="0" parTransId="{1317AD1E-3E1E-4EA1-85CE-202B2CBD10F3}" sibTransId="{8487365E-760F-43E2-A02D-58231ACF6352}"/>
    <dgm:cxn modelId="{4C408BA9-FC61-40D9-B81B-A6F1653A57DE}" type="presOf" srcId="{DE7D5943-5B2C-4808-9D14-D58555F3D05F}" destId="{2451B477-F64F-48B2-9F10-EDE9E54BD2B2}" srcOrd="0" destOrd="0" presId="urn:microsoft.com/office/officeart/2005/8/layout/vProcess5"/>
    <dgm:cxn modelId="{ABF65A5F-58A5-4EFD-BD96-54164A8D6912}" type="presParOf" srcId="{2451B477-F64F-48B2-9F10-EDE9E54BD2B2}" destId="{3F77ED7A-42AC-4AF5-8E81-6F54E093B17A}" srcOrd="0" destOrd="0" presId="urn:microsoft.com/office/officeart/2005/8/layout/vProcess5"/>
    <dgm:cxn modelId="{001E75D9-5134-4533-BB33-7BFDC3010F20}" type="presParOf" srcId="{2451B477-F64F-48B2-9F10-EDE9E54BD2B2}" destId="{D0374680-F994-4F73-9136-8EE2F6EBF037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7D5943-5B2C-4808-9D14-D58555F3D05F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0E9644-4F1F-4597-868C-2CE65934DAF3}">
      <dgm:prSet phldrT="[Text]"/>
      <dgm:spPr/>
      <dgm:t>
        <a:bodyPr/>
        <a:lstStyle/>
        <a:p>
          <a:r>
            <a:rPr lang="en-US" b="1" dirty="0"/>
            <a:t>Defining our Current Reality</a:t>
          </a:r>
        </a:p>
      </dgm:t>
    </dgm:pt>
    <dgm:pt modelId="{1317AD1E-3E1E-4EA1-85CE-202B2CBD10F3}" type="parTrans" cxnId="{49513F54-2C65-4C9A-B41E-52A0D40ED616}">
      <dgm:prSet/>
      <dgm:spPr/>
      <dgm:t>
        <a:bodyPr/>
        <a:lstStyle/>
        <a:p>
          <a:endParaRPr lang="en-US"/>
        </a:p>
      </dgm:t>
    </dgm:pt>
    <dgm:pt modelId="{8487365E-760F-43E2-A02D-58231ACF6352}" type="sibTrans" cxnId="{49513F54-2C65-4C9A-B41E-52A0D40ED616}">
      <dgm:prSet/>
      <dgm:spPr/>
      <dgm:t>
        <a:bodyPr/>
        <a:lstStyle/>
        <a:p>
          <a:endParaRPr lang="en-US"/>
        </a:p>
      </dgm:t>
    </dgm:pt>
    <dgm:pt modelId="{2451B477-F64F-48B2-9F10-EDE9E54BD2B2}" type="pres">
      <dgm:prSet presAssocID="{DE7D5943-5B2C-4808-9D14-D58555F3D05F}" presName="outerComposite" presStyleCnt="0">
        <dgm:presLayoutVars>
          <dgm:chMax val="5"/>
          <dgm:dir/>
          <dgm:resizeHandles val="exact"/>
        </dgm:presLayoutVars>
      </dgm:prSet>
      <dgm:spPr/>
    </dgm:pt>
    <dgm:pt modelId="{3F77ED7A-42AC-4AF5-8E81-6F54E093B17A}" type="pres">
      <dgm:prSet presAssocID="{DE7D5943-5B2C-4808-9D14-D58555F3D05F}" presName="dummyMaxCanvas" presStyleCnt="0">
        <dgm:presLayoutVars/>
      </dgm:prSet>
      <dgm:spPr/>
    </dgm:pt>
    <dgm:pt modelId="{D0374680-F994-4F73-9136-8EE2F6EBF037}" type="pres">
      <dgm:prSet presAssocID="{DE7D5943-5B2C-4808-9D14-D58555F3D05F}" presName="OneNode_1" presStyleLbl="node1" presStyleIdx="0" presStyleCnt="1" custLinFactNeighborY="-33158">
        <dgm:presLayoutVars>
          <dgm:bulletEnabled val="1"/>
        </dgm:presLayoutVars>
      </dgm:prSet>
      <dgm:spPr/>
    </dgm:pt>
  </dgm:ptLst>
  <dgm:cxnLst>
    <dgm:cxn modelId="{32CC4C67-8AA2-40EF-8FD4-23303B6452F5}" type="presOf" srcId="{490E9644-4F1F-4597-868C-2CE65934DAF3}" destId="{D0374680-F994-4F73-9136-8EE2F6EBF037}" srcOrd="0" destOrd="0" presId="urn:microsoft.com/office/officeart/2005/8/layout/vProcess5"/>
    <dgm:cxn modelId="{49513F54-2C65-4C9A-B41E-52A0D40ED616}" srcId="{DE7D5943-5B2C-4808-9D14-D58555F3D05F}" destId="{490E9644-4F1F-4597-868C-2CE65934DAF3}" srcOrd="0" destOrd="0" parTransId="{1317AD1E-3E1E-4EA1-85CE-202B2CBD10F3}" sibTransId="{8487365E-760F-43E2-A02D-58231ACF6352}"/>
    <dgm:cxn modelId="{4C408BA9-FC61-40D9-B81B-A6F1653A57DE}" type="presOf" srcId="{DE7D5943-5B2C-4808-9D14-D58555F3D05F}" destId="{2451B477-F64F-48B2-9F10-EDE9E54BD2B2}" srcOrd="0" destOrd="0" presId="urn:microsoft.com/office/officeart/2005/8/layout/vProcess5"/>
    <dgm:cxn modelId="{ABF65A5F-58A5-4EFD-BD96-54164A8D6912}" type="presParOf" srcId="{2451B477-F64F-48B2-9F10-EDE9E54BD2B2}" destId="{3F77ED7A-42AC-4AF5-8E81-6F54E093B17A}" srcOrd="0" destOrd="0" presId="urn:microsoft.com/office/officeart/2005/8/layout/vProcess5"/>
    <dgm:cxn modelId="{001E75D9-5134-4533-BB33-7BFDC3010F20}" type="presParOf" srcId="{2451B477-F64F-48B2-9F10-EDE9E54BD2B2}" destId="{D0374680-F994-4F73-9136-8EE2F6EBF037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E7D5943-5B2C-4808-9D14-D58555F3D05F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0E9644-4F1F-4597-868C-2CE65934DAF3}">
      <dgm:prSet phldrT="[Text]" custT="1"/>
      <dgm:spPr/>
      <dgm:t>
        <a:bodyPr/>
        <a:lstStyle/>
        <a:p>
          <a:r>
            <a:rPr lang="en-US" sz="6000" b="1" dirty="0"/>
            <a:t>Ethos Enhancing Outcomes</a:t>
          </a:r>
          <a:endParaRPr lang="en-US" sz="6000" dirty="0"/>
        </a:p>
      </dgm:t>
    </dgm:pt>
    <dgm:pt modelId="{1317AD1E-3E1E-4EA1-85CE-202B2CBD10F3}" type="parTrans" cxnId="{49513F54-2C65-4C9A-B41E-52A0D40ED616}">
      <dgm:prSet/>
      <dgm:spPr/>
      <dgm:t>
        <a:bodyPr/>
        <a:lstStyle/>
        <a:p>
          <a:endParaRPr lang="en-US"/>
        </a:p>
      </dgm:t>
    </dgm:pt>
    <dgm:pt modelId="{8487365E-760F-43E2-A02D-58231ACF6352}" type="sibTrans" cxnId="{49513F54-2C65-4C9A-B41E-52A0D40ED616}">
      <dgm:prSet/>
      <dgm:spPr/>
      <dgm:t>
        <a:bodyPr/>
        <a:lstStyle/>
        <a:p>
          <a:endParaRPr lang="en-US"/>
        </a:p>
      </dgm:t>
    </dgm:pt>
    <dgm:pt modelId="{2451B477-F64F-48B2-9F10-EDE9E54BD2B2}" type="pres">
      <dgm:prSet presAssocID="{DE7D5943-5B2C-4808-9D14-D58555F3D05F}" presName="outerComposite" presStyleCnt="0">
        <dgm:presLayoutVars>
          <dgm:chMax val="5"/>
          <dgm:dir/>
          <dgm:resizeHandles val="exact"/>
        </dgm:presLayoutVars>
      </dgm:prSet>
      <dgm:spPr/>
    </dgm:pt>
    <dgm:pt modelId="{3F77ED7A-42AC-4AF5-8E81-6F54E093B17A}" type="pres">
      <dgm:prSet presAssocID="{DE7D5943-5B2C-4808-9D14-D58555F3D05F}" presName="dummyMaxCanvas" presStyleCnt="0">
        <dgm:presLayoutVars/>
      </dgm:prSet>
      <dgm:spPr/>
    </dgm:pt>
    <dgm:pt modelId="{D0374680-F994-4F73-9136-8EE2F6EBF037}" type="pres">
      <dgm:prSet presAssocID="{DE7D5943-5B2C-4808-9D14-D58555F3D05F}" presName="OneNode_1" presStyleLbl="node1" presStyleIdx="0" presStyleCnt="1" custScaleY="156941" custLinFactNeighborY="-33158">
        <dgm:presLayoutVars>
          <dgm:bulletEnabled val="1"/>
        </dgm:presLayoutVars>
      </dgm:prSet>
      <dgm:spPr/>
    </dgm:pt>
  </dgm:ptLst>
  <dgm:cxnLst>
    <dgm:cxn modelId="{32CC4C67-8AA2-40EF-8FD4-23303B6452F5}" type="presOf" srcId="{490E9644-4F1F-4597-868C-2CE65934DAF3}" destId="{D0374680-F994-4F73-9136-8EE2F6EBF037}" srcOrd="0" destOrd="0" presId="urn:microsoft.com/office/officeart/2005/8/layout/vProcess5"/>
    <dgm:cxn modelId="{49513F54-2C65-4C9A-B41E-52A0D40ED616}" srcId="{DE7D5943-5B2C-4808-9D14-D58555F3D05F}" destId="{490E9644-4F1F-4597-868C-2CE65934DAF3}" srcOrd="0" destOrd="0" parTransId="{1317AD1E-3E1E-4EA1-85CE-202B2CBD10F3}" sibTransId="{8487365E-760F-43E2-A02D-58231ACF6352}"/>
    <dgm:cxn modelId="{4C408BA9-FC61-40D9-B81B-A6F1653A57DE}" type="presOf" srcId="{DE7D5943-5B2C-4808-9D14-D58555F3D05F}" destId="{2451B477-F64F-48B2-9F10-EDE9E54BD2B2}" srcOrd="0" destOrd="0" presId="urn:microsoft.com/office/officeart/2005/8/layout/vProcess5"/>
    <dgm:cxn modelId="{ABF65A5F-58A5-4EFD-BD96-54164A8D6912}" type="presParOf" srcId="{2451B477-F64F-48B2-9F10-EDE9E54BD2B2}" destId="{3F77ED7A-42AC-4AF5-8E81-6F54E093B17A}" srcOrd="0" destOrd="0" presId="urn:microsoft.com/office/officeart/2005/8/layout/vProcess5"/>
    <dgm:cxn modelId="{001E75D9-5134-4533-BB33-7BFDC3010F20}" type="presParOf" srcId="{2451B477-F64F-48B2-9F10-EDE9E54BD2B2}" destId="{D0374680-F994-4F73-9136-8EE2F6EBF037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E7D5943-5B2C-4808-9D14-D58555F3D05F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0E9644-4F1F-4597-868C-2CE65934DAF3}">
      <dgm:prSet phldrT="[Text]" custT="1"/>
      <dgm:spPr/>
      <dgm:t>
        <a:bodyPr/>
        <a:lstStyle/>
        <a:p>
          <a:r>
            <a:rPr lang="en-GB" sz="4400" b="1" dirty="0"/>
            <a:t>Called, Connected, Committed: Leadership Practices (2020) </a:t>
          </a:r>
          <a:endParaRPr lang="en-US" sz="4400" dirty="0"/>
        </a:p>
      </dgm:t>
    </dgm:pt>
    <dgm:pt modelId="{1317AD1E-3E1E-4EA1-85CE-202B2CBD10F3}" type="parTrans" cxnId="{49513F54-2C65-4C9A-B41E-52A0D40ED616}">
      <dgm:prSet/>
      <dgm:spPr/>
      <dgm:t>
        <a:bodyPr/>
        <a:lstStyle/>
        <a:p>
          <a:endParaRPr lang="en-US"/>
        </a:p>
      </dgm:t>
    </dgm:pt>
    <dgm:pt modelId="{8487365E-760F-43E2-A02D-58231ACF6352}" type="sibTrans" cxnId="{49513F54-2C65-4C9A-B41E-52A0D40ED616}">
      <dgm:prSet/>
      <dgm:spPr/>
      <dgm:t>
        <a:bodyPr/>
        <a:lstStyle/>
        <a:p>
          <a:endParaRPr lang="en-US"/>
        </a:p>
      </dgm:t>
    </dgm:pt>
    <dgm:pt modelId="{2451B477-F64F-48B2-9F10-EDE9E54BD2B2}" type="pres">
      <dgm:prSet presAssocID="{DE7D5943-5B2C-4808-9D14-D58555F3D05F}" presName="outerComposite" presStyleCnt="0">
        <dgm:presLayoutVars>
          <dgm:chMax val="5"/>
          <dgm:dir/>
          <dgm:resizeHandles val="exact"/>
        </dgm:presLayoutVars>
      </dgm:prSet>
      <dgm:spPr/>
    </dgm:pt>
    <dgm:pt modelId="{3F77ED7A-42AC-4AF5-8E81-6F54E093B17A}" type="pres">
      <dgm:prSet presAssocID="{DE7D5943-5B2C-4808-9D14-D58555F3D05F}" presName="dummyMaxCanvas" presStyleCnt="0">
        <dgm:presLayoutVars/>
      </dgm:prSet>
      <dgm:spPr/>
    </dgm:pt>
    <dgm:pt modelId="{D0374680-F994-4F73-9136-8EE2F6EBF037}" type="pres">
      <dgm:prSet presAssocID="{DE7D5943-5B2C-4808-9D14-D58555F3D05F}" presName="OneNode_1" presStyleLbl="node1" presStyleIdx="0" presStyleCnt="1" custScaleX="100000" custScaleY="178520" custLinFactNeighborX="22695" custLinFactNeighborY="-77779">
        <dgm:presLayoutVars>
          <dgm:bulletEnabled val="1"/>
        </dgm:presLayoutVars>
      </dgm:prSet>
      <dgm:spPr/>
    </dgm:pt>
  </dgm:ptLst>
  <dgm:cxnLst>
    <dgm:cxn modelId="{32CC4C67-8AA2-40EF-8FD4-23303B6452F5}" type="presOf" srcId="{490E9644-4F1F-4597-868C-2CE65934DAF3}" destId="{D0374680-F994-4F73-9136-8EE2F6EBF037}" srcOrd="0" destOrd="0" presId="urn:microsoft.com/office/officeart/2005/8/layout/vProcess5"/>
    <dgm:cxn modelId="{49513F54-2C65-4C9A-B41E-52A0D40ED616}" srcId="{DE7D5943-5B2C-4808-9D14-D58555F3D05F}" destId="{490E9644-4F1F-4597-868C-2CE65934DAF3}" srcOrd="0" destOrd="0" parTransId="{1317AD1E-3E1E-4EA1-85CE-202B2CBD10F3}" sibTransId="{8487365E-760F-43E2-A02D-58231ACF6352}"/>
    <dgm:cxn modelId="{4C408BA9-FC61-40D9-B81B-A6F1653A57DE}" type="presOf" srcId="{DE7D5943-5B2C-4808-9D14-D58555F3D05F}" destId="{2451B477-F64F-48B2-9F10-EDE9E54BD2B2}" srcOrd="0" destOrd="0" presId="urn:microsoft.com/office/officeart/2005/8/layout/vProcess5"/>
    <dgm:cxn modelId="{ABF65A5F-58A5-4EFD-BD96-54164A8D6912}" type="presParOf" srcId="{2451B477-F64F-48B2-9F10-EDE9E54BD2B2}" destId="{3F77ED7A-42AC-4AF5-8E81-6F54E093B17A}" srcOrd="0" destOrd="0" presId="urn:microsoft.com/office/officeart/2005/8/layout/vProcess5"/>
    <dgm:cxn modelId="{001E75D9-5134-4533-BB33-7BFDC3010F20}" type="presParOf" srcId="{2451B477-F64F-48B2-9F10-EDE9E54BD2B2}" destId="{D0374680-F994-4F73-9136-8EE2F6EBF037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E7D5943-5B2C-4808-9D14-D58555F3D05F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0E9644-4F1F-4597-868C-2CE65934DAF3}">
      <dgm:prSet phldrT="[Text]"/>
      <dgm:spPr/>
      <dgm:t>
        <a:bodyPr/>
        <a:lstStyle/>
        <a:p>
          <a:r>
            <a:rPr lang="en-GB" b="1" dirty="0"/>
            <a:t>Expectations for Subject Leadership?</a:t>
          </a:r>
          <a:endParaRPr lang="en-US" dirty="0"/>
        </a:p>
      </dgm:t>
    </dgm:pt>
    <dgm:pt modelId="{1317AD1E-3E1E-4EA1-85CE-202B2CBD10F3}" type="parTrans" cxnId="{49513F54-2C65-4C9A-B41E-52A0D40ED616}">
      <dgm:prSet/>
      <dgm:spPr/>
      <dgm:t>
        <a:bodyPr/>
        <a:lstStyle/>
        <a:p>
          <a:endParaRPr lang="en-US"/>
        </a:p>
      </dgm:t>
    </dgm:pt>
    <dgm:pt modelId="{8487365E-760F-43E2-A02D-58231ACF6352}" type="sibTrans" cxnId="{49513F54-2C65-4C9A-B41E-52A0D40ED616}">
      <dgm:prSet/>
      <dgm:spPr/>
      <dgm:t>
        <a:bodyPr/>
        <a:lstStyle/>
        <a:p>
          <a:endParaRPr lang="en-US"/>
        </a:p>
      </dgm:t>
    </dgm:pt>
    <dgm:pt modelId="{2451B477-F64F-48B2-9F10-EDE9E54BD2B2}" type="pres">
      <dgm:prSet presAssocID="{DE7D5943-5B2C-4808-9D14-D58555F3D05F}" presName="outerComposite" presStyleCnt="0">
        <dgm:presLayoutVars>
          <dgm:chMax val="5"/>
          <dgm:dir/>
          <dgm:resizeHandles val="exact"/>
        </dgm:presLayoutVars>
      </dgm:prSet>
      <dgm:spPr/>
    </dgm:pt>
    <dgm:pt modelId="{3F77ED7A-42AC-4AF5-8E81-6F54E093B17A}" type="pres">
      <dgm:prSet presAssocID="{DE7D5943-5B2C-4808-9D14-D58555F3D05F}" presName="dummyMaxCanvas" presStyleCnt="0">
        <dgm:presLayoutVars/>
      </dgm:prSet>
      <dgm:spPr/>
    </dgm:pt>
    <dgm:pt modelId="{D0374680-F994-4F73-9136-8EE2F6EBF037}" type="pres">
      <dgm:prSet presAssocID="{DE7D5943-5B2C-4808-9D14-D58555F3D05F}" presName="OneNode_1" presStyleLbl="node1" presStyleIdx="0" presStyleCnt="1" custScaleX="57787" custScaleY="48858" custLinFactNeighborY="-33158">
        <dgm:presLayoutVars>
          <dgm:bulletEnabled val="1"/>
        </dgm:presLayoutVars>
      </dgm:prSet>
      <dgm:spPr/>
    </dgm:pt>
  </dgm:ptLst>
  <dgm:cxnLst>
    <dgm:cxn modelId="{32CC4C67-8AA2-40EF-8FD4-23303B6452F5}" type="presOf" srcId="{490E9644-4F1F-4597-868C-2CE65934DAF3}" destId="{D0374680-F994-4F73-9136-8EE2F6EBF037}" srcOrd="0" destOrd="0" presId="urn:microsoft.com/office/officeart/2005/8/layout/vProcess5"/>
    <dgm:cxn modelId="{49513F54-2C65-4C9A-B41E-52A0D40ED616}" srcId="{DE7D5943-5B2C-4808-9D14-D58555F3D05F}" destId="{490E9644-4F1F-4597-868C-2CE65934DAF3}" srcOrd="0" destOrd="0" parTransId="{1317AD1E-3E1E-4EA1-85CE-202B2CBD10F3}" sibTransId="{8487365E-760F-43E2-A02D-58231ACF6352}"/>
    <dgm:cxn modelId="{4C408BA9-FC61-40D9-B81B-A6F1653A57DE}" type="presOf" srcId="{DE7D5943-5B2C-4808-9D14-D58555F3D05F}" destId="{2451B477-F64F-48B2-9F10-EDE9E54BD2B2}" srcOrd="0" destOrd="0" presId="urn:microsoft.com/office/officeart/2005/8/layout/vProcess5"/>
    <dgm:cxn modelId="{ABF65A5F-58A5-4EFD-BD96-54164A8D6912}" type="presParOf" srcId="{2451B477-F64F-48B2-9F10-EDE9E54BD2B2}" destId="{3F77ED7A-42AC-4AF5-8E81-6F54E093B17A}" srcOrd="0" destOrd="0" presId="urn:microsoft.com/office/officeart/2005/8/layout/vProcess5"/>
    <dgm:cxn modelId="{001E75D9-5134-4533-BB33-7BFDC3010F20}" type="presParOf" srcId="{2451B477-F64F-48B2-9F10-EDE9E54BD2B2}" destId="{D0374680-F994-4F73-9136-8EE2F6EBF037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374680-F994-4F73-9136-8EE2F6EBF037}">
      <dsp:nvSpPr>
        <dsp:cNvPr id="0" name=""/>
        <dsp:cNvSpPr/>
      </dsp:nvSpPr>
      <dsp:spPr>
        <a:xfrm>
          <a:off x="0" y="0"/>
          <a:ext cx="8128000" cy="48367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800" b="1" kern="1200" dirty="0"/>
            <a:t>Peer Support Network: Visionary Curriculum Leadership in Small Schools – Norwich 21</a:t>
          </a:r>
          <a:r>
            <a:rPr lang="en-US" sz="5800" b="1" kern="1200" baseline="30000" dirty="0"/>
            <a:t>st</a:t>
          </a:r>
          <a:r>
            <a:rPr lang="en-US" sz="5800" b="1" kern="1200" dirty="0"/>
            <a:t> January</a:t>
          </a:r>
          <a:endParaRPr lang="en-US" sz="5800" kern="1200" dirty="0"/>
        </a:p>
      </dsp:txBody>
      <dsp:txXfrm>
        <a:off x="141662" y="141662"/>
        <a:ext cx="7844676" cy="45533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374680-F994-4F73-9136-8EE2F6EBF037}">
      <dsp:nvSpPr>
        <dsp:cNvPr id="0" name=""/>
        <dsp:cNvSpPr/>
      </dsp:nvSpPr>
      <dsp:spPr>
        <a:xfrm>
          <a:off x="0" y="456305"/>
          <a:ext cx="8128000" cy="27093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b="1" kern="1200" dirty="0"/>
            <a:t>Defining our Current Reality</a:t>
          </a:r>
        </a:p>
      </dsp:txBody>
      <dsp:txXfrm>
        <a:off x="79354" y="535659"/>
        <a:ext cx="7969292" cy="25506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374680-F994-4F73-9136-8EE2F6EBF037}">
      <dsp:nvSpPr>
        <dsp:cNvPr id="0" name=""/>
        <dsp:cNvSpPr/>
      </dsp:nvSpPr>
      <dsp:spPr>
        <a:xfrm>
          <a:off x="0" y="0"/>
          <a:ext cx="8128000" cy="42520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b="1" kern="1200" dirty="0"/>
            <a:t>Ethos Enhancing Outcomes</a:t>
          </a:r>
          <a:endParaRPr lang="en-US" sz="6000" kern="1200" dirty="0"/>
        </a:p>
      </dsp:txBody>
      <dsp:txXfrm>
        <a:off x="124538" y="124538"/>
        <a:ext cx="7878924" cy="400297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374680-F994-4F73-9136-8EE2F6EBF037}">
      <dsp:nvSpPr>
        <dsp:cNvPr id="0" name=""/>
        <dsp:cNvSpPr/>
      </dsp:nvSpPr>
      <dsp:spPr>
        <a:xfrm>
          <a:off x="0" y="0"/>
          <a:ext cx="7678744" cy="42871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400" b="1" kern="1200" dirty="0"/>
            <a:t>Called, Connected, Committed: Leadership Practices (2020) </a:t>
          </a:r>
          <a:endParaRPr lang="en-US" sz="4400" kern="1200" dirty="0"/>
        </a:p>
      </dsp:txBody>
      <dsp:txXfrm>
        <a:off x="125566" y="125566"/>
        <a:ext cx="7427612" cy="403599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374680-F994-4F73-9136-8EE2F6EBF037}">
      <dsp:nvSpPr>
        <dsp:cNvPr id="0" name=""/>
        <dsp:cNvSpPr/>
      </dsp:nvSpPr>
      <dsp:spPr>
        <a:xfrm>
          <a:off x="1715536" y="1149109"/>
          <a:ext cx="4696927" cy="13237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b="1" kern="1200" dirty="0"/>
            <a:t>Expectations for Subject Leadership?</a:t>
          </a:r>
          <a:endParaRPr lang="en-US" sz="3500" kern="1200" dirty="0"/>
        </a:p>
      </dsp:txBody>
      <dsp:txXfrm>
        <a:off x="1754307" y="1187880"/>
        <a:ext cx="4619385" cy="12461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9099" cy="498932"/>
          </a:xfrm>
          <a:prstGeom prst="rect">
            <a:avLst/>
          </a:prstGeom>
        </p:spPr>
        <p:txBody>
          <a:bodyPr vert="horz" lIns="91423" tIns="45712" rIns="91423" bIns="45712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42" y="0"/>
            <a:ext cx="2949099" cy="498932"/>
          </a:xfrm>
          <a:prstGeom prst="rect">
            <a:avLst/>
          </a:prstGeom>
        </p:spPr>
        <p:txBody>
          <a:bodyPr vert="horz" lIns="91423" tIns="45712" rIns="91423" bIns="45712" rtlCol="0"/>
          <a:lstStyle>
            <a:lvl1pPr algn="r">
              <a:defRPr sz="1200"/>
            </a:lvl1pPr>
          </a:lstStyle>
          <a:p>
            <a:fld id="{F7FED21E-5084-4E0E-B1E6-8D25AEFF656F}" type="datetimeFigureOut">
              <a:rPr lang="en-GB" smtClean="0"/>
              <a:t>20/01/2020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3" tIns="45712" rIns="91423" bIns="45712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vert="horz" lIns="91423" tIns="45712" rIns="91423" bIns="4571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9445174"/>
            <a:ext cx="2949099" cy="498931"/>
          </a:xfrm>
          <a:prstGeom prst="rect">
            <a:avLst/>
          </a:prstGeom>
        </p:spPr>
        <p:txBody>
          <a:bodyPr vert="horz" lIns="91423" tIns="45712" rIns="91423" bIns="45712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42" y="9445174"/>
            <a:ext cx="2949099" cy="498931"/>
          </a:xfrm>
          <a:prstGeom prst="rect">
            <a:avLst/>
          </a:prstGeom>
        </p:spPr>
        <p:txBody>
          <a:bodyPr vert="horz" lIns="91423" tIns="45712" rIns="91423" bIns="45712" rtlCol="0" anchor="b"/>
          <a:lstStyle>
            <a:lvl1pPr algn="r">
              <a:defRPr sz="1200"/>
            </a:lvl1pPr>
          </a:lstStyle>
          <a:p>
            <a:fld id="{9D9998D5-325A-4DEB-9AAA-8E88D77429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7871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66102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41614">
              <a:defRPr/>
            </a:pPr>
            <a:fld id="{EB056913-BBBF-4376-B8AB-C9EBD5B2BFC7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441614">
                <a:defRPr/>
              </a:pPr>
              <a:t>19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038123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43728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80632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53156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22971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093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93980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5233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69354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7095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30465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75025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38019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1457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85785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7663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51163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05825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87381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94944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56913-BBBF-4376-B8AB-C9EBD5B2BFC7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6150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62483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18808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r>
              <a:rPr lang="en-GB" dirty="0"/>
              <a:t>BEFORE GOING TO LUNCH, lets go back to our starting point. </a:t>
            </a:r>
          </a:p>
          <a:p>
            <a:r>
              <a:rPr lang="en-GB" dirty="0"/>
              <a:t>Take a moment on your own to note down: </a:t>
            </a:r>
          </a:p>
          <a:p>
            <a:pPr marL="165605" indent="-165605">
              <a:buFontTx/>
              <a:buChar char="-"/>
            </a:pPr>
            <a:r>
              <a:rPr lang="en-GB" dirty="0"/>
              <a:t>What has struck you during this morning’s session. </a:t>
            </a:r>
          </a:p>
          <a:p>
            <a:pPr marL="165605" indent="-165605">
              <a:buFontTx/>
              <a:buChar char="-"/>
            </a:pPr>
            <a:r>
              <a:rPr lang="en-GB" dirty="0"/>
              <a:t>What actions will you take as a consequence </a:t>
            </a:r>
          </a:p>
          <a:p>
            <a:pPr marL="165605" indent="-165605">
              <a:buFontTx/>
              <a:buChar char="-"/>
            </a:pPr>
            <a:endParaRPr lang="en-GB" dirty="0"/>
          </a:p>
          <a:p>
            <a:r>
              <a:rPr lang="en-GB" dirty="0"/>
              <a:t>Share with a partner.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56913-BBBF-4376-B8AB-C9EBD5B2BFC7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33986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3244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75142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1120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Maya Angelou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4726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14671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5880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07542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41422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6752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e P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0663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15"/>
            <a:ext cx="12191999" cy="685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885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352133765"/>
              </p:ext>
            </p:extLst>
          </p:nvPr>
        </p:nvGraphicFramePr>
        <p:xfrm>
          <a:off x="2263024" y="58648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7417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5"/>
          <p:cNvSpPr txBox="1">
            <a:spLocks/>
          </p:cNvSpPr>
          <p:nvPr/>
        </p:nvSpPr>
        <p:spPr>
          <a:xfrm>
            <a:off x="365195" y="422833"/>
            <a:ext cx="11189285" cy="4421319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609570">
              <a:defRPr/>
            </a:pPr>
            <a:endParaRPr lang="en-US" sz="1867" dirty="0">
              <a:solidFill>
                <a:srgbClr val="272727"/>
              </a:solidFill>
              <a:latin typeface="Calibri"/>
              <a:cs typeface="Arial"/>
            </a:endParaRPr>
          </a:p>
          <a:p>
            <a:pPr algn="l" defTabSz="609570">
              <a:defRPr/>
            </a:pPr>
            <a:endParaRPr lang="en-US" sz="4800" dirty="0">
              <a:solidFill>
                <a:srgbClr val="973B8E"/>
              </a:solidFill>
              <a:latin typeface="Arial"/>
              <a:cs typeface="Arial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449988" y="366119"/>
          <a:ext cx="9937715" cy="45347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295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1453">
                <a:tc>
                  <a:txBody>
                    <a:bodyPr/>
                    <a:lstStyle/>
                    <a:p>
                      <a:r>
                        <a:rPr lang="en-US" sz="3200" dirty="0"/>
                        <a:t>Thin Narratives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Thick Narratives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r>
                        <a:rPr lang="en-US" sz="3200" dirty="0"/>
                        <a:t>Utilitarian/</a:t>
                      </a:r>
                    </a:p>
                    <a:p>
                      <a:r>
                        <a:rPr lang="en-US" sz="3200" dirty="0"/>
                        <a:t>Instrumentalist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3200" b="1" dirty="0"/>
                        <a:t>Wisdom, Knowledge and Skills</a:t>
                      </a:r>
                      <a:r>
                        <a:rPr lang="en-US" sz="3200" dirty="0"/>
                        <a:t> </a:t>
                      </a:r>
                    </a:p>
                    <a:p>
                      <a:r>
                        <a:rPr lang="en-US" sz="3200" dirty="0"/>
                        <a:t>(for living well)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r>
                        <a:rPr lang="en-US" sz="3200" dirty="0"/>
                        <a:t>Competitive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3200" b="1" dirty="0"/>
                        <a:t>Hope and Aspiration</a:t>
                      </a:r>
                      <a:r>
                        <a:rPr lang="en-US" sz="3200" dirty="0"/>
                        <a:t> </a:t>
                      </a:r>
                    </a:p>
                    <a:p>
                      <a:r>
                        <a:rPr lang="en-US" sz="3200" dirty="0"/>
                        <a:t>(through forgiveness</a:t>
                      </a:r>
                      <a:r>
                        <a:rPr lang="en-US" sz="3200" baseline="0" dirty="0"/>
                        <a:t> and grace)</a:t>
                      </a:r>
                      <a:endParaRPr lang="en-US" sz="32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r>
                        <a:rPr lang="en-US" sz="3200" dirty="0"/>
                        <a:t>Individualistic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3200" b="1" dirty="0"/>
                        <a:t>Community and Living Well Together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dirty="0"/>
                        <a:t>(</a:t>
                      </a:r>
                      <a:r>
                        <a:rPr lang="en-US" sz="3200" baseline="0" dirty="0"/>
                        <a:t>created for life together)</a:t>
                      </a:r>
                      <a:endParaRPr lang="en-US" sz="32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1453">
                <a:tc>
                  <a:txBody>
                    <a:bodyPr/>
                    <a:lstStyle/>
                    <a:p>
                      <a:r>
                        <a:rPr lang="en-US" sz="3200" dirty="0"/>
                        <a:t>Reductionist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3200" b="1" dirty="0"/>
                        <a:t>Dignity and Respect</a:t>
                      </a:r>
                      <a:r>
                        <a:rPr lang="en-US" sz="3200" baseline="0" dirty="0"/>
                        <a:t> (of every person)</a:t>
                      </a:r>
                      <a:endParaRPr lang="en-US" sz="32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806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EF3A825-D7DE-4892-8D49-CC67DBD680ED}"/>
              </a:ext>
            </a:extLst>
          </p:cNvPr>
          <p:cNvGrpSpPr/>
          <p:nvPr/>
        </p:nvGrpSpPr>
        <p:grpSpPr>
          <a:xfrm>
            <a:off x="3362077" y="2125448"/>
            <a:ext cx="2438400" cy="1354667"/>
            <a:chOff x="2844799" y="2032000"/>
            <a:chExt cx="2438400" cy="135466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7D327DE-2E00-461D-8B23-A2D70C40C8B7}"/>
                </a:ext>
              </a:extLst>
            </p:cNvPr>
            <p:cNvSpPr/>
            <p:nvPr/>
          </p:nvSpPr>
          <p:spPr>
            <a:xfrm>
              <a:off x="2844799" y="2032000"/>
              <a:ext cx="2438400" cy="1354666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" name="Rectangle: Rounded Corners 4">
              <a:extLst>
                <a:ext uri="{FF2B5EF4-FFF2-40B4-BE49-F238E27FC236}">
                  <a16:creationId xmlns:a16="http://schemas.microsoft.com/office/drawing/2014/main" id="{C2ECD9F6-5D97-4F41-94AD-3F3B2ED60D7E}"/>
                </a:ext>
              </a:extLst>
            </p:cNvPr>
            <p:cNvSpPr txBox="1"/>
            <p:nvPr/>
          </p:nvSpPr>
          <p:spPr>
            <a:xfrm>
              <a:off x="2910928" y="2098129"/>
              <a:ext cx="2306142" cy="12224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5731" tIns="125731" rIns="125731" bIns="125731" numCol="1" spcCol="1270" anchor="ctr" anchorCtr="0">
              <a:noAutofit/>
            </a:bodyPr>
            <a:lstStyle/>
            <a:p>
              <a:pPr algn="ctr" defTabSz="14668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300" b="1" i="1" dirty="0"/>
                <a:t>‘Life in all its fullness’</a:t>
              </a:r>
            </a:p>
          </p:txBody>
        </p:sp>
      </p:grpSp>
      <p:sp>
        <p:nvSpPr>
          <p:cNvPr id="5" name="Arrow: Right 4">
            <a:extLst>
              <a:ext uri="{FF2B5EF4-FFF2-40B4-BE49-F238E27FC236}">
                <a16:creationId xmlns:a16="http://schemas.microsoft.com/office/drawing/2014/main" id="{F7CE1DDB-CA37-4D62-BEB9-81610D81421A}"/>
              </a:ext>
            </a:extLst>
          </p:cNvPr>
          <p:cNvSpPr/>
          <p:nvPr/>
        </p:nvSpPr>
        <p:spPr>
          <a:xfrm>
            <a:off x="408925" y="1933819"/>
            <a:ext cx="2720483" cy="173792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90A2F0B9-3226-4510-8D59-CC276F59AB7D}"/>
              </a:ext>
            </a:extLst>
          </p:cNvPr>
          <p:cNvSpPr/>
          <p:nvPr/>
        </p:nvSpPr>
        <p:spPr>
          <a:xfrm rot="20008244">
            <a:off x="5965929" y="313190"/>
            <a:ext cx="2720483" cy="173792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C68C96-E170-4EE8-A793-AFB731163A08}"/>
              </a:ext>
            </a:extLst>
          </p:cNvPr>
          <p:cNvSpPr txBox="1"/>
          <p:nvPr/>
        </p:nvSpPr>
        <p:spPr>
          <a:xfrm>
            <a:off x="9086073" y="454361"/>
            <a:ext cx="2818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/>
              <a:t>Children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B541A9-DA28-4172-9169-BE74EC54682F}"/>
              </a:ext>
            </a:extLst>
          </p:cNvPr>
          <p:cNvSpPr txBox="1"/>
          <p:nvPr/>
        </p:nvSpPr>
        <p:spPr>
          <a:xfrm>
            <a:off x="9470533" y="2465729"/>
            <a:ext cx="1834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/>
              <a:t>Adults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50CA6E06-6899-43DD-B6DD-9B9DC5ED65E4}"/>
              </a:ext>
            </a:extLst>
          </p:cNvPr>
          <p:cNvSpPr/>
          <p:nvPr/>
        </p:nvSpPr>
        <p:spPr>
          <a:xfrm>
            <a:off x="6260245" y="2012266"/>
            <a:ext cx="2720483" cy="173792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50777228-64D9-4F7C-86AC-B31B0B706507}"/>
              </a:ext>
            </a:extLst>
          </p:cNvPr>
          <p:cNvSpPr/>
          <p:nvPr/>
        </p:nvSpPr>
        <p:spPr>
          <a:xfrm rot="1509137">
            <a:off x="5904347" y="3624298"/>
            <a:ext cx="2720483" cy="173792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3F86DE-D605-44AF-BE84-EFD48BD0B2F3}"/>
              </a:ext>
            </a:extLst>
          </p:cNvPr>
          <p:cNvSpPr txBox="1"/>
          <p:nvPr/>
        </p:nvSpPr>
        <p:spPr>
          <a:xfrm>
            <a:off x="9470533" y="4464317"/>
            <a:ext cx="1834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/>
              <a:t>Teams</a:t>
            </a:r>
          </a:p>
        </p:txBody>
      </p:sp>
    </p:spTree>
    <p:extLst>
      <p:ext uri="{BB962C8B-B14F-4D97-AF65-F5344CB8AC3E}">
        <p14:creationId xmlns:p14="http://schemas.microsoft.com/office/powerpoint/2010/main" val="328080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  <p:bldP spid="10" grpId="0" animBg="1"/>
      <p:bldP spid="11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96F60DA-A07B-44EE-B05E-4AF99C4CE34C}"/>
              </a:ext>
            </a:extLst>
          </p:cNvPr>
          <p:cNvGrpSpPr/>
          <p:nvPr/>
        </p:nvGrpSpPr>
        <p:grpSpPr>
          <a:xfrm>
            <a:off x="2356995" y="636104"/>
            <a:ext cx="7644610" cy="4611757"/>
            <a:chOff x="0" y="0"/>
            <a:chExt cx="8128000" cy="4252055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4F1D6EA-1593-4065-9C5F-824429ECDEB3}"/>
                </a:ext>
              </a:extLst>
            </p:cNvPr>
            <p:cNvSpPr/>
            <p:nvPr/>
          </p:nvSpPr>
          <p:spPr>
            <a:xfrm>
              <a:off x="0" y="0"/>
              <a:ext cx="8128000" cy="425205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Rectangle: Rounded Corners 4">
              <a:extLst>
                <a:ext uri="{FF2B5EF4-FFF2-40B4-BE49-F238E27FC236}">
                  <a16:creationId xmlns:a16="http://schemas.microsoft.com/office/drawing/2014/main" id="{FFBA6716-24B9-4D64-B56E-466C4A9CD93B}"/>
                </a:ext>
              </a:extLst>
            </p:cNvPr>
            <p:cNvSpPr txBox="1"/>
            <p:nvPr/>
          </p:nvSpPr>
          <p:spPr>
            <a:xfrm>
              <a:off x="124538" y="124538"/>
              <a:ext cx="7878924" cy="40029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0" tIns="228600" rIns="228600" bIns="228600" numCol="1" spcCol="1270" anchor="ctr" anchorCtr="0">
              <a:noAutofit/>
            </a:bodyPr>
            <a:lstStyle/>
            <a:p>
              <a:pPr marL="0" lvl="0" indent="0" algn="ctr" defTabSz="2667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6000" b="1" kern="1200" dirty="0"/>
                <a:t>What do we mean by ‘human flourishing’?</a:t>
              </a:r>
              <a:endParaRPr lang="en-US" sz="60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936258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1745F0A-4AB3-4D32-854D-80C530E39743}"/>
              </a:ext>
            </a:extLst>
          </p:cNvPr>
          <p:cNvSpPr txBox="1"/>
          <p:nvPr/>
        </p:nvSpPr>
        <p:spPr>
          <a:xfrm>
            <a:off x="465719" y="204462"/>
            <a:ext cx="479350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‘The notion of human flourishing set out in our thinking draws significantly on Aristotle, and especially on his conception of </a:t>
            </a:r>
            <a:r>
              <a:rPr lang="en-GB" sz="2200" b="1" dirty="0"/>
              <a:t>eudaimonia. </a:t>
            </a:r>
            <a:r>
              <a:rPr lang="en-GB" sz="2200" dirty="0"/>
              <a:t>The meaning of eudaimonia can be traced etymologically from its roots of ‘</a:t>
            </a:r>
            <a:r>
              <a:rPr lang="en-GB" sz="2200" dirty="0" err="1"/>
              <a:t>eu</a:t>
            </a:r>
            <a:r>
              <a:rPr lang="en-GB" sz="2200" dirty="0"/>
              <a:t>’ (good) and ‘</a:t>
            </a:r>
            <a:r>
              <a:rPr lang="en-GB" sz="2200" dirty="0" err="1"/>
              <a:t>daimon</a:t>
            </a:r>
            <a:r>
              <a:rPr lang="en-GB" sz="2200" dirty="0"/>
              <a:t>’ (spirit), refers to the notion of human flourishing and can…[refer to] physical flourishing, emotional flourishing, societal flourishing and fourthly, flourishing in terms of personal creativity, self-expression and knowledge seeking.’</a:t>
            </a:r>
          </a:p>
          <a:p>
            <a:endParaRPr lang="en-GB" sz="2200" dirty="0"/>
          </a:p>
          <a:p>
            <a:r>
              <a:rPr lang="en-GB" sz="2200" i="1" dirty="0"/>
              <a:t>Leadership of Character Education, </a:t>
            </a:r>
            <a:r>
              <a:rPr lang="en-GB" sz="2200" dirty="0"/>
              <a:t>18</a:t>
            </a:r>
            <a:endParaRPr lang="en-GB" sz="2200" i="1" dirty="0"/>
          </a:p>
          <a:p>
            <a:endParaRPr lang="en-GB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0EB9DC-A15A-474F-8C06-E66F71740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6439" y="541277"/>
            <a:ext cx="5657909" cy="381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2123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A83674-5A42-4D79-823A-7ECA7FDBA332}"/>
              </a:ext>
            </a:extLst>
          </p:cNvPr>
          <p:cNvSpPr/>
          <p:nvPr/>
        </p:nvSpPr>
        <p:spPr>
          <a:xfrm>
            <a:off x="7400392" y="995276"/>
            <a:ext cx="430506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3200" dirty="0">
                <a:solidFill>
                  <a:prstClr val="black"/>
                </a:solidFill>
              </a:rPr>
              <a:t>‘</a:t>
            </a:r>
            <a:r>
              <a:rPr lang="en-GB" sz="3200" i="1" dirty="0">
                <a:solidFill>
                  <a:prstClr val="black"/>
                </a:solidFill>
              </a:rPr>
              <a:t>Love one another. As I have loved you, so you must love one another. By this, everyone will know that you are my disciples.</a:t>
            </a:r>
            <a:r>
              <a:rPr lang="en-GB" sz="3200" dirty="0">
                <a:solidFill>
                  <a:prstClr val="black"/>
                </a:solidFill>
              </a:rPr>
              <a:t>’ </a:t>
            </a:r>
          </a:p>
          <a:p>
            <a:pPr lvl="0"/>
            <a:r>
              <a:rPr lang="en-GB" sz="3200" dirty="0">
                <a:solidFill>
                  <a:prstClr val="black"/>
                </a:solidFill>
              </a:rPr>
              <a:t>John 13:34-5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D68D71-31A5-4B29-B62B-A975EC91D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080" y="630425"/>
            <a:ext cx="6257668" cy="429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13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A1C285-F4C2-49A7-8F80-19C0CB788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205" y="213898"/>
            <a:ext cx="3152973" cy="45718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FE8DA-2F5C-4CA4-B732-417BE1D65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5120" y="213898"/>
            <a:ext cx="5375532" cy="50295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46CB040-25F8-422D-8100-5305A1090BB4}"/>
              </a:ext>
            </a:extLst>
          </p:cNvPr>
          <p:cNvSpPr/>
          <p:nvPr/>
        </p:nvSpPr>
        <p:spPr>
          <a:xfrm>
            <a:off x="760205" y="4965223"/>
            <a:ext cx="4960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https://www.youtube.com/watch?v=GJ8ry2MyyVA</a:t>
            </a:r>
          </a:p>
        </p:txBody>
      </p:sp>
    </p:spTree>
    <p:extLst>
      <p:ext uri="{BB962C8B-B14F-4D97-AF65-F5344CB8AC3E}">
        <p14:creationId xmlns:p14="http://schemas.microsoft.com/office/powerpoint/2010/main" val="11399987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BF28AC-21A2-4415-9BA6-E654098BE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72" y="300795"/>
            <a:ext cx="5377138" cy="50296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EC2838-5C8F-40DD-9485-7B2924D59C5B}"/>
              </a:ext>
            </a:extLst>
          </p:cNvPr>
          <p:cNvSpPr txBox="1"/>
          <p:nvPr/>
        </p:nvSpPr>
        <p:spPr>
          <a:xfrm>
            <a:off x="6417839" y="346450"/>
            <a:ext cx="512128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How can we enable flourishing of pupils (and adults!) through our curriculum?</a:t>
            </a:r>
          </a:p>
          <a:p>
            <a:r>
              <a:rPr lang="en-GB" sz="2800" dirty="0"/>
              <a:t>Where are the opportunities for risk?</a:t>
            </a:r>
          </a:p>
          <a:p>
            <a:r>
              <a:rPr lang="en-GB" sz="2800" dirty="0"/>
              <a:t>Where are the opportunities to take the lead?</a:t>
            </a:r>
          </a:p>
          <a:p>
            <a:r>
              <a:rPr lang="en-GB" sz="2800" dirty="0"/>
              <a:t>Where might children withdraw – is this more likely in some subjects than others? What could we do to mitigate this?</a:t>
            </a:r>
          </a:p>
        </p:txBody>
      </p:sp>
    </p:spTree>
    <p:extLst>
      <p:ext uri="{BB962C8B-B14F-4D97-AF65-F5344CB8AC3E}">
        <p14:creationId xmlns:p14="http://schemas.microsoft.com/office/powerpoint/2010/main" val="1058337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A73514B-F2C0-45D8-A688-2112810A0B72}"/>
              </a:ext>
            </a:extLst>
          </p:cNvPr>
          <p:cNvGrpSpPr/>
          <p:nvPr/>
        </p:nvGrpSpPr>
        <p:grpSpPr>
          <a:xfrm>
            <a:off x="2356995" y="636104"/>
            <a:ext cx="7644610" cy="4611757"/>
            <a:chOff x="0" y="0"/>
            <a:chExt cx="8128000" cy="4252055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28912CA-CF04-4D5D-B06E-B6D5376BD3BE}"/>
                </a:ext>
              </a:extLst>
            </p:cNvPr>
            <p:cNvSpPr/>
            <p:nvPr/>
          </p:nvSpPr>
          <p:spPr>
            <a:xfrm>
              <a:off x="0" y="0"/>
              <a:ext cx="8128000" cy="425205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Rectangle: Rounded Corners 4">
              <a:extLst>
                <a:ext uri="{FF2B5EF4-FFF2-40B4-BE49-F238E27FC236}">
                  <a16:creationId xmlns:a16="http://schemas.microsoft.com/office/drawing/2014/main" id="{CE45C483-87E3-47A8-A48A-958F1958E4FD}"/>
                </a:ext>
              </a:extLst>
            </p:cNvPr>
            <p:cNvSpPr txBox="1"/>
            <p:nvPr/>
          </p:nvSpPr>
          <p:spPr>
            <a:xfrm>
              <a:off x="124538" y="124538"/>
              <a:ext cx="7878924" cy="40029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0" tIns="228600" rIns="228600" bIns="228600" numCol="1" spcCol="1270" anchor="ctr" anchorCtr="0">
              <a:noAutofit/>
            </a:bodyPr>
            <a:lstStyle/>
            <a:p>
              <a:pPr marL="0" lvl="0" indent="0" algn="ctr" defTabSz="2667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6000" b="1" kern="1200" dirty="0"/>
                <a:t>What is the Curriculum for?</a:t>
              </a:r>
              <a:endParaRPr lang="en-US" sz="60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05251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EF3A825-D7DE-4892-8D49-CC67DBD680ED}"/>
              </a:ext>
            </a:extLst>
          </p:cNvPr>
          <p:cNvGrpSpPr/>
          <p:nvPr/>
        </p:nvGrpSpPr>
        <p:grpSpPr>
          <a:xfrm>
            <a:off x="3362077" y="2125448"/>
            <a:ext cx="2438400" cy="1354666"/>
            <a:chOff x="2844799" y="2032000"/>
            <a:chExt cx="2438400" cy="135466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7D327DE-2E00-461D-8B23-A2D70C40C8B7}"/>
                </a:ext>
              </a:extLst>
            </p:cNvPr>
            <p:cNvSpPr/>
            <p:nvPr/>
          </p:nvSpPr>
          <p:spPr>
            <a:xfrm>
              <a:off x="2844799" y="2032000"/>
              <a:ext cx="2438400" cy="1354666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" name="Rectangle: Rounded Corners 4">
              <a:extLst>
                <a:ext uri="{FF2B5EF4-FFF2-40B4-BE49-F238E27FC236}">
                  <a16:creationId xmlns:a16="http://schemas.microsoft.com/office/drawing/2014/main" id="{C2ECD9F6-5D97-4F41-94AD-3F3B2ED60D7E}"/>
                </a:ext>
              </a:extLst>
            </p:cNvPr>
            <p:cNvSpPr txBox="1"/>
            <p:nvPr/>
          </p:nvSpPr>
          <p:spPr>
            <a:xfrm>
              <a:off x="2910928" y="2098129"/>
              <a:ext cx="2306142" cy="12224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5730" tIns="125730" rIns="125730" bIns="125730" numCol="1" spcCol="1270" anchor="ctr" anchorCtr="0">
              <a:noAutofit/>
            </a:bodyPr>
            <a:lstStyle/>
            <a:p>
              <a:pPr marL="0" lvl="0" indent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300" b="1" i="1" kern="1200" dirty="0"/>
                <a:t>‘Life in all its fullness’</a:t>
              </a:r>
            </a:p>
          </p:txBody>
        </p:sp>
      </p:grpSp>
      <p:sp>
        <p:nvSpPr>
          <p:cNvPr id="5" name="Arrow: Right 4">
            <a:extLst>
              <a:ext uri="{FF2B5EF4-FFF2-40B4-BE49-F238E27FC236}">
                <a16:creationId xmlns:a16="http://schemas.microsoft.com/office/drawing/2014/main" id="{F7CE1DDB-CA37-4D62-BEB9-81610D81421A}"/>
              </a:ext>
            </a:extLst>
          </p:cNvPr>
          <p:cNvSpPr/>
          <p:nvPr/>
        </p:nvSpPr>
        <p:spPr>
          <a:xfrm>
            <a:off x="408926" y="1933818"/>
            <a:ext cx="2720482" cy="173792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90A2F0B9-3226-4510-8D59-CC276F59AB7D}"/>
              </a:ext>
            </a:extLst>
          </p:cNvPr>
          <p:cNvSpPr/>
          <p:nvPr/>
        </p:nvSpPr>
        <p:spPr>
          <a:xfrm rot="20008244">
            <a:off x="5965930" y="313188"/>
            <a:ext cx="2720482" cy="173792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C68C96-E170-4EE8-A793-AFB731163A08}"/>
              </a:ext>
            </a:extLst>
          </p:cNvPr>
          <p:cNvSpPr txBox="1"/>
          <p:nvPr/>
        </p:nvSpPr>
        <p:spPr>
          <a:xfrm>
            <a:off x="9086072" y="454360"/>
            <a:ext cx="28185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/>
              <a:t>Children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B541A9-DA28-4172-9169-BE74EC54682F}"/>
              </a:ext>
            </a:extLst>
          </p:cNvPr>
          <p:cNvSpPr txBox="1"/>
          <p:nvPr/>
        </p:nvSpPr>
        <p:spPr>
          <a:xfrm>
            <a:off x="9470533" y="2465728"/>
            <a:ext cx="1834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/>
              <a:t>Adults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50CA6E06-6899-43DD-B6DD-9B9DC5ED65E4}"/>
              </a:ext>
            </a:extLst>
          </p:cNvPr>
          <p:cNvSpPr/>
          <p:nvPr/>
        </p:nvSpPr>
        <p:spPr>
          <a:xfrm>
            <a:off x="6260245" y="2012264"/>
            <a:ext cx="2720482" cy="173792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50777228-64D9-4F7C-86AC-B31B0B706507}"/>
              </a:ext>
            </a:extLst>
          </p:cNvPr>
          <p:cNvSpPr/>
          <p:nvPr/>
        </p:nvSpPr>
        <p:spPr>
          <a:xfrm rot="1509137">
            <a:off x="5904347" y="3624296"/>
            <a:ext cx="2720482" cy="173792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3F86DE-D605-44AF-BE84-EFD48BD0B2F3}"/>
              </a:ext>
            </a:extLst>
          </p:cNvPr>
          <p:cNvSpPr txBox="1"/>
          <p:nvPr/>
        </p:nvSpPr>
        <p:spPr>
          <a:xfrm>
            <a:off x="9470533" y="4464317"/>
            <a:ext cx="1834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/>
              <a:t>Teams</a:t>
            </a:r>
          </a:p>
        </p:txBody>
      </p:sp>
    </p:spTree>
    <p:extLst>
      <p:ext uri="{BB962C8B-B14F-4D97-AF65-F5344CB8AC3E}">
        <p14:creationId xmlns:p14="http://schemas.microsoft.com/office/powerpoint/2010/main" val="389113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  <p:bldP spid="10" grpId="0" animBg="1"/>
      <p:bldP spid="11" grpId="0" animBg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855D69F-D4D3-48AD-B263-C12CBD39034B}"/>
              </a:ext>
            </a:extLst>
          </p:cNvPr>
          <p:cNvGrpSpPr/>
          <p:nvPr/>
        </p:nvGrpSpPr>
        <p:grpSpPr>
          <a:xfrm>
            <a:off x="877185" y="2876336"/>
            <a:ext cx="3210153" cy="2220412"/>
            <a:chOff x="657888" y="2157252"/>
            <a:chExt cx="2407615" cy="1665309"/>
          </a:xfrm>
          <a:solidFill>
            <a:schemeClr val="bg2">
              <a:lumMod val="75000"/>
            </a:schemeClr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8446103-7983-44FC-9C5E-5D08520B52E0}"/>
                </a:ext>
              </a:extLst>
            </p:cNvPr>
            <p:cNvSpPr/>
            <p:nvPr/>
          </p:nvSpPr>
          <p:spPr>
            <a:xfrm>
              <a:off x="657888" y="2922314"/>
              <a:ext cx="1963037" cy="900247"/>
            </a:xfrm>
            <a:prstGeom prst="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609585"/>
              <a:r>
                <a:rPr lang="en-GB" sz="2400" dirty="0">
                  <a:solidFill>
                    <a:prstClr val="white"/>
                  </a:solidFill>
                  <a:latin typeface="Calibri"/>
                </a:rPr>
                <a:t>We flourish so we can look outwards and give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1C3A64D-0F2F-4802-AF30-A527017B49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42407" y="2157252"/>
              <a:ext cx="1323096" cy="668099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9802381-AFDE-4D85-882B-A6E97E1A86B2}"/>
              </a:ext>
            </a:extLst>
          </p:cNvPr>
          <p:cNvGrpSpPr/>
          <p:nvPr/>
        </p:nvGrpSpPr>
        <p:grpSpPr>
          <a:xfrm>
            <a:off x="752253" y="407530"/>
            <a:ext cx="3319129" cy="2139989"/>
            <a:chOff x="564189" y="305647"/>
            <a:chExt cx="2489347" cy="1604992"/>
          </a:xfrm>
          <a:solidFill>
            <a:schemeClr val="bg2">
              <a:lumMod val="75000"/>
            </a:schemeClr>
          </a:solidFill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8844C6A-FC06-429B-8093-5F986578EF1D}"/>
                </a:ext>
              </a:extLst>
            </p:cNvPr>
            <p:cNvSpPr txBox="1"/>
            <p:nvPr/>
          </p:nvSpPr>
          <p:spPr>
            <a:xfrm>
              <a:off x="564189" y="305647"/>
              <a:ext cx="2150433" cy="900247"/>
            </a:xfrm>
            <a:prstGeom prst="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 defTabSz="609585"/>
              <a:r>
                <a:rPr lang="en-GB" sz="2400" dirty="0">
                  <a:solidFill>
                    <a:prstClr val="white"/>
                  </a:solidFill>
                  <a:latin typeface="Calibri"/>
                </a:rPr>
                <a:t>We flourish because of our diversity and relationships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944E6BE-D6CB-4ABB-9EF5-F081E1DD969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42407" y="1358092"/>
              <a:ext cx="1311129" cy="552547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088C2D4-1A02-4827-A4F4-A32E19F66257}"/>
              </a:ext>
            </a:extLst>
          </p:cNvPr>
          <p:cNvGrpSpPr/>
          <p:nvPr/>
        </p:nvGrpSpPr>
        <p:grpSpPr>
          <a:xfrm>
            <a:off x="7989483" y="3110575"/>
            <a:ext cx="3755952" cy="1983609"/>
            <a:chOff x="5758195" y="2269789"/>
            <a:chExt cx="2816964" cy="1487707"/>
          </a:xfrm>
          <a:solidFill>
            <a:schemeClr val="bg2">
              <a:lumMod val="75000"/>
            </a:schemeClr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3CF0FF7-A8DE-4472-9A94-DFFF5F64DAE8}"/>
                </a:ext>
              </a:extLst>
            </p:cNvPr>
            <p:cNvSpPr/>
            <p:nvPr/>
          </p:nvSpPr>
          <p:spPr>
            <a:xfrm>
              <a:off x="6711803" y="2857249"/>
              <a:ext cx="1863356" cy="900247"/>
            </a:xfrm>
            <a:prstGeom prst="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609585"/>
              <a:r>
                <a:rPr lang="en-GB" sz="2400" dirty="0">
                  <a:solidFill>
                    <a:prstClr val="white"/>
                  </a:solidFill>
                  <a:latin typeface="Calibri"/>
                </a:rPr>
                <a:t>We flourish when we stop doing things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B6E720C-9D77-4C39-8DCD-5F101ED4F9C8}"/>
                </a:ext>
              </a:extLst>
            </p:cNvPr>
            <p:cNvCxnSpPr>
              <a:cxnSpLocks/>
            </p:cNvCxnSpPr>
            <p:nvPr/>
          </p:nvCxnSpPr>
          <p:spPr>
            <a:xfrm>
              <a:off x="5758195" y="2269789"/>
              <a:ext cx="1424098" cy="531890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AEDF613-946F-4F15-BEB3-B895243E4083}"/>
              </a:ext>
            </a:extLst>
          </p:cNvPr>
          <p:cNvSpPr/>
          <p:nvPr/>
        </p:nvSpPr>
        <p:spPr>
          <a:xfrm>
            <a:off x="4595923" y="392966"/>
            <a:ext cx="3241156" cy="509468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7B2EB8F-C9E9-4644-B357-4086570B4B6D}"/>
              </a:ext>
            </a:extLst>
          </p:cNvPr>
          <p:cNvSpPr/>
          <p:nvPr/>
        </p:nvSpPr>
        <p:spPr>
          <a:xfrm>
            <a:off x="4805031" y="777909"/>
            <a:ext cx="2693581" cy="1241237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 defTabSz="609585"/>
            <a:r>
              <a:rPr lang="en-GB" sz="3733" b="1" dirty="0">
                <a:solidFill>
                  <a:prstClr val="white"/>
                </a:solidFill>
                <a:latin typeface="Calibri"/>
              </a:rPr>
              <a:t>Flourishing Teams</a:t>
            </a:r>
            <a:endParaRPr lang="en-GB" sz="3733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6CE533-4E90-4BDD-A294-EF5D4DCC3A2C}"/>
              </a:ext>
            </a:extLst>
          </p:cNvPr>
          <p:cNvSpPr/>
          <p:nvPr/>
        </p:nvSpPr>
        <p:spPr>
          <a:xfrm>
            <a:off x="4836928" y="2340979"/>
            <a:ext cx="2693581" cy="1241237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 defTabSz="609585"/>
            <a:r>
              <a:rPr lang="en-GB" sz="3733" b="1" dirty="0">
                <a:solidFill>
                  <a:prstClr val="white"/>
                </a:solidFill>
                <a:latin typeface="Calibri"/>
              </a:rPr>
              <a:t>Flourishing Adults</a:t>
            </a:r>
            <a:endParaRPr lang="en-GB" sz="3733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91ABCF0-A643-4B2C-A96A-BBDA93F0E18D}"/>
              </a:ext>
            </a:extLst>
          </p:cNvPr>
          <p:cNvSpPr/>
          <p:nvPr/>
        </p:nvSpPr>
        <p:spPr>
          <a:xfrm>
            <a:off x="4836928" y="3843815"/>
            <a:ext cx="2693581" cy="1241237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 defTabSz="609585"/>
            <a:r>
              <a:rPr lang="en-GB" sz="3733" b="1" dirty="0">
                <a:solidFill>
                  <a:prstClr val="white"/>
                </a:solidFill>
                <a:latin typeface="Calibri"/>
              </a:rPr>
              <a:t>Flourishing Children</a:t>
            </a:r>
            <a:endParaRPr lang="en-GB" sz="3733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D9846BB-A3FB-4E39-8030-31B7FAC8EF70}"/>
              </a:ext>
            </a:extLst>
          </p:cNvPr>
          <p:cNvGrpSpPr/>
          <p:nvPr/>
        </p:nvGrpSpPr>
        <p:grpSpPr>
          <a:xfrm>
            <a:off x="7989483" y="416160"/>
            <a:ext cx="4078471" cy="1995636"/>
            <a:chOff x="5758195" y="371382"/>
            <a:chExt cx="3058853" cy="1496727"/>
          </a:xfrm>
          <a:solidFill>
            <a:schemeClr val="bg2">
              <a:lumMod val="75000"/>
            </a:schemeClr>
          </a:solidFill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390B00B-694B-4D11-ABAD-8299D4FFFE94}"/>
                </a:ext>
              </a:extLst>
            </p:cNvPr>
            <p:cNvSpPr/>
            <p:nvPr/>
          </p:nvSpPr>
          <p:spPr>
            <a:xfrm>
              <a:off x="6382193" y="371382"/>
              <a:ext cx="2434855" cy="900247"/>
            </a:xfrm>
            <a:prstGeom prst="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609585"/>
              <a:r>
                <a:rPr lang="en-GB" sz="2400" dirty="0">
                  <a:solidFill>
                    <a:prstClr val="white"/>
                  </a:solidFill>
                  <a:latin typeface="Calibri"/>
                </a:rPr>
                <a:t>We flourish at different times and different speeds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B4AED93B-176B-4E0E-98B3-D72C75248E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58195" y="1424763"/>
              <a:ext cx="1376252" cy="443346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2448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B740A9A-8F70-469B-816C-14BF7A31A567}"/>
              </a:ext>
            </a:extLst>
          </p:cNvPr>
          <p:cNvGrpSpPr/>
          <p:nvPr/>
        </p:nvGrpSpPr>
        <p:grpSpPr>
          <a:xfrm>
            <a:off x="2256628" y="738545"/>
            <a:ext cx="7678744" cy="4335254"/>
            <a:chOff x="0" y="-546892"/>
            <a:chExt cx="7678744" cy="433525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1CE91F8-3BEC-47A4-A00E-786C6D23B864}"/>
                </a:ext>
              </a:extLst>
            </p:cNvPr>
            <p:cNvSpPr/>
            <p:nvPr/>
          </p:nvSpPr>
          <p:spPr>
            <a:xfrm>
              <a:off x="0" y="-498764"/>
              <a:ext cx="7678744" cy="4287126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Rectangle: Rounded Corners 4">
              <a:extLst>
                <a:ext uri="{FF2B5EF4-FFF2-40B4-BE49-F238E27FC236}">
                  <a16:creationId xmlns:a16="http://schemas.microsoft.com/office/drawing/2014/main" id="{67ED901A-99AA-4916-984B-21415C647AB9}"/>
                </a:ext>
              </a:extLst>
            </p:cNvPr>
            <p:cNvSpPr txBox="1"/>
            <p:nvPr/>
          </p:nvSpPr>
          <p:spPr>
            <a:xfrm>
              <a:off x="42438" y="-546892"/>
              <a:ext cx="7636306" cy="43352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8000" b="1" kern="1200" dirty="0"/>
                <a:t>Reflection</a:t>
              </a:r>
              <a:endParaRPr lang="en-US" sz="80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160596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893D57-CBB8-48DA-8A83-34E371FBD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7793" y="178173"/>
            <a:ext cx="4413887" cy="53161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176633-AC6B-4228-8800-296FE083B2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576" y="948007"/>
            <a:ext cx="5353050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4591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3C13276-B32F-44DF-BB0C-2E16EB295727}"/>
              </a:ext>
            </a:extLst>
          </p:cNvPr>
          <p:cNvGraphicFramePr>
            <a:graphicFrameLocks noGrp="1"/>
          </p:cNvGraphicFramePr>
          <p:nvPr/>
        </p:nvGraphicFramePr>
        <p:xfrm>
          <a:off x="312054" y="123373"/>
          <a:ext cx="11662232" cy="533777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831116">
                  <a:extLst>
                    <a:ext uri="{9D8B030D-6E8A-4147-A177-3AD203B41FA5}">
                      <a16:colId xmlns:a16="http://schemas.microsoft.com/office/drawing/2014/main" val="2589394018"/>
                    </a:ext>
                  </a:extLst>
                </a:gridCol>
                <a:gridCol w="5831116">
                  <a:extLst>
                    <a:ext uri="{9D8B030D-6E8A-4147-A177-3AD203B41FA5}">
                      <a16:colId xmlns:a16="http://schemas.microsoft.com/office/drawing/2014/main" val="494215844"/>
                    </a:ext>
                  </a:extLst>
                </a:gridCol>
              </a:tblGrid>
              <a:tr h="467082">
                <a:tc>
                  <a:txBody>
                    <a:bodyPr/>
                    <a:lstStyle/>
                    <a:p>
                      <a:r>
                        <a:rPr lang="en-GB" sz="2400" dirty="0"/>
                        <a:t>Learning Plantation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Learning Rainforest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69110526"/>
                  </a:ext>
                </a:extLst>
              </a:tr>
              <a:tr h="841956">
                <a:tc>
                  <a:txBody>
                    <a:bodyPr/>
                    <a:lstStyle/>
                    <a:p>
                      <a:r>
                        <a:rPr lang="en-GB" sz="2400" dirty="0"/>
                        <a:t>‘A right way to do things’ – set routines – e.g. L.O. on the board every lesson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Nourishing individual talents  - high trust/high challenge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81847209"/>
                  </a:ext>
                </a:extLst>
              </a:tr>
              <a:tr h="817393">
                <a:tc>
                  <a:txBody>
                    <a:bodyPr/>
                    <a:lstStyle/>
                    <a:p>
                      <a:r>
                        <a:rPr lang="en-GB" sz="2400" dirty="0"/>
                        <a:t>Leaders driven by compliance to external voices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Great variety in pedagogy and OK to try new things all the time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26128574"/>
                  </a:ext>
                </a:extLst>
              </a:tr>
              <a:tr h="817393">
                <a:tc>
                  <a:txBody>
                    <a:bodyPr/>
                    <a:lstStyle/>
                    <a:p>
                      <a:r>
                        <a:rPr lang="en-GB" sz="2400" dirty="0"/>
                        <a:t>T+L focused on what can be examined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If creative approaches deliver, there is high level of autonomy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191630874"/>
                  </a:ext>
                </a:extLst>
              </a:tr>
              <a:tr h="582892">
                <a:tc>
                  <a:txBody>
                    <a:bodyPr/>
                    <a:lstStyle/>
                    <a:p>
                      <a:r>
                        <a:rPr lang="en-GB" sz="2400" dirty="0"/>
                        <a:t>Data has very high status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Data is part of the picture of learning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830548507"/>
                  </a:ext>
                </a:extLst>
              </a:tr>
              <a:tr h="841956">
                <a:tc>
                  <a:txBody>
                    <a:bodyPr/>
                    <a:lstStyle/>
                    <a:p>
                      <a:r>
                        <a:rPr lang="en-GB" sz="2400" dirty="0"/>
                        <a:t>Interventions heavily focused  on short-term gains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T+L structures are dynamic/organic, aligning T+L to stated school values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63153819"/>
                  </a:ext>
                </a:extLst>
              </a:tr>
              <a:tr h="841956">
                <a:tc>
                  <a:txBody>
                    <a:bodyPr/>
                    <a:lstStyle/>
                    <a:p>
                      <a:r>
                        <a:rPr lang="en-GB" sz="2400" dirty="0"/>
                        <a:t>Creativity becomes rules – e.g. standardised homework format etc.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Highly personalised CPD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3870079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731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1375B6-B952-4672-BDF6-0A56FEE59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79" y="436223"/>
            <a:ext cx="3572056" cy="49834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815E21-B38C-43D1-9CA2-BB7890207EE5}"/>
              </a:ext>
            </a:extLst>
          </p:cNvPr>
          <p:cNvSpPr txBox="1"/>
          <p:nvPr/>
        </p:nvSpPr>
        <p:spPr>
          <a:xfrm>
            <a:off x="4623116" y="533298"/>
            <a:ext cx="698010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‘The job of a good curriculum is to inspire teachers, not instruct them’</a:t>
            </a:r>
          </a:p>
          <a:p>
            <a:r>
              <a:rPr lang="en-GB" sz="2200" i="1" dirty="0"/>
              <a:t>Russell Hobby</a:t>
            </a:r>
          </a:p>
          <a:p>
            <a:endParaRPr lang="en-GB" sz="2200" i="1" dirty="0"/>
          </a:p>
          <a:p>
            <a:r>
              <a:rPr lang="en-GB" sz="2200" dirty="0"/>
              <a:t>‘Knowledge is power. Information is liberating’</a:t>
            </a:r>
          </a:p>
          <a:p>
            <a:r>
              <a:rPr lang="en-GB" sz="2200" i="1" dirty="0"/>
              <a:t>Kofi Annan</a:t>
            </a:r>
          </a:p>
          <a:p>
            <a:endParaRPr lang="en-GB" sz="2200" i="1" dirty="0"/>
          </a:p>
          <a:p>
            <a:r>
              <a:rPr lang="en-GB" sz="2200" dirty="0"/>
              <a:t>‘It is not the beauty of a building you should look at; it’s the construction of the foundation that will stand the test of time.’</a:t>
            </a:r>
          </a:p>
          <a:p>
            <a:r>
              <a:rPr lang="en-GB" sz="2200" i="1" dirty="0"/>
              <a:t>David Allen Coe</a:t>
            </a:r>
          </a:p>
          <a:p>
            <a:endParaRPr lang="en-GB" sz="2200" i="1" dirty="0"/>
          </a:p>
          <a:p>
            <a:r>
              <a:rPr lang="en-GB" sz="2200" dirty="0"/>
              <a:t>‘Question everything. Learn something’</a:t>
            </a:r>
          </a:p>
          <a:p>
            <a:r>
              <a:rPr lang="en-GB" sz="2200" i="1" dirty="0"/>
              <a:t>Euripides</a:t>
            </a:r>
          </a:p>
        </p:txBody>
      </p:sp>
    </p:spTree>
    <p:extLst>
      <p:ext uri="{BB962C8B-B14F-4D97-AF65-F5344CB8AC3E}">
        <p14:creationId xmlns:p14="http://schemas.microsoft.com/office/powerpoint/2010/main" val="3984896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F4B09D-2173-4849-B095-85AB786D8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22" y="472849"/>
            <a:ext cx="3572566" cy="49808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4FB9DA-F286-4496-8C1A-28DEE7827632}"/>
              </a:ext>
            </a:extLst>
          </p:cNvPr>
          <p:cNvSpPr txBox="1"/>
          <p:nvPr/>
        </p:nvSpPr>
        <p:spPr>
          <a:xfrm>
            <a:off x="4373217" y="472849"/>
            <a:ext cx="7223461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Read ‘Curriculum Purpose’</a:t>
            </a:r>
          </a:p>
          <a:p>
            <a:endParaRPr lang="en-GB" sz="3600" dirty="0"/>
          </a:p>
          <a:p>
            <a:r>
              <a:rPr lang="en-GB" sz="3200" dirty="0"/>
              <a:t>What stands out to you?</a:t>
            </a:r>
          </a:p>
          <a:p>
            <a:endParaRPr lang="en-GB" sz="3200" dirty="0"/>
          </a:p>
          <a:p>
            <a:r>
              <a:rPr lang="en-GB" sz="3200" dirty="0"/>
              <a:t>Is there anything here you might not have considered?</a:t>
            </a:r>
          </a:p>
          <a:p>
            <a:endParaRPr lang="en-GB" sz="3200" dirty="0"/>
          </a:p>
          <a:p>
            <a:r>
              <a:rPr lang="en-GB" sz="3200" dirty="0"/>
              <a:t>How far would children in your classes be able to say ‘we are learning this </a:t>
            </a:r>
            <a:r>
              <a:rPr lang="en-GB" sz="3200" i="1" dirty="0"/>
              <a:t>so that</a:t>
            </a:r>
            <a:r>
              <a:rPr lang="en-GB" sz="3200" dirty="0"/>
              <a:t>…’</a:t>
            </a:r>
          </a:p>
        </p:txBody>
      </p:sp>
    </p:spTree>
    <p:extLst>
      <p:ext uri="{BB962C8B-B14F-4D97-AF65-F5344CB8AC3E}">
        <p14:creationId xmlns:p14="http://schemas.microsoft.com/office/powerpoint/2010/main" val="30365730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9E7B16A-B316-452C-BECD-A41DD63BDFE6}"/>
              </a:ext>
            </a:extLst>
          </p:cNvPr>
          <p:cNvGrpSpPr/>
          <p:nvPr/>
        </p:nvGrpSpPr>
        <p:grpSpPr>
          <a:xfrm>
            <a:off x="2256628" y="738545"/>
            <a:ext cx="7678744" cy="4335254"/>
            <a:chOff x="0" y="-546892"/>
            <a:chExt cx="7678744" cy="4335254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65F9025-FB39-449D-80AF-283A6A8B669B}"/>
                </a:ext>
              </a:extLst>
            </p:cNvPr>
            <p:cNvSpPr/>
            <p:nvPr/>
          </p:nvSpPr>
          <p:spPr>
            <a:xfrm>
              <a:off x="0" y="-498764"/>
              <a:ext cx="7678744" cy="4287126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E71F34B-D0B8-4F87-A703-44E0B9217E83}"/>
                </a:ext>
              </a:extLst>
            </p:cNvPr>
            <p:cNvSpPr txBox="1"/>
            <p:nvPr/>
          </p:nvSpPr>
          <p:spPr>
            <a:xfrm>
              <a:off x="42438" y="-546892"/>
              <a:ext cx="7636306" cy="43352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8000" b="1" dirty="0"/>
                <a:t>Designing a Curriculum for Wisdom</a:t>
              </a:r>
              <a:endParaRPr lang="en-US" sz="80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045679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B6CE17B0-DEE1-448E-8E87-B335DD1449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3" t="44206" r="23473" b="25101"/>
          <a:stretch/>
        </p:blipFill>
        <p:spPr>
          <a:xfrm>
            <a:off x="226499" y="440447"/>
            <a:ext cx="11693422" cy="338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2302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467A5B-1D41-4336-A0E9-C9674CC50D6E}"/>
              </a:ext>
            </a:extLst>
          </p:cNvPr>
          <p:cNvSpPr txBox="1"/>
          <p:nvPr/>
        </p:nvSpPr>
        <p:spPr>
          <a:xfrm>
            <a:off x="414068" y="362309"/>
            <a:ext cx="1157089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Wisdom is…</a:t>
            </a:r>
          </a:p>
          <a:p>
            <a:endParaRPr lang="en-GB" sz="2400" b="1" dirty="0"/>
          </a:p>
          <a:p>
            <a:r>
              <a:rPr lang="en-GB" sz="2400" dirty="0"/>
              <a:t>Wisdom is a </a:t>
            </a:r>
            <a:r>
              <a:rPr lang="en-GB" sz="2400" b="1" dirty="0"/>
              <a:t>shared conversation </a:t>
            </a:r>
            <a:r>
              <a:rPr lang="en-GB" sz="2400" dirty="0"/>
              <a:t>not a one-way transaction</a:t>
            </a:r>
          </a:p>
          <a:p>
            <a:r>
              <a:rPr lang="en-GB" sz="2400" dirty="0"/>
              <a:t>Wisdom is reliant on one expert, but </a:t>
            </a:r>
            <a:r>
              <a:rPr lang="en-GB" sz="2400" b="1" dirty="0"/>
              <a:t>seeks other views</a:t>
            </a:r>
          </a:p>
          <a:p>
            <a:r>
              <a:rPr lang="en-GB" sz="2400" dirty="0"/>
              <a:t>Wisdom is </a:t>
            </a:r>
            <a:r>
              <a:rPr lang="en-GB" sz="2400" b="1" dirty="0"/>
              <a:t>reading slowly </a:t>
            </a:r>
            <a:r>
              <a:rPr lang="en-GB" sz="2400" dirty="0"/>
              <a:t>and </a:t>
            </a:r>
            <a:r>
              <a:rPr lang="en-GB" sz="2400" b="1" dirty="0"/>
              <a:t>widely</a:t>
            </a:r>
          </a:p>
          <a:p>
            <a:r>
              <a:rPr lang="en-GB" sz="2400" dirty="0"/>
              <a:t>Wisdom is </a:t>
            </a:r>
            <a:r>
              <a:rPr lang="en-GB" sz="2400" b="1" dirty="0"/>
              <a:t>connecting and synthesising</a:t>
            </a:r>
            <a:r>
              <a:rPr lang="en-GB" sz="2400" dirty="0"/>
              <a:t>, re-using and rejecting</a:t>
            </a:r>
          </a:p>
          <a:p>
            <a:r>
              <a:rPr lang="en-GB" sz="2400" dirty="0"/>
              <a:t>Wisdom loves </a:t>
            </a:r>
            <a:r>
              <a:rPr lang="en-GB" sz="2400" b="1" dirty="0"/>
              <a:t>detail</a:t>
            </a:r>
            <a:r>
              <a:rPr lang="en-GB" sz="2400" dirty="0"/>
              <a:t>, not just superficiality</a:t>
            </a:r>
          </a:p>
          <a:p>
            <a:r>
              <a:rPr lang="en-GB" sz="2400" dirty="0"/>
              <a:t>Wisdom unleashes</a:t>
            </a:r>
            <a:r>
              <a:rPr lang="en-GB" sz="2400" b="1" dirty="0"/>
              <a:t> imagination</a:t>
            </a:r>
          </a:p>
          <a:p>
            <a:r>
              <a:rPr lang="en-GB" sz="2400" dirty="0"/>
              <a:t>Wisdom needs </a:t>
            </a:r>
            <a:r>
              <a:rPr lang="en-GB" sz="2400" b="1" dirty="0"/>
              <a:t>diversity</a:t>
            </a:r>
            <a:r>
              <a:rPr lang="en-GB" sz="2400" dirty="0"/>
              <a:t>, not just because it’s right but  because it’s inherently better</a:t>
            </a:r>
          </a:p>
          <a:p>
            <a:r>
              <a:rPr lang="en-GB" sz="2400" dirty="0"/>
              <a:t>Wisdom is making </a:t>
            </a:r>
            <a:r>
              <a:rPr lang="en-GB" sz="2400" b="1" dirty="0"/>
              <a:t>choices</a:t>
            </a:r>
            <a:r>
              <a:rPr lang="en-GB" sz="2400" dirty="0"/>
              <a:t>, sometimes between two seemingly good things</a:t>
            </a:r>
          </a:p>
          <a:p>
            <a:r>
              <a:rPr lang="en-GB" sz="2400" dirty="0"/>
              <a:t>Wisdom is </a:t>
            </a:r>
            <a:r>
              <a:rPr lang="en-GB" sz="2400" b="1" dirty="0"/>
              <a:t>inherited</a:t>
            </a:r>
            <a:r>
              <a:rPr lang="en-GB" sz="2400" dirty="0"/>
              <a:t> from those in community &amp; family around us</a:t>
            </a:r>
          </a:p>
          <a:p>
            <a:r>
              <a:rPr lang="en-GB" sz="2400" dirty="0"/>
              <a:t>Wisdom always permits </a:t>
            </a:r>
            <a:r>
              <a:rPr lang="en-GB" sz="2400" b="1" dirty="0"/>
              <a:t>good questions</a:t>
            </a:r>
            <a:r>
              <a:rPr lang="en-GB" sz="2400" dirty="0"/>
              <a:t>, but has the </a:t>
            </a:r>
            <a:r>
              <a:rPr lang="en-GB" sz="2400" b="1" dirty="0"/>
              <a:t>confidence</a:t>
            </a:r>
            <a:r>
              <a:rPr lang="en-GB" sz="2400" dirty="0"/>
              <a:t> to articulate clear answers</a:t>
            </a:r>
          </a:p>
          <a:p>
            <a:r>
              <a:rPr lang="en-GB" sz="2400" dirty="0"/>
              <a:t>Wisdom views mistakes with </a:t>
            </a:r>
            <a:r>
              <a:rPr lang="en-GB" sz="2400" b="1" dirty="0"/>
              <a:t>perspective</a:t>
            </a:r>
          </a:p>
        </p:txBody>
      </p:sp>
    </p:spTree>
    <p:extLst>
      <p:ext uri="{BB962C8B-B14F-4D97-AF65-F5344CB8AC3E}">
        <p14:creationId xmlns:p14="http://schemas.microsoft.com/office/powerpoint/2010/main" val="8086015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783E21-646F-42AA-89D8-58B6FCB3E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34"/>
            <a:ext cx="12210071" cy="684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1377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CAF6-514D-472B-BD46-8204025B3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890" y="0"/>
            <a:ext cx="12213890" cy="684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0327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16CAC2-1943-4E75-B78E-7E2249C97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63" y="383876"/>
            <a:ext cx="8626415" cy="48523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4E22A5-24B4-478C-B7AE-AB3C666E6460}"/>
              </a:ext>
            </a:extLst>
          </p:cNvPr>
          <p:cNvSpPr txBox="1"/>
          <p:nvPr/>
        </p:nvSpPr>
        <p:spPr>
          <a:xfrm>
            <a:off x="9310777" y="383876"/>
            <a:ext cx="23866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Designing bridges to withstand earthquakes: whole bridge vs individual piers</a:t>
            </a:r>
          </a:p>
        </p:txBody>
      </p:sp>
    </p:spTree>
    <p:extLst>
      <p:ext uri="{BB962C8B-B14F-4D97-AF65-F5344CB8AC3E}">
        <p14:creationId xmlns:p14="http://schemas.microsoft.com/office/powerpoint/2010/main" val="745600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9301646-2EA2-46CB-9A5B-FC6B787EDA65}"/>
              </a:ext>
            </a:extLst>
          </p:cNvPr>
          <p:cNvSpPr txBox="1"/>
          <p:nvPr/>
        </p:nvSpPr>
        <p:spPr>
          <a:xfrm>
            <a:off x="8593088" y="2005307"/>
            <a:ext cx="28567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Developing Imagination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AF15BA-7CD9-43C0-AC76-EBAA2F140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710" y="386056"/>
            <a:ext cx="7918785" cy="495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7750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6D1AB2-9D4C-46B7-9F54-D6F3F33299F9}"/>
              </a:ext>
            </a:extLst>
          </p:cNvPr>
          <p:cNvSpPr txBox="1"/>
          <p:nvPr/>
        </p:nvSpPr>
        <p:spPr>
          <a:xfrm>
            <a:off x="516611" y="386684"/>
            <a:ext cx="39020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Localised collapse: </a:t>
            </a:r>
            <a:r>
              <a:rPr lang="en-GB" sz="2400" dirty="0"/>
              <a:t>if a small section of the bridge collapses, it becomes completely unusable</a:t>
            </a:r>
          </a:p>
        </p:txBody>
      </p:sp>
      <p:pic>
        <p:nvPicPr>
          <p:cNvPr id="4" name="Picture 3" descr="A large building in a city&#10;&#10;Description automatically generated">
            <a:extLst>
              <a:ext uri="{FF2B5EF4-FFF2-40B4-BE49-F238E27FC236}">
                <a16:creationId xmlns:a16="http://schemas.microsoft.com/office/drawing/2014/main" id="{8D1EC972-CF03-4473-985A-80FD216BAC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305" y="2721541"/>
            <a:ext cx="3775355" cy="23501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B15B7A-6207-467D-A2EB-B6B9CEDB007E}"/>
              </a:ext>
            </a:extLst>
          </p:cNvPr>
          <p:cNvSpPr txBox="1"/>
          <p:nvPr/>
        </p:nvSpPr>
        <p:spPr>
          <a:xfrm>
            <a:off x="5080959" y="386684"/>
            <a:ext cx="2711868" cy="4672169"/>
          </a:xfrm>
          <a:prstGeom prst="rect">
            <a:avLst/>
          </a:prstGeom>
          <a:noFill/>
          <a:ln w="349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Engineers design bridges so that they are </a:t>
            </a:r>
            <a:r>
              <a:rPr lang="en-GB" sz="2800" b="1" dirty="0">
                <a:solidFill>
                  <a:schemeClr val="tx2"/>
                </a:solidFill>
              </a:rPr>
              <a:t>interdependent</a:t>
            </a:r>
            <a:r>
              <a:rPr lang="en-GB" sz="2800" b="1" dirty="0"/>
              <a:t> </a:t>
            </a:r>
            <a:r>
              <a:rPr lang="en-GB" sz="2400" dirty="0"/>
              <a:t> in order to compensate for any failures. This means that even if one component fails, the bridge will remain safe and functional.</a:t>
            </a:r>
          </a:p>
        </p:txBody>
      </p:sp>
      <p:pic>
        <p:nvPicPr>
          <p:cNvPr id="6" name="Picture 5" descr="A picture containing building, outdoor, train, track&#10;&#10;Description automatically generated">
            <a:extLst>
              <a:ext uri="{FF2B5EF4-FFF2-40B4-BE49-F238E27FC236}">
                <a16:creationId xmlns:a16="http://schemas.microsoft.com/office/drawing/2014/main" id="{5230E09F-73E7-4F1D-9FE4-B9C5360488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44" y="2708694"/>
            <a:ext cx="4197889" cy="236300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3FD5835-F9EE-4A50-A859-A30DEDCBA72D}"/>
              </a:ext>
            </a:extLst>
          </p:cNvPr>
          <p:cNvSpPr/>
          <p:nvPr/>
        </p:nvSpPr>
        <p:spPr>
          <a:xfrm>
            <a:off x="8178305" y="386684"/>
            <a:ext cx="37753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/>
              <a:t>Disproportionate collapse: </a:t>
            </a:r>
            <a:r>
              <a:rPr lang="en-GB" sz="2400" dirty="0"/>
              <a:t>a tiny failure in the bridge can cause the entire bridge to collapse</a:t>
            </a:r>
          </a:p>
        </p:txBody>
      </p:sp>
    </p:spTree>
    <p:extLst>
      <p:ext uri="{BB962C8B-B14F-4D97-AF65-F5344CB8AC3E}">
        <p14:creationId xmlns:p14="http://schemas.microsoft.com/office/powerpoint/2010/main" val="279047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4C22D0-0C2B-4C6D-BBCD-6AA24FBDB371}"/>
              </a:ext>
            </a:extLst>
          </p:cNvPr>
          <p:cNvSpPr txBox="1"/>
          <p:nvPr/>
        </p:nvSpPr>
        <p:spPr>
          <a:xfrm>
            <a:off x="339306" y="287547"/>
            <a:ext cx="11553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Connection, interconnection and disconnection: Ofsted Framework (2019)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AED0E9-5442-463E-906E-C6822A2C7213}"/>
              </a:ext>
            </a:extLst>
          </p:cNvPr>
          <p:cNvSpPr txBox="1"/>
          <p:nvPr/>
        </p:nvSpPr>
        <p:spPr>
          <a:xfrm>
            <a:off x="4577751" y="2617838"/>
            <a:ext cx="3036498" cy="138499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Words with the root ‘connect’ occur 18 times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A5EFB80-CA69-4D5A-8FD3-8FC9D02B71D7}"/>
              </a:ext>
            </a:extLst>
          </p:cNvPr>
          <p:cNvSpPr/>
          <p:nvPr/>
        </p:nvSpPr>
        <p:spPr>
          <a:xfrm>
            <a:off x="457200" y="1069258"/>
            <a:ext cx="3642852" cy="19025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‘Interconnection’ of evidence: inspectors will connect evidence from lessons and work scrutiny to other sources of evidence available to build a picture of the quality of education.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58C3758-8DA7-4FD5-A77A-DDFC7CB8372E}"/>
              </a:ext>
            </a:extLst>
          </p:cNvPr>
          <p:cNvSpPr/>
          <p:nvPr/>
        </p:nvSpPr>
        <p:spPr>
          <a:xfrm>
            <a:off x="457201" y="3664974"/>
            <a:ext cx="3642852" cy="212376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Inspectors will look at the ‘connectedness’ of the curriculum, teaching, assessment and standards.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5BDA95-2D68-4959-AFF8-E9763CB7FFAE}"/>
              </a:ext>
            </a:extLst>
          </p:cNvPr>
          <p:cNvSpPr/>
          <p:nvPr/>
        </p:nvSpPr>
        <p:spPr>
          <a:xfrm>
            <a:off x="8244441" y="1069258"/>
            <a:ext cx="3486231" cy="197628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An appropriate curriculum for Maths ‘draws connections’ and books chosen for reading should be ‘connected’ to pupils’ phonics knowledge.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50CC1E9-EC24-48EF-8B92-202BFBB747B7}"/>
              </a:ext>
            </a:extLst>
          </p:cNvPr>
          <p:cNvSpPr/>
          <p:nvPr/>
        </p:nvSpPr>
        <p:spPr>
          <a:xfrm>
            <a:off x="8244441" y="3569110"/>
            <a:ext cx="3486231" cy="186567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Pupils should connect their new learning with their prior learning, not learn ‘disconnected facts’.</a:t>
            </a:r>
          </a:p>
        </p:txBody>
      </p:sp>
    </p:spTree>
    <p:extLst>
      <p:ext uri="{BB962C8B-B14F-4D97-AF65-F5344CB8AC3E}">
        <p14:creationId xmlns:p14="http://schemas.microsoft.com/office/powerpoint/2010/main" val="2343501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B14C9FCA-3981-4152-82AE-113C8DB986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2" t="34301" r="28471" b="40323"/>
          <a:stretch/>
        </p:blipFill>
        <p:spPr>
          <a:xfrm>
            <a:off x="493568" y="420329"/>
            <a:ext cx="11342832" cy="400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6704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69DA938D-5BCE-496D-B36E-73AB087337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33"/>
          <a:stretch/>
        </p:blipFill>
        <p:spPr>
          <a:xfrm>
            <a:off x="836864" y="431319"/>
            <a:ext cx="10545166" cy="203583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5E7FA89A-FACD-42C6-8E98-024FC20B55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33"/>
          <a:stretch/>
        </p:blipFill>
        <p:spPr>
          <a:xfrm>
            <a:off x="823417" y="2769077"/>
            <a:ext cx="10545166" cy="203583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4401A4-DF7D-4331-91AF-0DA863D1C5A5}"/>
              </a:ext>
            </a:extLst>
          </p:cNvPr>
          <p:cNvSpPr/>
          <p:nvPr/>
        </p:nvSpPr>
        <p:spPr>
          <a:xfrm>
            <a:off x="454324" y="1702280"/>
            <a:ext cx="1322717" cy="82238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AE8B9A-804E-4FAE-931A-275C30C828B4}"/>
              </a:ext>
            </a:extLst>
          </p:cNvPr>
          <p:cNvSpPr/>
          <p:nvPr/>
        </p:nvSpPr>
        <p:spPr>
          <a:xfrm>
            <a:off x="250166" y="4284450"/>
            <a:ext cx="1322717" cy="82238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432228-A905-41B0-A072-6C354600CFA0}"/>
              </a:ext>
            </a:extLst>
          </p:cNvPr>
          <p:cNvSpPr txBox="1"/>
          <p:nvPr/>
        </p:nvSpPr>
        <p:spPr>
          <a:xfrm>
            <a:off x="454324" y="5256360"/>
            <a:ext cx="4157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Which subjects are ‘earthquake-proof’?</a:t>
            </a:r>
          </a:p>
          <a:p>
            <a:r>
              <a:rPr lang="en-GB" dirty="0"/>
              <a:t>Which are not…yet…?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925C9F-A0E0-4494-AF30-52F01BE498A9}"/>
              </a:ext>
            </a:extLst>
          </p:cNvPr>
          <p:cNvSpPr/>
          <p:nvPr/>
        </p:nvSpPr>
        <p:spPr>
          <a:xfrm>
            <a:off x="1576579" y="2467154"/>
            <a:ext cx="1132936" cy="35943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English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7DBAEA7-D456-49D0-AD62-C82571712E64}"/>
              </a:ext>
            </a:extLst>
          </p:cNvPr>
          <p:cNvSpPr/>
          <p:nvPr/>
        </p:nvSpPr>
        <p:spPr>
          <a:xfrm>
            <a:off x="3562608" y="2467154"/>
            <a:ext cx="1132936" cy="35943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Maths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FF82162-8612-4518-9F9E-ECA9A2495D8E}"/>
              </a:ext>
            </a:extLst>
          </p:cNvPr>
          <p:cNvSpPr/>
          <p:nvPr/>
        </p:nvSpPr>
        <p:spPr>
          <a:xfrm>
            <a:off x="5542979" y="2467154"/>
            <a:ext cx="1132936" cy="35943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D6067A6-123A-4AEF-AA54-CBC569B47157}"/>
              </a:ext>
            </a:extLst>
          </p:cNvPr>
          <p:cNvSpPr/>
          <p:nvPr/>
        </p:nvSpPr>
        <p:spPr>
          <a:xfrm>
            <a:off x="7496458" y="2467154"/>
            <a:ext cx="1132936" cy="35943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Science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39389A-5C4A-4FDB-9D06-D9B80999856A}"/>
              </a:ext>
            </a:extLst>
          </p:cNvPr>
          <p:cNvSpPr/>
          <p:nvPr/>
        </p:nvSpPr>
        <p:spPr>
          <a:xfrm>
            <a:off x="9454553" y="2458525"/>
            <a:ext cx="1132936" cy="35943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4C4968B-654B-44EC-B88F-5698CDE04FF4}"/>
              </a:ext>
            </a:extLst>
          </p:cNvPr>
          <p:cNvSpPr/>
          <p:nvPr/>
        </p:nvSpPr>
        <p:spPr>
          <a:xfrm>
            <a:off x="1572579" y="4810659"/>
            <a:ext cx="1132936" cy="35943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History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DE04584-5CE2-4BF2-9443-CAC945D36B6D}"/>
              </a:ext>
            </a:extLst>
          </p:cNvPr>
          <p:cNvSpPr/>
          <p:nvPr/>
        </p:nvSpPr>
        <p:spPr>
          <a:xfrm>
            <a:off x="3558608" y="4804912"/>
            <a:ext cx="1132936" cy="35943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Geography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9F6C097-9D0A-42E2-8C89-93AA19DC42B3}"/>
              </a:ext>
            </a:extLst>
          </p:cNvPr>
          <p:cNvSpPr/>
          <p:nvPr/>
        </p:nvSpPr>
        <p:spPr>
          <a:xfrm>
            <a:off x="5542979" y="4804912"/>
            <a:ext cx="1132936" cy="35943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Music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AD40BE9-3458-4E18-907F-AA47DDC8E621}"/>
              </a:ext>
            </a:extLst>
          </p:cNvPr>
          <p:cNvSpPr/>
          <p:nvPr/>
        </p:nvSpPr>
        <p:spPr>
          <a:xfrm>
            <a:off x="7496458" y="4802037"/>
            <a:ext cx="1132936" cy="35943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Art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47749AF-D719-431F-BB65-A54375E19272}"/>
              </a:ext>
            </a:extLst>
          </p:cNvPr>
          <p:cNvSpPr/>
          <p:nvPr/>
        </p:nvSpPr>
        <p:spPr>
          <a:xfrm>
            <a:off x="9480829" y="4804912"/>
            <a:ext cx="1132936" cy="35943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DT</a:t>
            </a:r>
          </a:p>
        </p:txBody>
      </p:sp>
      <p:sp>
        <p:nvSpPr>
          <p:cNvPr id="22" name="Star: 7 Points 21">
            <a:extLst>
              <a:ext uri="{FF2B5EF4-FFF2-40B4-BE49-F238E27FC236}">
                <a16:creationId xmlns:a16="http://schemas.microsoft.com/office/drawing/2014/main" id="{23323C42-B324-4035-AC3F-75A626A0801A}"/>
              </a:ext>
            </a:extLst>
          </p:cNvPr>
          <p:cNvSpPr/>
          <p:nvPr/>
        </p:nvSpPr>
        <p:spPr>
          <a:xfrm>
            <a:off x="10990054" y="1314089"/>
            <a:ext cx="937404" cy="1003540"/>
          </a:xfrm>
          <a:prstGeom prst="star7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PSHE/ RSHE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CEE5B6-3B8C-485D-A162-5E0685091F01}"/>
              </a:ext>
            </a:extLst>
          </p:cNvPr>
          <p:cNvSpPr txBox="1"/>
          <p:nvPr/>
        </p:nvSpPr>
        <p:spPr>
          <a:xfrm>
            <a:off x="2415396" y="201283"/>
            <a:ext cx="69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Where can you design for connection and interdependence?</a:t>
            </a:r>
          </a:p>
        </p:txBody>
      </p:sp>
    </p:spTree>
    <p:extLst>
      <p:ext uri="{BB962C8B-B14F-4D97-AF65-F5344CB8AC3E}">
        <p14:creationId xmlns:p14="http://schemas.microsoft.com/office/powerpoint/2010/main" val="2511760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2032000" y="71966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7838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169" y="911565"/>
            <a:ext cx="5518484" cy="3311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8758" y="561474"/>
            <a:ext cx="5534527" cy="4687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33" dirty="0"/>
              <a:t>“If the Vision for Education fails to make and sustain meaningful connections between a school’s ethos and its outcomes, it will become nothing more than a deeply eloquent and well-meaning piece of writing…”</a:t>
            </a:r>
          </a:p>
        </p:txBody>
      </p:sp>
    </p:spTree>
    <p:extLst>
      <p:ext uri="{BB962C8B-B14F-4D97-AF65-F5344CB8AC3E}">
        <p14:creationId xmlns:p14="http://schemas.microsoft.com/office/powerpoint/2010/main" val="109217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074569" y="945261"/>
            <a:ext cx="5342020" cy="3539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733" dirty="0"/>
              <a:t>“..It must come off the shelf and be brought to life through leaders evaluating its potential impact on every area of day-to-day school life…”</a:t>
            </a:r>
            <a:endParaRPr lang="en-GB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189" y="908760"/>
            <a:ext cx="5420252" cy="360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05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9810" y="1106905"/>
            <a:ext cx="5342020" cy="3539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733" dirty="0"/>
              <a:t>“…This dynamic and enhancing connection between ethos and outcomes is what we mean by ‘</a:t>
            </a:r>
            <a:r>
              <a:rPr lang="en-GB" sz="3733" b="1" dirty="0"/>
              <a:t>Bringing the Vision Alive</a:t>
            </a:r>
            <a:r>
              <a:rPr lang="en-GB" sz="3733" dirty="0"/>
              <a:t>.’”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118" y="1106905"/>
            <a:ext cx="5232231" cy="348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74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3B5C34-3D84-4B95-BE1E-F29211A99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885" y="312373"/>
            <a:ext cx="11234153" cy="478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819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5183" y="2401455"/>
            <a:ext cx="252346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09585"/>
            <a:r>
              <a:rPr lang="en-GB" sz="4800" b="1" dirty="0">
                <a:solidFill>
                  <a:prstClr val="black"/>
                </a:solidFill>
                <a:latin typeface="Calibri"/>
              </a:rPr>
              <a:t>ethos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77694" y="2401455"/>
            <a:ext cx="3558364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09585"/>
            <a:r>
              <a:rPr lang="en-GB" sz="4800" b="1" dirty="0">
                <a:solidFill>
                  <a:prstClr val="black"/>
                </a:solidFill>
                <a:latin typeface="Calibri"/>
              </a:rPr>
              <a:t>outcomes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5183" y="3509449"/>
            <a:ext cx="73155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GB" sz="2400" b="1" dirty="0">
                <a:solidFill>
                  <a:prstClr val="black"/>
                </a:solidFill>
                <a:latin typeface="Calibri"/>
              </a:rPr>
              <a:t>How do you define this for your school? </a:t>
            </a:r>
          </a:p>
          <a:p>
            <a:pPr defTabSz="609585"/>
            <a:r>
              <a:rPr lang="en-GB" sz="2400" b="1" dirty="0">
                <a:solidFill>
                  <a:prstClr val="black"/>
                </a:solidFill>
                <a:latin typeface="Calibri"/>
              </a:rPr>
              <a:t>(in a sentence…)</a:t>
            </a:r>
          </a:p>
          <a:p>
            <a:pPr marL="380990" indent="-380990" defTabSz="609585">
              <a:buFont typeface="Arial" panose="020B0604020202020204" pitchFamily="34" charset="0"/>
              <a:buChar char="•"/>
            </a:pPr>
            <a:r>
              <a:rPr lang="en-GB" sz="2400" i="1" dirty="0">
                <a:solidFill>
                  <a:prstClr val="black"/>
                </a:solidFill>
                <a:latin typeface="Calibri"/>
              </a:rPr>
              <a:t>Where does your ethos come from?</a:t>
            </a:r>
          </a:p>
          <a:p>
            <a:pPr marL="380990" indent="-380990" defTabSz="609585">
              <a:buFont typeface="Arial" panose="020B0604020202020204" pitchFamily="34" charset="0"/>
              <a:buChar char="•"/>
            </a:pPr>
            <a:r>
              <a:rPr lang="en-GB" sz="2400" i="1" dirty="0">
                <a:solidFill>
                  <a:prstClr val="black"/>
                </a:solidFill>
                <a:latin typeface="Calibri"/>
              </a:rPr>
              <a:t>What are the commonalities and differences between us?</a:t>
            </a:r>
          </a:p>
          <a:p>
            <a:pPr marL="380990" indent="-380990" defTabSz="609585">
              <a:buFont typeface="Arial" panose="020B0604020202020204" pitchFamily="34" charset="0"/>
              <a:buChar char="•"/>
            </a:pPr>
            <a:r>
              <a:rPr lang="en-GB" sz="2400" i="1" dirty="0">
                <a:solidFill>
                  <a:prstClr val="black"/>
                </a:solidFill>
                <a:latin typeface="Calibri"/>
              </a:rPr>
              <a:t>What difference does it make to your lived reality?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61222" y="53608"/>
            <a:ext cx="54748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09585"/>
            <a:r>
              <a:rPr lang="en-GB" sz="2400" b="1" dirty="0">
                <a:solidFill>
                  <a:prstClr val="black"/>
                </a:solidFill>
                <a:latin typeface="Calibri"/>
              </a:rPr>
              <a:t>What outcomes are you trying to improve?</a:t>
            </a:r>
          </a:p>
          <a:p>
            <a:pPr marL="380990" indent="-380990" algn="r" defTabSz="609585">
              <a:buFont typeface="Arial" panose="020B0604020202020204" pitchFamily="34" charset="0"/>
              <a:buChar char="•"/>
            </a:pPr>
            <a:r>
              <a:rPr lang="en-GB" sz="2400" i="1" dirty="0">
                <a:solidFill>
                  <a:prstClr val="black"/>
                </a:solidFill>
                <a:latin typeface="Calibri"/>
              </a:rPr>
              <a:t>What are the pressures and challenges?</a:t>
            </a:r>
          </a:p>
          <a:p>
            <a:pPr marL="380990" indent="-380990" algn="r" defTabSz="609585">
              <a:buFont typeface="Arial" panose="020B0604020202020204" pitchFamily="34" charset="0"/>
              <a:buChar char="•"/>
            </a:pPr>
            <a:r>
              <a:rPr lang="en-GB" sz="2400" i="1" dirty="0">
                <a:solidFill>
                  <a:prstClr val="black"/>
                </a:solidFill>
                <a:latin typeface="Calibri"/>
              </a:rPr>
              <a:t>Who defines this journey?</a:t>
            </a:r>
          </a:p>
          <a:p>
            <a:pPr marL="380990" indent="-380990" algn="r" defTabSz="609585">
              <a:buFont typeface="Arial" panose="020B0604020202020204" pitchFamily="34" charset="0"/>
              <a:buChar char="•"/>
            </a:pPr>
            <a:r>
              <a:rPr lang="en-GB" sz="2400" i="1" dirty="0">
                <a:solidFill>
                  <a:prstClr val="black"/>
                </a:solidFill>
                <a:latin typeface="Calibri"/>
              </a:rPr>
              <a:t>What help could the Vision offer you?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778643" y="2278343"/>
            <a:ext cx="5699051" cy="1200329"/>
            <a:chOff x="2083982" y="1708757"/>
            <a:chExt cx="4274288" cy="900247"/>
          </a:xfrm>
        </p:grpSpPr>
        <p:sp>
          <p:nvSpPr>
            <p:cNvPr id="5" name="TextBox 4"/>
            <p:cNvSpPr txBox="1"/>
            <p:nvPr/>
          </p:nvSpPr>
          <p:spPr>
            <a:xfrm>
              <a:off x="2498652" y="1708757"/>
              <a:ext cx="3444948" cy="90024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defTabSz="609585"/>
              <a:r>
                <a:rPr lang="en-GB" sz="7200" b="1" dirty="0">
                  <a:solidFill>
                    <a:prstClr val="black"/>
                  </a:solidFill>
                  <a:latin typeface="Calibri"/>
                </a:rPr>
                <a:t>enhancing</a:t>
              </a:r>
            </a:p>
          </p:txBody>
        </p:sp>
        <p:cxnSp>
          <p:nvCxnSpPr>
            <p:cNvPr id="9" name="Straight Connector 8"/>
            <p:cNvCxnSpPr>
              <a:stCxn id="3" idx="3"/>
            </p:cNvCxnSpPr>
            <p:nvPr/>
          </p:nvCxnSpPr>
          <p:spPr>
            <a:xfrm>
              <a:off x="2083982" y="2112715"/>
              <a:ext cx="414670" cy="11543"/>
            </a:xfrm>
            <a:prstGeom prst="line">
              <a:avLst/>
            </a:prstGeom>
            <a:ln w="4127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5943600" y="2124257"/>
              <a:ext cx="414670" cy="1"/>
            </a:xfrm>
            <a:prstGeom prst="line">
              <a:avLst/>
            </a:prstGeom>
            <a:ln w="4127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2449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917421-3C5A-4AF2-9691-299AFA48695F}"/>
              </a:ext>
            </a:extLst>
          </p:cNvPr>
          <p:cNvSpPr/>
          <p:nvPr/>
        </p:nvSpPr>
        <p:spPr>
          <a:xfrm>
            <a:off x="397565" y="634002"/>
            <a:ext cx="113930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BAB080-D617-428B-8704-521C0A75E4D7}"/>
              </a:ext>
            </a:extLst>
          </p:cNvPr>
          <p:cNvSpPr/>
          <p:nvPr/>
        </p:nvSpPr>
        <p:spPr>
          <a:xfrm>
            <a:off x="1111289" y="560334"/>
            <a:ext cx="10378346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dirty="0">
                <a:latin typeface="Calibri" panose="020F0502020204030204" pitchFamily="34" charset="0"/>
                <a:ea typeface="Times New Roman" panose="02020603050405020304" pitchFamily="18" charset="0"/>
              </a:rPr>
              <a:t> ‘</a:t>
            </a:r>
            <a:r>
              <a:rPr lang="en-US" sz="4000" dirty="0">
                <a:latin typeface="Calibri" panose="020F0502020204030204" pitchFamily="34" charset="0"/>
                <a:ea typeface="Times New Roman" panose="02020603050405020304" pitchFamily="18" charset="0"/>
              </a:rPr>
              <a:t>The </a:t>
            </a:r>
            <a:r>
              <a:rPr lang="en-US" sz="4000" b="1" dirty="0">
                <a:latin typeface="Calibri" panose="020F0502020204030204" pitchFamily="34" charset="0"/>
                <a:ea typeface="Times New Roman" panose="02020603050405020304" pitchFamily="18" charset="0"/>
              </a:rPr>
              <a:t>imagination must come before the implementation.</a:t>
            </a:r>
            <a:r>
              <a:rPr lang="en-US" sz="4000" dirty="0">
                <a:latin typeface="Calibri" panose="020F0502020204030204" pitchFamily="34" charset="0"/>
                <a:ea typeface="Times New Roman" panose="02020603050405020304" pitchFamily="18" charset="0"/>
              </a:rPr>
              <a:t> Our culture is competent to implement almost anything and imagine almost nothing.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4000" dirty="0">
                <a:latin typeface="Calibri" panose="020F0502020204030204" pitchFamily="34" charset="0"/>
                <a:ea typeface="Times New Roman" panose="02020603050405020304" pitchFamily="18" charset="0"/>
              </a:rPr>
              <a:t>It is our vocation to keep alive the ministry of imagination.’</a:t>
            </a:r>
          </a:p>
          <a:p>
            <a:endParaRPr lang="en-US" sz="40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2800" dirty="0">
                <a:latin typeface="Calibri" panose="020F0502020204030204" pitchFamily="34" charset="0"/>
              </a:rPr>
              <a:t>Walter Brueggemann </a:t>
            </a:r>
            <a:r>
              <a:rPr lang="en-US" sz="2800" i="1" dirty="0">
                <a:latin typeface="Calibri" panose="020F0502020204030204" pitchFamily="34" charset="0"/>
              </a:rPr>
              <a:t>The Prophetic Imagination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8136081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40E260-4AED-4B26-B8B6-B415BED80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398" y="352169"/>
            <a:ext cx="4578493" cy="5188146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1AF778B3-0068-4347-9660-D919E2F3128F}"/>
              </a:ext>
            </a:extLst>
          </p:cNvPr>
          <p:cNvSpPr/>
          <p:nvPr/>
        </p:nvSpPr>
        <p:spPr>
          <a:xfrm>
            <a:off x="5130891" y="3373624"/>
            <a:ext cx="2731841" cy="27261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DC849EE-083E-4172-A918-704F7EACB49C}"/>
              </a:ext>
            </a:extLst>
          </p:cNvPr>
          <p:cNvCxnSpPr/>
          <p:nvPr/>
        </p:nvCxnSpPr>
        <p:spPr>
          <a:xfrm>
            <a:off x="2692085" y="3509932"/>
            <a:ext cx="15448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511777F4-3F95-4655-A91E-A54BD406B6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261" y="352169"/>
            <a:ext cx="3773666" cy="495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67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514776515"/>
              </p:ext>
            </p:extLst>
          </p:nvPr>
        </p:nvGraphicFramePr>
        <p:xfrm>
          <a:off x="2353733" y="683438"/>
          <a:ext cx="7678744" cy="48029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4437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2032000" y="71966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9A95690-8815-4807-A84F-21A6C3F589E5}"/>
              </a:ext>
            </a:extLst>
          </p:cNvPr>
          <p:cNvSpPr txBox="1"/>
          <p:nvPr/>
        </p:nvSpPr>
        <p:spPr>
          <a:xfrm>
            <a:off x="7764906" y="469831"/>
            <a:ext cx="37375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Sage/Guide/Expert/</a:t>
            </a:r>
          </a:p>
          <a:p>
            <a:pPr algn="ctr"/>
            <a:r>
              <a:rPr lang="en-GB" sz="3200" b="1" dirty="0"/>
              <a:t>Enthusiast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2D7E6F-EA09-4298-BED3-AF36C80D990A}"/>
              </a:ext>
            </a:extLst>
          </p:cNvPr>
          <p:cNvSpPr txBox="1"/>
          <p:nvPr/>
        </p:nvSpPr>
        <p:spPr>
          <a:xfrm>
            <a:off x="6751394" y="3877872"/>
            <a:ext cx="54406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Energy/Passion/Love/</a:t>
            </a:r>
          </a:p>
          <a:p>
            <a:pPr algn="ctr"/>
            <a:r>
              <a:rPr lang="en-GB" sz="3200" b="1" dirty="0"/>
              <a:t>Time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76CCF4-D87D-4DC8-A2AF-D702AEA34F16}"/>
              </a:ext>
            </a:extLst>
          </p:cNvPr>
          <p:cNvSpPr txBox="1"/>
          <p:nvPr/>
        </p:nvSpPr>
        <p:spPr>
          <a:xfrm>
            <a:off x="0" y="3877871"/>
            <a:ext cx="57828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Storyteller/Evangelist/</a:t>
            </a:r>
          </a:p>
          <a:p>
            <a:pPr algn="ctr"/>
            <a:r>
              <a:rPr lang="en-GB" sz="3200" b="1" dirty="0"/>
              <a:t>Salesperson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46CBD-6386-484B-88A4-7D9D22B02987}"/>
              </a:ext>
            </a:extLst>
          </p:cNvPr>
          <p:cNvSpPr txBox="1"/>
          <p:nvPr/>
        </p:nvSpPr>
        <p:spPr>
          <a:xfrm>
            <a:off x="303135" y="619732"/>
            <a:ext cx="54406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Resourced/Trusted/</a:t>
            </a:r>
          </a:p>
          <a:p>
            <a:pPr algn="ctr"/>
            <a:r>
              <a:rPr lang="en-GB" sz="3200" b="1" dirty="0"/>
              <a:t>Revered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8861481-B03D-47BC-946C-C861E414860E}"/>
              </a:ext>
            </a:extLst>
          </p:cNvPr>
          <p:cNvCxnSpPr/>
          <p:nvPr/>
        </p:nvCxnSpPr>
        <p:spPr>
          <a:xfrm flipV="1">
            <a:off x="6751393" y="1173730"/>
            <a:ext cx="1123440" cy="5539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0508D5C-6353-4A7B-BF30-507EF99AE9C8}"/>
              </a:ext>
            </a:extLst>
          </p:cNvPr>
          <p:cNvCxnSpPr>
            <a:cxnSpLocks/>
          </p:cNvCxnSpPr>
          <p:nvPr/>
        </p:nvCxnSpPr>
        <p:spPr>
          <a:xfrm flipH="1" flipV="1">
            <a:off x="4054840" y="1339121"/>
            <a:ext cx="1236688" cy="3886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908CEF5-ADC2-4FDD-A7F7-904BDD6AAEA1}"/>
              </a:ext>
            </a:extLst>
          </p:cNvPr>
          <p:cNvCxnSpPr>
            <a:cxnSpLocks/>
          </p:cNvCxnSpPr>
          <p:nvPr/>
        </p:nvCxnSpPr>
        <p:spPr>
          <a:xfrm flipH="1">
            <a:off x="3657600" y="3347613"/>
            <a:ext cx="1743856" cy="53025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6DF74B7-12AB-4A95-B9E8-99D562B4D7C1}"/>
              </a:ext>
            </a:extLst>
          </p:cNvPr>
          <p:cNvCxnSpPr>
            <a:cxnSpLocks/>
          </p:cNvCxnSpPr>
          <p:nvPr/>
        </p:nvCxnSpPr>
        <p:spPr>
          <a:xfrm>
            <a:off x="6790547" y="3297645"/>
            <a:ext cx="1484024" cy="5802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548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E64D6E8-D7E1-4D81-AA9F-70CA94EB4218}"/>
              </a:ext>
            </a:extLst>
          </p:cNvPr>
          <p:cNvGraphicFramePr>
            <a:graphicFrameLocks noGrp="1"/>
          </p:cNvGraphicFramePr>
          <p:nvPr/>
        </p:nvGraphicFramePr>
        <p:xfrm>
          <a:off x="774404" y="635369"/>
          <a:ext cx="10515600" cy="4279805"/>
        </p:xfrm>
        <a:graphic>
          <a:graphicData uri="http://schemas.openxmlformats.org/drawingml/2006/table">
            <a:tbl>
              <a:tblPr firstRow="1" bandRow="1"/>
              <a:tblGrid>
                <a:gridCol w="2628900">
                  <a:extLst>
                    <a:ext uri="{9D8B030D-6E8A-4147-A177-3AD203B41FA5}">
                      <a16:colId xmlns:a16="http://schemas.microsoft.com/office/drawing/2014/main" val="12446142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75140650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94345379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753547263"/>
                    </a:ext>
                  </a:extLst>
                </a:gridCol>
              </a:tblGrid>
              <a:tr h="44695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13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3B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1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Called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3B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1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Connected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3B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1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Committed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3B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4361737"/>
                  </a:ext>
                </a:extLst>
              </a:tr>
              <a:tr h="10366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Educating for Wisdom, Knowledge and Skills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Leading Learning -  Refining Judgement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Creating Confidence -  Embracing Interdependence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Deepening Understanding - Driving Improvement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689490"/>
                  </a:ext>
                </a:extLst>
              </a:tr>
              <a:tr h="72304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Educating for Hope and Aspiration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Developing Imagination -  Nurturing Ambition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Healing Relationships - Pursuing Renewal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Sustaining Vision -  Building Resilience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8392309"/>
                  </a:ext>
                </a:extLst>
              </a:tr>
              <a:tr h="10366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Educating for Community and Living Well Together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Removing Disadvantage -  Seeking Reconciliation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Accepting Vulnerability -  Demonstrating Generosity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Inspiring Faithfulness -Embodying Integrity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269780"/>
                  </a:ext>
                </a:extLst>
              </a:tr>
              <a:tr h="10366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Educating for Dignity and Respect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Celebrating Diversity -  Enabling Flourishing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Offering Encouragement -  Encouraging Service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Practising Humility - Learning Love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93189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351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674D66E-CF37-4993-96F6-5AC140D77E65}"/>
              </a:ext>
            </a:extLst>
          </p:cNvPr>
          <p:cNvSpPr/>
          <p:nvPr/>
        </p:nvSpPr>
        <p:spPr>
          <a:xfrm>
            <a:off x="371061" y="0"/>
            <a:ext cx="11820939" cy="553965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067"/>
              </a:spcAft>
            </a:pPr>
            <a:r>
              <a:rPr lang="en-GB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Called:</a:t>
            </a:r>
            <a:r>
              <a:rPr lang="en-GB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GB" sz="1467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1067"/>
              </a:spcAft>
            </a:pPr>
            <a:r>
              <a:rPr lang="en-GB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“Leaders who are called can articulate a strong sense of </a:t>
            </a:r>
            <a:r>
              <a:rPr lang="en-GB" sz="4267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personal vocation</a:t>
            </a:r>
            <a:r>
              <a:rPr lang="en-GB" sz="42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their role, and demonstrate this through their </a:t>
            </a:r>
            <a:r>
              <a:rPr lang="en-GB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words, actions and decision making</a:t>
            </a:r>
            <a:r>
              <a:rPr lang="en-GB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exemplifying a strong moral purpose, </a:t>
            </a:r>
            <a:r>
              <a:rPr lang="en-GB" sz="4267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confident vision</a:t>
            </a:r>
            <a:r>
              <a:rPr lang="en-GB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GB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</a:t>
            </a:r>
            <a:r>
              <a:rPr lang="en-GB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ambitious trajectory</a:t>
            </a:r>
            <a:r>
              <a:rPr lang="en-GB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of improvement. For some, this sense of vocation will be driven by an established or </a:t>
            </a:r>
            <a:r>
              <a:rPr lang="en-GB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developing faith</a:t>
            </a:r>
            <a:r>
              <a:rPr lang="en-GB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commitment. They show integrity, honesty and a </a:t>
            </a:r>
            <a:r>
              <a:rPr lang="en-GB" sz="4267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deep sense of resilience</a:t>
            </a:r>
            <a:r>
              <a:rPr lang="en-GB" sz="4267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GB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underpinned by their personal sense of vocation as a leader.”</a:t>
            </a:r>
            <a:endParaRPr lang="en-GB" sz="1867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17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E64D6E8-D7E1-4D81-AA9F-70CA94EB4218}"/>
              </a:ext>
            </a:extLst>
          </p:cNvPr>
          <p:cNvGraphicFramePr>
            <a:graphicFrameLocks noGrp="1"/>
          </p:cNvGraphicFramePr>
          <p:nvPr/>
        </p:nvGraphicFramePr>
        <p:xfrm>
          <a:off x="774404" y="635369"/>
          <a:ext cx="10515600" cy="4279805"/>
        </p:xfrm>
        <a:graphic>
          <a:graphicData uri="http://schemas.openxmlformats.org/drawingml/2006/table">
            <a:tbl>
              <a:tblPr firstRow="1" bandRow="1"/>
              <a:tblGrid>
                <a:gridCol w="2628900">
                  <a:extLst>
                    <a:ext uri="{9D8B030D-6E8A-4147-A177-3AD203B41FA5}">
                      <a16:colId xmlns:a16="http://schemas.microsoft.com/office/drawing/2014/main" val="12446142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75140650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94345379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753547263"/>
                    </a:ext>
                  </a:extLst>
                </a:gridCol>
              </a:tblGrid>
              <a:tr h="44695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13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3B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1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Called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3B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1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Connected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3B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1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Committed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3B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4361737"/>
                  </a:ext>
                </a:extLst>
              </a:tr>
              <a:tr h="10366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Educating for Wisdom, Knowledge and Skills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Leading Learning -  Refining Judgement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Creating Confidence -  Embracing Interdependence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Deepening Understanding - Driving Improvement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689490"/>
                  </a:ext>
                </a:extLst>
              </a:tr>
              <a:tr h="72304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Educating for Hope and Aspiration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Developing Imagination -  Nurturing Ambition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Healing Relationships - Pursuing Renewal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Sustaining Vision -  Building Resilience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8392309"/>
                  </a:ext>
                </a:extLst>
              </a:tr>
              <a:tr h="10366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Educating for Community and Living Well Together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Removing Disadvantage -  Seeking Reconciliation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Accepting Vulnerability -  Demonstrating Generosity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Inspiring Faithfulness -Embodying Integrity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269780"/>
                  </a:ext>
                </a:extLst>
              </a:tr>
              <a:tr h="10366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Educating for Dignity and Respect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Celebrating Diversity -  Enabling Flourishing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Offering Encouragement -  Encouraging Service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Practising Humility - Learning Love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9318916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4FE66E05-2A2B-4929-8F41-574F8F96C202}"/>
              </a:ext>
            </a:extLst>
          </p:cNvPr>
          <p:cNvSpPr/>
          <p:nvPr/>
        </p:nvSpPr>
        <p:spPr>
          <a:xfrm>
            <a:off x="3397135" y="364515"/>
            <a:ext cx="2635069" cy="4821511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585"/>
            <a:endParaRPr lang="en-GB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819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224338" y="304478"/>
            <a:ext cx="5679583" cy="5262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219140">
              <a:defRPr/>
            </a:pPr>
            <a:r>
              <a:rPr lang="en-GB" altLang="en-US" sz="3733" b="1" dirty="0">
                <a:solidFill>
                  <a:sysClr val="windowText" lastClr="000000"/>
                </a:solidFill>
                <a:latin typeface="Calibri" pitchFamily="34" charset="0"/>
              </a:rPr>
              <a:t>Educating for Hope and Aspiration: </a:t>
            </a:r>
          </a:p>
          <a:p>
            <a:pPr algn="r" defTabSz="1219140">
              <a:defRPr/>
            </a:pPr>
            <a:endParaRPr lang="en-GB" altLang="en-US" sz="3733" b="1" dirty="0">
              <a:solidFill>
                <a:sysClr val="windowText" lastClr="000000"/>
              </a:solidFill>
              <a:latin typeface="Calibri" pitchFamily="34" charset="0"/>
            </a:endParaRPr>
          </a:p>
          <a:p>
            <a:pPr algn="r" defTabSz="1219140">
              <a:defRPr/>
            </a:pPr>
            <a:r>
              <a:rPr lang="en-GB" altLang="en-US" sz="3733" dirty="0">
                <a:solidFill>
                  <a:sysClr val="windowText" lastClr="000000"/>
                </a:solidFill>
                <a:latin typeface="Calibri" pitchFamily="34" charset="0"/>
              </a:rPr>
              <a:t>Seeking healing, repair and renewal, coping wisely with things and people going wrong, opening horizons and guiding people into ways of fulfilling them.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13" y="1060679"/>
            <a:ext cx="5781424" cy="386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87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E64D6E8-D7E1-4D81-AA9F-70CA94EB4218}"/>
              </a:ext>
            </a:extLst>
          </p:cNvPr>
          <p:cNvGraphicFramePr>
            <a:graphicFrameLocks noGrp="1"/>
          </p:cNvGraphicFramePr>
          <p:nvPr/>
        </p:nvGraphicFramePr>
        <p:xfrm>
          <a:off x="746695" y="635369"/>
          <a:ext cx="10515600" cy="4279805"/>
        </p:xfrm>
        <a:graphic>
          <a:graphicData uri="http://schemas.openxmlformats.org/drawingml/2006/table">
            <a:tbl>
              <a:tblPr firstRow="1" bandRow="1"/>
              <a:tblGrid>
                <a:gridCol w="2628900">
                  <a:extLst>
                    <a:ext uri="{9D8B030D-6E8A-4147-A177-3AD203B41FA5}">
                      <a16:colId xmlns:a16="http://schemas.microsoft.com/office/drawing/2014/main" val="12446142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75140650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94345379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753547263"/>
                    </a:ext>
                  </a:extLst>
                </a:gridCol>
              </a:tblGrid>
              <a:tr h="44695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13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3B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1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Called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3B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1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Connected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3B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1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Committed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3B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4361737"/>
                  </a:ext>
                </a:extLst>
              </a:tr>
              <a:tr h="10366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Educating for Wisdom, Knowledge and Skills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Leading Learning -  Refining Judgement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Creating Confidence -  Embracing Interdependence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Deepening Understanding - Driving Improvement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689490"/>
                  </a:ext>
                </a:extLst>
              </a:tr>
              <a:tr h="72304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Educating for Hope and Aspiration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Developing Imagination -  Nurturing Ambition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Healing Relationships - Pursuing Renewal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Sustaining Vision -  Building Resilience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8392309"/>
                  </a:ext>
                </a:extLst>
              </a:tr>
              <a:tr h="10366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Educating for Community and Living Well Together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Removing Disadvantage -  Seeking Reconciliation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Accepting Vulnerability -  Demonstrating Generosity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Inspiring Faithfulness -Embodying Integrity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269780"/>
                  </a:ext>
                </a:extLst>
              </a:tr>
              <a:tr h="10366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Educating for Dignity and Respect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Celebrating Diversity -  Enabling Flourishing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Offering Encouragement -  Encouraging Service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Practising Humility - Learning Love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9318916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24B14E53-2865-4F2B-B962-8D61BCFD0D0E}"/>
              </a:ext>
            </a:extLst>
          </p:cNvPr>
          <p:cNvSpPr/>
          <p:nvPr/>
        </p:nvSpPr>
        <p:spPr>
          <a:xfrm>
            <a:off x="3387305" y="283703"/>
            <a:ext cx="2617189" cy="4790750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585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9B54FB-2D3C-44E7-9BB6-75BED24D8919}"/>
              </a:ext>
            </a:extLst>
          </p:cNvPr>
          <p:cNvSpPr/>
          <p:nvPr/>
        </p:nvSpPr>
        <p:spPr>
          <a:xfrm>
            <a:off x="101183" y="2116347"/>
            <a:ext cx="11704371" cy="763676"/>
          </a:xfrm>
          <a:prstGeom prst="rect">
            <a:avLst/>
          </a:prstGeom>
          <a:noFill/>
          <a:ln w="22225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585"/>
            <a:endParaRPr lang="en-GB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092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9301646-2EA2-46CB-9A5B-FC6B787EDA65}"/>
              </a:ext>
            </a:extLst>
          </p:cNvPr>
          <p:cNvSpPr txBox="1"/>
          <p:nvPr/>
        </p:nvSpPr>
        <p:spPr>
          <a:xfrm>
            <a:off x="8524935" y="1363523"/>
            <a:ext cx="28567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Developing Imagination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A96075-6636-45DF-B3BB-7B72BCD4F829}"/>
              </a:ext>
            </a:extLst>
          </p:cNvPr>
          <p:cNvSpPr txBox="1"/>
          <p:nvPr/>
        </p:nvSpPr>
        <p:spPr>
          <a:xfrm>
            <a:off x="8524935" y="2755001"/>
            <a:ext cx="3055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Nurturing Ambition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B4D96F-B647-435A-BBF4-31293B3A7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003" y="273714"/>
            <a:ext cx="7919390" cy="496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2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42E3B7-AE03-4556-82E9-5ADB25E64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386" y="690112"/>
            <a:ext cx="11279227" cy="430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84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CE5288-46C9-4A4C-94EE-B6AD86ADE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286" y="350000"/>
            <a:ext cx="9252857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2722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EFA60-060E-42C6-A57A-028A34B5BD74}"/>
              </a:ext>
            </a:extLst>
          </p:cNvPr>
          <p:cNvSpPr txBox="1"/>
          <p:nvPr/>
        </p:nvSpPr>
        <p:spPr>
          <a:xfrm>
            <a:off x="4482533" y="198475"/>
            <a:ext cx="7630615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467" b="1" dirty="0"/>
              <a:t>The Leadership Practice ‘deep dive’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461C24-7502-4EF9-8048-50805317CC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76" b="5004"/>
          <a:stretch/>
        </p:blipFill>
        <p:spPr>
          <a:xfrm>
            <a:off x="7332805" y="1105335"/>
            <a:ext cx="3968897" cy="2489436"/>
          </a:xfrm>
          <a:prstGeom prst="rect">
            <a:avLst/>
          </a:prstGeom>
        </p:spPr>
      </p:pic>
      <p:sp>
        <p:nvSpPr>
          <p:cNvPr id="7" name="Arrow: Curved Up 6">
            <a:extLst>
              <a:ext uri="{FF2B5EF4-FFF2-40B4-BE49-F238E27FC236}">
                <a16:creationId xmlns:a16="http://schemas.microsoft.com/office/drawing/2014/main" id="{E4ECEED4-1EFA-4641-BBBD-7E4DC5CE03DD}"/>
              </a:ext>
            </a:extLst>
          </p:cNvPr>
          <p:cNvSpPr/>
          <p:nvPr/>
        </p:nvSpPr>
        <p:spPr>
          <a:xfrm rot="20188817">
            <a:off x="6703780" y="3913895"/>
            <a:ext cx="1938067" cy="1627012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30305A-BBF3-4B63-B199-448576387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386" y="2739350"/>
            <a:ext cx="5904157" cy="22509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70B97B-FF3F-4A69-A4F8-7BB85A4F1F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386" y="441854"/>
            <a:ext cx="3666397" cy="229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8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5E1377-DBFB-4C1C-8802-BC3D2037B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934" y="345705"/>
            <a:ext cx="5450296" cy="3633531"/>
          </a:xfrm>
          <a:prstGeom prst="rect">
            <a:avLst/>
          </a:prstGeom>
        </p:spPr>
      </p:pic>
      <p:sp>
        <p:nvSpPr>
          <p:cNvPr id="6" name="Arrow: Curved Up 5">
            <a:extLst>
              <a:ext uri="{FF2B5EF4-FFF2-40B4-BE49-F238E27FC236}">
                <a16:creationId xmlns:a16="http://schemas.microsoft.com/office/drawing/2014/main" id="{3BF2346F-462B-4110-A0FA-0D6DA6C527EF}"/>
              </a:ext>
            </a:extLst>
          </p:cNvPr>
          <p:cNvSpPr/>
          <p:nvPr/>
        </p:nvSpPr>
        <p:spPr>
          <a:xfrm rot="1102049">
            <a:off x="4570351" y="4418652"/>
            <a:ext cx="1950452" cy="868964"/>
          </a:xfrm>
          <a:prstGeom prst="curvedUpArrow">
            <a:avLst>
              <a:gd name="adj1" fmla="val 43657"/>
              <a:gd name="adj2" fmla="val 104539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912B8B-DD7B-48CA-8B1D-519CF3DBC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5577" y="3181502"/>
            <a:ext cx="4416528" cy="21928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4CFD42-7DEC-4DF3-9EA2-C3B96E9193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8636" y="274468"/>
            <a:ext cx="4343469" cy="272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1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D7ED71-DC54-4AEE-9992-00244BCF4D4B}"/>
              </a:ext>
            </a:extLst>
          </p:cNvPr>
          <p:cNvSpPr txBox="1"/>
          <p:nvPr/>
        </p:nvSpPr>
        <p:spPr>
          <a:xfrm>
            <a:off x="408925" y="374847"/>
            <a:ext cx="813872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Formulating research questions</a:t>
            </a:r>
          </a:p>
          <a:p>
            <a:endParaRPr lang="en-GB" sz="3200" dirty="0"/>
          </a:p>
          <a:p>
            <a:r>
              <a:rPr lang="en-GB" sz="3200" dirty="0"/>
              <a:t>What would you like to explore around how outstanding curriculum leadership in your school can enable the flourishing of pupils, adults and teams?</a:t>
            </a:r>
          </a:p>
          <a:p>
            <a:endParaRPr lang="en-GB" sz="3200" dirty="0"/>
          </a:p>
          <a:p>
            <a:r>
              <a:rPr lang="en-GB" sz="3200" dirty="0"/>
              <a:t>How will you go about finding this out?</a:t>
            </a:r>
          </a:p>
          <a:p>
            <a:endParaRPr lang="en-GB" sz="3200" dirty="0"/>
          </a:p>
          <a:p>
            <a:r>
              <a:rPr lang="en-GB" sz="3200" dirty="0"/>
              <a:t>Who will you need to involve?</a:t>
            </a:r>
          </a:p>
          <a:p>
            <a:endParaRPr lang="en-GB" sz="3200" dirty="0"/>
          </a:p>
          <a:p>
            <a:endParaRPr lang="en-GB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7E26E6-7BD3-40A7-A6E1-8602757EA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8139" y="1005620"/>
            <a:ext cx="3428260" cy="341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756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37FB31-D681-4102-AC6E-2FDAE52D7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275" y="377875"/>
            <a:ext cx="7911547" cy="481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192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2032000" y="71966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0037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62CA79-F810-43ED-B65E-C4BA91A96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176" y="309648"/>
            <a:ext cx="8638482" cy="493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241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817" r="7830" b="2479"/>
          <a:stretch/>
        </p:blipFill>
        <p:spPr>
          <a:xfrm>
            <a:off x="2422359" y="497305"/>
            <a:ext cx="7009188" cy="31315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29601" y="208547"/>
            <a:ext cx="3785937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/>
              <a:t>Can Vision be too idealistic? Rose-tinted? Inspirational? Transformational?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7347284" y="914401"/>
            <a:ext cx="705853" cy="13956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44378" y="4186995"/>
            <a:ext cx="3785937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/>
              <a:t>What is your actual lived experience? Is the first step of great leadership defining reality accurately?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042611" y="3898234"/>
            <a:ext cx="2422357" cy="10889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842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60422"/>
            <a:ext cx="1196741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733" b="1" dirty="0"/>
              <a:t>How can we evaluate the prevailing educational narratives?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57727" y="1588169"/>
            <a:ext cx="2646947" cy="15696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Every percentage point counts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06189" y="4054425"/>
            <a:ext cx="4154905" cy="15696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Most children matter, some matter more than others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55431" y="1095727"/>
            <a:ext cx="3697707" cy="206210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Narrowing the horizons of learning – keeping it tight until May in Year 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08484" y="4054424"/>
            <a:ext cx="2646947" cy="10772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Their results? My job.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079829" y="1576939"/>
            <a:ext cx="2646947" cy="206210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Your child? Our unit of economic capital</a:t>
            </a:r>
          </a:p>
        </p:txBody>
      </p:sp>
    </p:spTree>
    <p:extLst>
      <p:ext uri="{BB962C8B-B14F-4D97-AF65-F5344CB8AC3E}">
        <p14:creationId xmlns:p14="http://schemas.microsoft.com/office/powerpoint/2010/main" val="36069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6" grpId="0" build="p" animBg="1"/>
      <p:bldP spid="7" grpId="0" build="p" animBg="1"/>
      <p:bldP spid="8" grpId="0" build="p" animBg="1"/>
      <p:bldP spid="9" grpId="0" build="p" animBg="1"/>
    </p:bldLst>
  </p:timing>
</p:sld>
</file>

<file path=ppt/theme/theme1.xml><?xml version="1.0" encoding="utf-8"?>
<a:theme xmlns:a="http://schemas.openxmlformats.org/drawingml/2006/main" name="Inside Pages">
  <a:themeElements>
    <a:clrScheme name="Custom 1">
      <a:dk1>
        <a:sysClr val="windowText" lastClr="000000"/>
      </a:dk1>
      <a:lt1>
        <a:sysClr val="window" lastClr="FFFFFF"/>
      </a:lt1>
      <a:dk2>
        <a:srgbClr val="4A2D72"/>
      </a:dk2>
      <a:lt2>
        <a:srgbClr val="973B8E"/>
      </a:lt2>
      <a:accent1>
        <a:srgbClr val="4A2D72"/>
      </a:accent1>
      <a:accent2>
        <a:srgbClr val="973B8E"/>
      </a:accent2>
      <a:accent3>
        <a:srgbClr val="4A2D72"/>
      </a:accent3>
      <a:accent4>
        <a:srgbClr val="973B8E"/>
      </a:accent4>
      <a:accent5>
        <a:srgbClr val="4A2D72"/>
      </a:accent5>
      <a:accent6>
        <a:srgbClr val="973B8E"/>
      </a:accent6>
      <a:hlink>
        <a:srgbClr val="4A2D72"/>
      </a:hlink>
      <a:folHlink>
        <a:srgbClr val="973B8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2160</TotalTime>
  <Words>1734</Words>
  <Application>Microsoft Office PowerPoint</Application>
  <PresentationFormat>Widescreen</PresentationFormat>
  <Paragraphs>268</Paragraphs>
  <Slides>53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6" baseType="lpstr">
      <vt:lpstr>Arial</vt:lpstr>
      <vt:lpstr>Calibri</vt:lpstr>
      <vt:lpstr>Inside Pages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Andy Wolfe</dc:creator>
  <cp:lastModifiedBy>Emily Norman</cp:lastModifiedBy>
  <cp:revision>95</cp:revision>
  <cp:lastPrinted>2020-01-20T10:40:35Z</cp:lastPrinted>
  <dcterms:created xsi:type="dcterms:W3CDTF">2019-06-17T10:21:06Z</dcterms:created>
  <dcterms:modified xsi:type="dcterms:W3CDTF">2020-01-20T10:46:31Z</dcterms:modified>
</cp:coreProperties>
</file>