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0" r:id="rId2"/>
    <p:sldMasterId id="2147483671" r:id="rId3"/>
  </p:sldMasterIdLst>
  <p:notesMasterIdLst>
    <p:notesMasterId r:id="rId37"/>
  </p:notesMasterIdLst>
  <p:handoutMasterIdLst>
    <p:handoutMasterId r:id="rId38"/>
  </p:handoutMasterIdLst>
  <p:sldIdLst>
    <p:sldId id="342" r:id="rId4"/>
    <p:sldId id="751" r:id="rId5"/>
    <p:sldId id="697" r:id="rId6"/>
    <p:sldId id="560" r:id="rId7"/>
    <p:sldId id="580" r:id="rId8"/>
    <p:sldId id="581" r:id="rId9"/>
    <p:sldId id="582" r:id="rId10"/>
    <p:sldId id="562" r:id="rId11"/>
    <p:sldId id="569" r:id="rId12"/>
    <p:sldId id="571" r:id="rId13"/>
    <p:sldId id="589" r:id="rId14"/>
    <p:sldId id="584" r:id="rId15"/>
    <p:sldId id="561" r:id="rId16"/>
    <p:sldId id="583" r:id="rId17"/>
    <p:sldId id="585" r:id="rId18"/>
    <p:sldId id="326" r:id="rId19"/>
    <p:sldId id="256" r:id="rId20"/>
    <p:sldId id="590" r:id="rId21"/>
    <p:sldId id="537" r:id="rId22"/>
    <p:sldId id="695" r:id="rId23"/>
    <p:sldId id="705" r:id="rId24"/>
    <p:sldId id="713" r:id="rId25"/>
    <p:sldId id="696" r:id="rId26"/>
    <p:sldId id="776" r:id="rId27"/>
    <p:sldId id="683" r:id="rId28"/>
    <p:sldId id="789" r:id="rId29"/>
    <p:sldId id="792" r:id="rId30"/>
    <p:sldId id="790" r:id="rId31"/>
    <p:sldId id="788" r:id="rId32"/>
    <p:sldId id="791" r:id="rId33"/>
    <p:sldId id="793" r:id="rId34"/>
    <p:sldId id="702" r:id="rId35"/>
    <p:sldId id="714" r:id="rId3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>
        <p:scale>
          <a:sx n="101" d="100"/>
          <a:sy n="101" d="100"/>
        </p:scale>
        <p:origin x="640" y="3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ed0seh:Documents:Work:Toolkit:Jan13%20Toolkit%20Strands:New%20toolkit%20charts_July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36734693877498E-2"/>
          <c:y val="4.3020250680235302E-2"/>
          <c:w val="0.90111463740025199"/>
          <c:h val="0.9107650185259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'[New toolkit charts_July13.xlsx]Ranked effects'!$B$1</c:f>
              <c:strCache>
                <c:ptCount val="1"/>
                <c:pt idx="0">
                  <c:v>IMPACT</c:v>
                </c:pt>
              </c:strCache>
            </c:strRef>
          </c:tx>
          <c:spPr>
            <a:solidFill>
              <a:srgbClr val="0099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CC9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625-4ECF-AA25-34A0936067C3}"/>
              </c:ext>
            </c:extLst>
          </c:dPt>
          <c:dPt>
            <c:idx val="1"/>
            <c:invertIfNegative val="0"/>
            <c:bubble3D val="0"/>
            <c:spPr>
              <a:solidFill>
                <a:srgbClr val="00CC99"/>
              </a:solidFill>
            </c:spPr>
            <c:extLst>
              <c:ext xmlns:c16="http://schemas.microsoft.com/office/drawing/2014/chart" uri="{C3380CC4-5D6E-409C-BE32-E72D297353CC}">
                <c16:uniqueId val="{00000003-3625-4ECF-AA25-34A0936067C3}"/>
              </c:ext>
            </c:extLst>
          </c:dPt>
          <c:dPt>
            <c:idx val="2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05-3625-4ECF-AA25-34A0936067C3}"/>
              </c:ext>
            </c:extLst>
          </c:dPt>
          <c:dPt>
            <c:idx val="3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07-3625-4ECF-AA25-34A0936067C3}"/>
              </c:ext>
            </c:extLst>
          </c:dPt>
          <c:dPt>
            <c:idx val="4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09-3625-4ECF-AA25-34A0936067C3}"/>
              </c:ext>
            </c:extLst>
          </c:dPt>
          <c:dPt>
            <c:idx val="5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0B-3625-4ECF-AA25-34A0936067C3}"/>
              </c:ext>
            </c:extLst>
          </c:dPt>
          <c:dPt>
            <c:idx val="6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0D-3625-4ECF-AA25-34A0936067C3}"/>
              </c:ext>
            </c:extLst>
          </c:dPt>
          <c:dPt>
            <c:idx val="7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0F-3625-4ECF-AA25-34A0936067C3}"/>
              </c:ext>
            </c:extLst>
          </c:dPt>
          <c:dPt>
            <c:idx val="8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1-3625-4ECF-AA25-34A0936067C3}"/>
              </c:ext>
            </c:extLst>
          </c:dPt>
          <c:dPt>
            <c:idx val="9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3-3625-4ECF-AA25-34A0936067C3}"/>
              </c:ext>
            </c:extLst>
          </c:dPt>
          <c:dPt>
            <c:idx val="10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5-3625-4ECF-AA25-34A0936067C3}"/>
              </c:ext>
            </c:extLst>
          </c:dPt>
          <c:dPt>
            <c:idx val="11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7-3625-4ECF-AA25-34A0936067C3}"/>
              </c:ext>
            </c:extLst>
          </c:dPt>
          <c:dPt>
            <c:idx val="12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9-3625-4ECF-AA25-34A0936067C3}"/>
              </c:ext>
            </c:extLst>
          </c:dPt>
          <c:dPt>
            <c:idx val="13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B-3625-4ECF-AA25-34A0936067C3}"/>
              </c:ext>
            </c:extLst>
          </c:dPt>
          <c:dPt>
            <c:idx val="14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D-3625-4ECF-AA25-34A0936067C3}"/>
              </c:ext>
            </c:extLst>
          </c:dPt>
          <c:dPt>
            <c:idx val="15"/>
            <c:invertIfNegative val="0"/>
            <c:bubble3D val="0"/>
            <c:spPr>
              <a:solidFill>
                <a:srgbClr val="6BA496"/>
              </a:solidFill>
            </c:spPr>
            <c:extLst>
              <c:ext xmlns:c16="http://schemas.microsoft.com/office/drawing/2014/chart" uri="{C3380CC4-5D6E-409C-BE32-E72D297353CC}">
                <c16:uniqueId val="{0000001F-3625-4ECF-AA25-34A0936067C3}"/>
              </c:ext>
            </c:extLst>
          </c:dPt>
          <c:dPt>
            <c:idx val="16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1-3625-4ECF-AA25-34A0936067C3}"/>
              </c:ext>
            </c:extLst>
          </c:dPt>
          <c:dPt>
            <c:idx val="17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3-3625-4ECF-AA25-34A0936067C3}"/>
              </c:ext>
            </c:extLst>
          </c:dPt>
          <c:dPt>
            <c:idx val="18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5-3625-4ECF-AA25-34A0936067C3}"/>
              </c:ext>
            </c:extLst>
          </c:dPt>
          <c:dPt>
            <c:idx val="19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7-3625-4ECF-AA25-34A0936067C3}"/>
              </c:ext>
            </c:extLst>
          </c:dPt>
          <c:dPt>
            <c:idx val="2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9-3625-4ECF-AA25-34A0936067C3}"/>
              </c:ext>
            </c:extLst>
          </c:dPt>
          <c:dPt>
            <c:idx val="21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B-3625-4ECF-AA25-34A0936067C3}"/>
              </c:ext>
            </c:extLst>
          </c:dPt>
          <c:dPt>
            <c:idx val="22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D-3625-4ECF-AA25-34A0936067C3}"/>
              </c:ext>
            </c:extLst>
          </c:dPt>
          <c:dPt>
            <c:idx val="23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2F-3625-4ECF-AA25-34A0936067C3}"/>
              </c:ext>
            </c:extLst>
          </c:dPt>
          <c:dPt>
            <c:idx val="24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31-3625-4ECF-AA25-34A0936067C3}"/>
              </c:ext>
            </c:extLst>
          </c:dPt>
          <c:dPt>
            <c:idx val="25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33-3625-4ECF-AA25-34A0936067C3}"/>
              </c:ext>
            </c:extLst>
          </c:dPt>
          <c:dPt>
            <c:idx val="26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35-3625-4ECF-AA25-34A0936067C3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6-3625-4ECF-AA25-34A0936067C3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7-3625-4ECF-AA25-34A0936067C3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8-3625-4ECF-AA25-34A0936067C3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9-3625-4ECF-AA25-34A0936067C3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A-3625-4ECF-AA25-34A0936067C3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B-3625-4ECF-AA25-34A0936067C3}"/>
              </c:ext>
            </c:extLst>
          </c:dPt>
          <c:dPt>
            <c:idx val="33"/>
            <c:invertIfNegative val="0"/>
            <c:bubble3D val="0"/>
            <c:spPr>
              <a:solidFill>
                <a:srgbClr val="006699"/>
              </a:solidFill>
            </c:spPr>
            <c:extLst>
              <c:ext xmlns:c16="http://schemas.microsoft.com/office/drawing/2014/chart" uri="{C3380CC4-5D6E-409C-BE32-E72D297353CC}">
                <c16:uniqueId val="{0000003C-3625-4ECF-AA25-34A0936067C3}"/>
              </c:ext>
            </c:extLst>
          </c:dPt>
          <c:cat>
            <c:strRef>
              <c:f>'[New toolkit charts_July13.xlsx]Ranked effects'!$A$2:$A$35</c:f>
              <c:strCache>
                <c:ptCount val="34"/>
                <c:pt idx="0">
                  <c:v>Feedback</c:v>
                </c:pt>
                <c:pt idx="1">
                  <c:v>Meta-cognition and self-regulation</c:v>
                </c:pt>
                <c:pt idx="2">
                  <c:v>Peer tutoring</c:v>
                </c:pt>
                <c:pt idx="3">
                  <c:v>Early years intervention</c:v>
                </c:pt>
                <c:pt idx="4">
                  <c:v>Homework (Secondary)</c:v>
                </c:pt>
                <c:pt idx="5">
                  <c:v>One to one tuition</c:v>
                </c:pt>
                <c:pt idx="6">
                  <c:v>Collaborative learning</c:v>
                </c:pt>
                <c:pt idx="7">
                  <c:v>Oral language interventions</c:v>
                </c:pt>
                <c:pt idx="8">
                  <c:v>Mastery learning</c:v>
                </c:pt>
                <c:pt idx="9">
                  <c:v>Phonics</c:v>
                </c:pt>
                <c:pt idx="10">
                  <c:v>Small group tuition</c:v>
                </c:pt>
                <c:pt idx="11">
                  <c:v>Behaviour interventions</c:v>
                </c:pt>
                <c:pt idx="12">
                  <c:v>Digital technology</c:v>
                </c:pt>
                <c:pt idx="13">
                  <c:v>Social and emotional aspects of learning</c:v>
                </c:pt>
                <c:pt idx="14">
                  <c:v>Parental involvement</c:v>
                </c:pt>
                <c:pt idx="15">
                  <c:v>Outdoor adventure learning</c:v>
                </c:pt>
                <c:pt idx="16">
                  <c:v>Reducing class size</c:v>
                </c:pt>
                <c:pt idx="17">
                  <c:v>Summer schools</c:v>
                </c:pt>
                <c:pt idx="18">
                  <c:v>Sports participation</c:v>
                </c:pt>
                <c:pt idx="19">
                  <c:v>Arts participation</c:v>
                </c:pt>
                <c:pt idx="20">
                  <c:v>Learning styles</c:v>
                </c:pt>
                <c:pt idx="21">
                  <c:v>Extended school time</c:v>
                </c:pt>
                <c:pt idx="22">
                  <c:v>After school programmes</c:v>
                </c:pt>
                <c:pt idx="23">
                  <c:v>Individualised instruction</c:v>
                </c:pt>
                <c:pt idx="24">
                  <c:v>Teaching assistants</c:v>
                </c:pt>
                <c:pt idx="25">
                  <c:v>Homework (Primary)</c:v>
                </c:pt>
                <c:pt idx="26">
                  <c:v>Mentoring</c:v>
                </c:pt>
                <c:pt idx="27">
                  <c:v>Aspiration interventions</c:v>
                </c:pt>
                <c:pt idx="28">
                  <c:v>Block scheduling</c:v>
                </c:pt>
                <c:pt idx="29">
                  <c:v>Performance pay</c:v>
                </c:pt>
                <c:pt idx="30">
                  <c:v>Physical environment</c:v>
                </c:pt>
                <c:pt idx="31">
                  <c:v>School uniform</c:v>
                </c:pt>
                <c:pt idx="32">
                  <c:v>Ability grouping</c:v>
                </c:pt>
                <c:pt idx="33">
                  <c:v>Repeating a year </c:v>
                </c:pt>
              </c:strCache>
            </c:strRef>
          </c:cat>
          <c:val>
            <c:numRef>
              <c:f>'[New toolkit charts_July13.xlsx]Ranked effects'!$B$2:$B$35</c:f>
              <c:numCache>
                <c:formatCode>General</c:formatCode>
                <c:ptCount val="34"/>
                <c:pt idx="0">
                  <c:v>0.62</c:v>
                </c:pt>
                <c:pt idx="1">
                  <c:v>0.62</c:v>
                </c:pt>
                <c:pt idx="2">
                  <c:v>0.48</c:v>
                </c:pt>
                <c:pt idx="3">
                  <c:v>0.45</c:v>
                </c:pt>
                <c:pt idx="4">
                  <c:v>0.44</c:v>
                </c:pt>
                <c:pt idx="5">
                  <c:v>0.44</c:v>
                </c:pt>
                <c:pt idx="6">
                  <c:v>0.42</c:v>
                </c:pt>
                <c:pt idx="7">
                  <c:v>0.41</c:v>
                </c:pt>
                <c:pt idx="8">
                  <c:v>0.4</c:v>
                </c:pt>
                <c:pt idx="9">
                  <c:v>0.35</c:v>
                </c:pt>
                <c:pt idx="10">
                  <c:v>0.34</c:v>
                </c:pt>
                <c:pt idx="11">
                  <c:v>0.32</c:v>
                </c:pt>
                <c:pt idx="12">
                  <c:v>0.28000000000000003</c:v>
                </c:pt>
                <c:pt idx="13">
                  <c:v>0.27</c:v>
                </c:pt>
                <c:pt idx="14">
                  <c:v>0.26</c:v>
                </c:pt>
                <c:pt idx="15">
                  <c:v>0.23</c:v>
                </c:pt>
                <c:pt idx="16">
                  <c:v>0.2</c:v>
                </c:pt>
                <c:pt idx="17">
                  <c:v>0.19</c:v>
                </c:pt>
                <c:pt idx="18">
                  <c:v>0.18</c:v>
                </c:pt>
                <c:pt idx="19">
                  <c:v>0.15</c:v>
                </c:pt>
                <c:pt idx="20">
                  <c:v>0.13</c:v>
                </c:pt>
                <c:pt idx="21">
                  <c:v>0.11</c:v>
                </c:pt>
                <c:pt idx="22">
                  <c:v>0.1</c:v>
                </c:pt>
                <c:pt idx="23">
                  <c:v>0.1</c:v>
                </c:pt>
                <c:pt idx="24">
                  <c:v>0.08</c:v>
                </c:pt>
                <c:pt idx="25">
                  <c:v>7.0000000000000007E-2</c:v>
                </c:pt>
                <c:pt idx="26">
                  <c:v>0.05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-7.0000000000000001E-3</c:v>
                </c:pt>
                <c:pt idx="33">
                  <c:v>-0.32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3625-4ECF-AA25-34A093606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4000776"/>
        <c:axId val="2124251640"/>
      </c:barChart>
      <c:catAx>
        <c:axId val="2124000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>
                <a:solidFill>
                  <a:schemeClr val="bg2">
                    <a:lumMod val="50000"/>
                  </a:schemeClr>
                </a:solidFill>
                <a:latin typeface="+mn-lt"/>
              </a:defRPr>
            </a:pPr>
            <a:endParaRPr lang="en-US"/>
          </a:p>
        </c:txPr>
        <c:crossAx val="2124251640"/>
        <c:crossesAt val="0"/>
        <c:auto val="1"/>
        <c:lblAlgn val="ctr"/>
        <c:lblOffset val="100"/>
        <c:noMultiLvlLbl val="0"/>
      </c:catAx>
      <c:valAx>
        <c:axId val="2124251640"/>
        <c:scaling>
          <c:orientation val="minMax"/>
        </c:scaling>
        <c:delete val="0"/>
        <c:axPos val="r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</a:defRPr>
            </a:pPr>
            <a:endParaRPr lang="en-US"/>
          </a:p>
        </c:txPr>
        <c:crossAx val="2124000776"/>
        <c:crosses val="max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 custT="1"/>
      <dgm:spPr/>
      <dgm:t>
        <a:bodyPr/>
        <a:lstStyle/>
        <a:p>
          <a:r>
            <a:rPr lang="en-US" sz="4000" b="1" dirty="0"/>
            <a:t>Opening Reflection: </a:t>
          </a:r>
        </a:p>
        <a:p>
          <a:r>
            <a:rPr lang="en-US" sz="4000" b="1" dirty="0"/>
            <a:t>What kind of education?</a:t>
          </a:r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LinFactNeighborX="-34068" custLinFactNeighborY="-33158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 custT="1"/>
      <dgm:spPr/>
      <dgm:t>
        <a:bodyPr/>
        <a:lstStyle/>
        <a:p>
          <a:r>
            <a:rPr lang="en-GB" sz="3200" b="1" dirty="0"/>
            <a:t>Stimulus 1: Evidence-led approaches to Removing Disadvantage: New EEF toolkit resources</a:t>
          </a:r>
          <a:endParaRPr lang="en-GB" sz="3200" dirty="0"/>
        </a:p>
        <a:p>
          <a:r>
            <a:rPr lang="en-GB" sz="3200" dirty="0"/>
            <a:t>Robbie Coleman, Head of Policy, Education Endowment Fund</a:t>
          </a:r>
          <a:endParaRPr lang="en-US" sz="1600" b="0" dirty="0"/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ScaleY="179920" custLinFactNeighborY="-25476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/>
      <dgm:spPr/>
      <dgm:t>
        <a:bodyPr/>
        <a:lstStyle/>
        <a:p>
          <a:r>
            <a:rPr lang="en-GB" b="0" dirty="0"/>
            <a:t> Group Networking Activity 1: </a:t>
          </a:r>
        </a:p>
        <a:p>
          <a:r>
            <a:rPr lang="en-GB" b="1" dirty="0"/>
            <a:t>Interventions and Raising Achievement</a:t>
          </a:r>
          <a:endParaRPr lang="en-US" b="1" dirty="0"/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ScaleY="148408" custLinFactNeighborY="-33158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 custT="1"/>
      <dgm:spPr/>
      <dgm:t>
        <a:bodyPr/>
        <a:lstStyle/>
        <a:p>
          <a:r>
            <a:rPr lang="en-GB" sz="3600" b="1" dirty="0"/>
            <a:t>Stimulus 2: Attainment Grouping and Social Justice</a:t>
          </a:r>
          <a:endParaRPr lang="en-GB" sz="3600" dirty="0"/>
        </a:p>
        <a:p>
          <a:r>
            <a:rPr lang="en-GB" sz="3600" dirty="0"/>
            <a:t>Professor Becky Francis, Director, Institute of Education, UCL</a:t>
          </a:r>
          <a:endParaRPr lang="en-US" sz="1800" b="0" dirty="0"/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ScaleY="179920" custLinFactNeighborY="-25476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/>
      <dgm:spPr/>
      <dgm:t>
        <a:bodyPr/>
        <a:lstStyle/>
        <a:p>
          <a:r>
            <a:rPr lang="en-GB" b="0" dirty="0"/>
            <a:t> Group Networking Activity 2: </a:t>
          </a:r>
        </a:p>
        <a:p>
          <a:r>
            <a:rPr lang="en-GB" b="1" dirty="0"/>
            <a:t>Approaches to Student Groupings</a:t>
          </a:r>
          <a:endParaRPr lang="en-US" b="1" dirty="0"/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ScaleY="148408" custLinFactNeighborY="-33158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/>
      <dgm:spPr/>
      <dgm:t>
        <a:bodyPr/>
        <a:lstStyle/>
        <a:p>
          <a:r>
            <a:rPr lang="en-GB" b="1" dirty="0"/>
            <a:t>Group Networking Activity 3: Defining Disadvantage </a:t>
          </a:r>
        </a:p>
        <a:p>
          <a:r>
            <a:rPr lang="en-GB" dirty="0"/>
            <a:t>Craig Watson, Headteacher, Bury Church of England High School</a:t>
          </a:r>
          <a:endParaRPr lang="en-GB" b="0" dirty="0"/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ScaleY="148408" custLinFactNeighborY="-33158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 custT="1"/>
      <dgm:spPr/>
      <dgm:t>
        <a:bodyPr/>
        <a:lstStyle/>
        <a:p>
          <a:r>
            <a:rPr lang="en-GB" sz="2800" b="1" dirty="0"/>
            <a:t>Defining Disadvantage </a:t>
          </a:r>
          <a:endParaRPr lang="en-US" sz="2800" b="1" dirty="0"/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ScaleX="99477" custScaleY="132744" custLinFactNeighborX="16078" custLinFactNeighborY="8571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7D5943-5B2C-4808-9D14-D58555F3D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E9644-4F1F-4597-868C-2CE65934DAF3}">
      <dgm:prSet phldrT="[Text]"/>
      <dgm:spPr/>
      <dgm:t>
        <a:bodyPr/>
        <a:lstStyle/>
        <a:p>
          <a:r>
            <a:rPr lang="en-GB" b="1" dirty="0"/>
            <a:t>Group Networking Activity 4: Removing Disadvantage </a:t>
          </a:r>
        </a:p>
        <a:p>
          <a:r>
            <a:rPr lang="en-GB" b="0" dirty="0"/>
            <a:t>Dame Alice Hudson &amp; Team, William Perkin School</a:t>
          </a:r>
        </a:p>
      </dgm:t>
    </dgm:pt>
    <dgm:pt modelId="{1317AD1E-3E1E-4EA1-85CE-202B2CBD10F3}" type="parTrans" cxnId="{49513F54-2C65-4C9A-B41E-52A0D40ED616}">
      <dgm:prSet/>
      <dgm:spPr/>
      <dgm:t>
        <a:bodyPr/>
        <a:lstStyle/>
        <a:p>
          <a:endParaRPr lang="en-US"/>
        </a:p>
      </dgm:t>
    </dgm:pt>
    <dgm:pt modelId="{8487365E-760F-43E2-A02D-58231ACF6352}" type="sibTrans" cxnId="{49513F54-2C65-4C9A-B41E-52A0D40ED616}">
      <dgm:prSet/>
      <dgm:spPr/>
      <dgm:t>
        <a:bodyPr/>
        <a:lstStyle/>
        <a:p>
          <a:endParaRPr lang="en-US"/>
        </a:p>
      </dgm:t>
    </dgm:pt>
    <dgm:pt modelId="{2451B477-F64F-48B2-9F10-EDE9E54BD2B2}" type="pres">
      <dgm:prSet presAssocID="{DE7D5943-5B2C-4808-9D14-D58555F3D05F}" presName="outerComposite" presStyleCnt="0">
        <dgm:presLayoutVars>
          <dgm:chMax val="5"/>
          <dgm:dir/>
          <dgm:resizeHandles val="exact"/>
        </dgm:presLayoutVars>
      </dgm:prSet>
      <dgm:spPr/>
    </dgm:pt>
    <dgm:pt modelId="{3F77ED7A-42AC-4AF5-8E81-6F54E093B17A}" type="pres">
      <dgm:prSet presAssocID="{DE7D5943-5B2C-4808-9D14-D58555F3D05F}" presName="dummyMaxCanvas" presStyleCnt="0">
        <dgm:presLayoutVars/>
      </dgm:prSet>
      <dgm:spPr/>
    </dgm:pt>
    <dgm:pt modelId="{D0374680-F994-4F73-9136-8EE2F6EBF037}" type="pres">
      <dgm:prSet presAssocID="{DE7D5943-5B2C-4808-9D14-D58555F3D05F}" presName="OneNode_1" presStyleLbl="node1" presStyleIdx="0" presStyleCnt="1" custScaleY="148408" custLinFactNeighborY="-33158">
        <dgm:presLayoutVars>
          <dgm:bulletEnabled val="1"/>
        </dgm:presLayoutVars>
      </dgm:prSet>
      <dgm:spPr/>
    </dgm:pt>
  </dgm:ptLst>
  <dgm:cxnLst>
    <dgm:cxn modelId="{32CC4C67-8AA2-40EF-8FD4-23303B6452F5}" type="presOf" srcId="{490E9644-4F1F-4597-868C-2CE65934DAF3}" destId="{D0374680-F994-4F73-9136-8EE2F6EBF037}" srcOrd="0" destOrd="0" presId="urn:microsoft.com/office/officeart/2005/8/layout/vProcess5"/>
    <dgm:cxn modelId="{49513F54-2C65-4C9A-B41E-52A0D40ED616}" srcId="{DE7D5943-5B2C-4808-9D14-D58555F3D05F}" destId="{490E9644-4F1F-4597-868C-2CE65934DAF3}" srcOrd="0" destOrd="0" parTransId="{1317AD1E-3E1E-4EA1-85CE-202B2CBD10F3}" sibTransId="{8487365E-760F-43E2-A02D-58231ACF6352}"/>
    <dgm:cxn modelId="{4C408BA9-FC61-40D9-B81B-A6F1653A57DE}" type="presOf" srcId="{DE7D5943-5B2C-4808-9D14-D58555F3D05F}" destId="{2451B477-F64F-48B2-9F10-EDE9E54BD2B2}" srcOrd="0" destOrd="0" presId="urn:microsoft.com/office/officeart/2005/8/layout/vProcess5"/>
    <dgm:cxn modelId="{ABF65A5F-58A5-4EFD-BD96-54164A8D6912}" type="presParOf" srcId="{2451B477-F64F-48B2-9F10-EDE9E54BD2B2}" destId="{3F77ED7A-42AC-4AF5-8E81-6F54E093B17A}" srcOrd="0" destOrd="0" presId="urn:microsoft.com/office/officeart/2005/8/layout/vProcess5"/>
    <dgm:cxn modelId="{001E75D9-5134-4533-BB33-7BFDC3010F20}" type="presParOf" srcId="{2451B477-F64F-48B2-9F10-EDE9E54BD2B2}" destId="{D0374680-F994-4F73-9136-8EE2F6EBF03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0" y="342229"/>
          <a:ext cx="6096000" cy="20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Opening Reflection: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What kind of education?</a:t>
          </a:r>
        </a:p>
      </dsp:txBody>
      <dsp:txXfrm>
        <a:off x="59515" y="401744"/>
        <a:ext cx="5976970" cy="1912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0" y="0"/>
          <a:ext cx="6096000" cy="3655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Stimulus 1: Evidence-led approaches to Removing Disadvantage: New EEF toolkit resources</a:t>
          </a:r>
          <a:endParaRPr lang="en-GB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Robbie Coleman, Head of Policy, Education Endowment Fund</a:t>
          </a:r>
          <a:endParaRPr lang="en-US" sz="1600" b="0" kern="1200" dirty="0"/>
        </a:p>
      </dsp:txBody>
      <dsp:txXfrm>
        <a:off x="107080" y="107080"/>
        <a:ext cx="5881840" cy="3441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0" y="0"/>
          <a:ext cx="6096000" cy="301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b="0" kern="1200" dirty="0"/>
            <a:t> Group Networking Activity 1: 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b="1" kern="1200" dirty="0"/>
            <a:t>Interventions and Raising Achievement</a:t>
          </a:r>
          <a:endParaRPr lang="en-US" sz="4100" b="1" kern="1200" dirty="0"/>
        </a:p>
      </dsp:txBody>
      <dsp:txXfrm>
        <a:off x="88325" y="88325"/>
        <a:ext cx="5919350" cy="283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0" y="0"/>
          <a:ext cx="6096000" cy="3655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Stimulus 2: Attainment Grouping and Social Justice</a:t>
          </a:r>
          <a:endParaRPr lang="en-GB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Professor Becky Francis, Director, Institute of Education, UCL</a:t>
          </a:r>
          <a:endParaRPr lang="en-US" sz="1800" b="0" kern="1200" dirty="0"/>
        </a:p>
      </dsp:txBody>
      <dsp:txXfrm>
        <a:off x="107080" y="107080"/>
        <a:ext cx="5881840" cy="3441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0" y="0"/>
          <a:ext cx="6096000" cy="301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b="0" kern="1200" dirty="0"/>
            <a:t> Group Networking Activity 2: 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b="1" kern="1200" dirty="0"/>
            <a:t>Approaches to Student Groupings</a:t>
          </a:r>
          <a:endParaRPr lang="en-US" sz="4100" b="1" kern="1200" dirty="0"/>
        </a:p>
      </dsp:txBody>
      <dsp:txXfrm>
        <a:off x="88325" y="88325"/>
        <a:ext cx="5919350" cy="2839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0" y="0"/>
          <a:ext cx="6096000" cy="301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 dirty="0"/>
            <a:t>Group Networking Activity 3: Defining Disadvantage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Craig Watson, Headteacher, Bury Church of England High School</a:t>
          </a:r>
          <a:endParaRPr lang="en-GB" sz="3400" b="0" kern="1200" dirty="0"/>
        </a:p>
      </dsp:txBody>
      <dsp:txXfrm>
        <a:off x="88325" y="88325"/>
        <a:ext cx="5919350" cy="2839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13210" y="857483"/>
          <a:ext cx="2512674" cy="269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Defining Disadvantage </a:t>
          </a:r>
          <a:endParaRPr lang="en-US" sz="2800" b="1" kern="1200" dirty="0"/>
        </a:p>
      </dsp:txBody>
      <dsp:txXfrm>
        <a:off x="86804" y="931077"/>
        <a:ext cx="2365486" cy="2550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4680-F994-4F73-9136-8EE2F6EBF037}">
      <dsp:nvSpPr>
        <dsp:cNvPr id="0" name=""/>
        <dsp:cNvSpPr/>
      </dsp:nvSpPr>
      <dsp:spPr>
        <a:xfrm>
          <a:off x="0" y="0"/>
          <a:ext cx="6096000" cy="301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/>
            <a:t>Group Networking Activity 4: Removing Disadvantage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0" kern="1200" dirty="0"/>
            <a:t>Dame Alice Hudson &amp; Team, William Perkin School</a:t>
          </a:r>
        </a:p>
      </dsp:txBody>
      <dsp:txXfrm>
        <a:off x="88325" y="88325"/>
        <a:ext cx="5919350" cy="283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5B937-A347-4C80-9F21-BD6F314F1FB1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99FD-D39B-4436-A344-51B2902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3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DDCF-A389-4320-8F4A-6CB43A1B9FD2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6913-BBBF-4376-B8AB-C9EBD5B2B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8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" y="741363"/>
            <a:ext cx="6621463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41DA9-33EF-45F7-9CAB-6C47068D6DF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31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C2854-174D-4544-BCD3-EFCC7EEAA94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4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C2854-174D-4544-BCD3-EFCC7EEAA94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9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483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9692B-5202-4F10-BEA7-183DBA7AB9EA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B0368-52CC-4D3C-A532-3F0306069F2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0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41DA9-33EF-45F7-9CAB-6C47068D6DF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7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F8982-A8F9-4B73-8686-99A8716C7D0A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2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F8982-A8F9-4B73-8686-99A8716C7D0A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34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41DA9-33EF-45F7-9CAB-6C47068D6DF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9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B0368-52CC-4D3C-A532-3F0306069F2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55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C2854-174D-4544-BCD3-EFCC7EEAA946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43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B0368-52CC-4D3C-A532-3F0306069F2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0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36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Extern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12"/>
          <p:cNvSpPr txBox="1">
            <a:spLocks noChangeArrowheads="1"/>
          </p:cNvSpPr>
          <p:nvPr userDrawn="1"/>
        </p:nvSpPr>
        <p:spPr bwMode="auto">
          <a:xfrm>
            <a:off x="431006" y="1340644"/>
            <a:ext cx="3973116" cy="1415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182563" indent="-169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FontTx/>
              <a:buBlip>
                <a:blip r:embed="rId2"/>
              </a:buBlip>
              <a:defRPr/>
            </a:pPr>
            <a:r>
              <a:rPr lang="en-GB" altLang="en-US" sz="900">
                <a:solidFill>
                  <a:srgbClr val="4058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6" name="object 7"/>
          <p:cNvSpPr>
            <a:spLocks/>
          </p:cNvSpPr>
          <p:nvPr userDrawn="1"/>
        </p:nvSpPr>
        <p:spPr bwMode="auto">
          <a:xfrm>
            <a:off x="4951810" y="1296592"/>
            <a:ext cx="3857625" cy="2468165"/>
          </a:xfrm>
          <a:custGeom>
            <a:avLst/>
            <a:gdLst>
              <a:gd name="T0" fmla="*/ 202089 w 3858259"/>
              <a:gd name="T1" fmla="*/ 0 h 2472054"/>
              <a:gd name="T2" fmla="*/ 85257 w 3858259"/>
              <a:gd name="T3" fmla="*/ 3128 h 2472054"/>
              <a:gd name="T4" fmla="*/ 25257 w 3858259"/>
              <a:gd name="T5" fmla="*/ 25049 h 2472054"/>
              <a:gd name="T6" fmla="*/ 3157 w 3858259"/>
              <a:gd name="T7" fmla="*/ 84540 h 2472054"/>
              <a:gd name="T8" fmla="*/ 0 w 3858259"/>
              <a:gd name="T9" fmla="*/ 200394 h 2472054"/>
              <a:gd name="T10" fmla="*/ 0 w 3858259"/>
              <a:gd name="T11" fmla="*/ 13556453 h 2472054"/>
              <a:gd name="T12" fmla="*/ 3157 w 3858259"/>
              <a:gd name="T13" fmla="*/ 13672301 h 2472054"/>
              <a:gd name="T14" fmla="*/ 25257 w 3858259"/>
              <a:gd name="T15" fmla="*/ 13731799 h 2472054"/>
              <a:gd name="T16" fmla="*/ 85257 w 3858259"/>
              <a:gd name="T17" fmla="*/ 13753714 h 2472054"/>
              <a:gd name="T18" fmla="*/ 202089 w 3858259"/>
              <a:gd name="T19" fmla="*/ 13756851 h 2472054"/>
              <a:gd name="T20" fmla="*/ 21451420 w 3858259"/>
              <a:gd name="T21" fmla="*/ 13756851 h 2472054"/>
              <a:gd name="T22" fmla="*/ 21568254 w 3858259"/>
              <a:gd name="T23" fmla="*/ 13753714 h 2472054"/>
              <a:gd name="T24" fmla="*/ 21628256 w 3858259"/>
              <a:gd name="T25" fmla="*/ 13731799 h 2472054"/>
              <a:gd name="T26" fmla="*/ 21650359 w 3858259"/>
              <a:gd name="T27" fmla="*/ 13672301 h 2472054"/>
              <a:gd name="T28" fmla="*/ 21653516 w 3858259"/>
              <a:gd name="T29" fmla="*/ 13556453 h 2472054"/>
              <a:gd name="T30" fmla="*/ 21653516 w 3858259"/>
              <a:gd name="T31" fmla="*/ 200394 h 2472054"/>
              <a:gd name="T32" fmla="*/ 21650359 w 3858259"/>
              <a:gd name="T33" fmla="*/ 84540 h 2472054"/>
              <a:gd name="T34" fmla="*/ 21628256 w 3858259"/>
              <a:gd name="T35" fmla="*/ 25049 h 2472054"/>
              <a:gd name="T36" fmla="*/ 21568254 w 3858259"/>
              <a:gd name="T37" fmla="*/ 3128 h 2472054"/>
              <a:gd name="T38" fmla="*/ 21451420 w 3858259"/>
              <a:gd name="T39" fmla="*/ 0 h 2472054"/>
              <a:gd name="T40" fmla="*/ 202089 w 3858259"/>
              <a:gd name="T41" fmla="*/ 0 h 24720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58259" h="2472054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435656"/>
                </a:lnTo>
                <a:lnTo>
                  <a:pt x="562" y="2456471"/>
                </a:lnTo>
                <a:lnTo>
                  <a:pt x="4500" y="2467160"/>
                </a:lnTo>
                <a:lnTo>
                  <a:pt x="15189" y="2471098"/>
                </a:lnTo>
                <a:lnTo>
                  <a:pt x="36004" y="2471661"/>
                </a:lnTo>
                <a:lnTo>
                  <a:pt x="3821658" y="2471661"/>
                </a:lnTo>
                <a:lnTo>
                  <a:pt x="3842473" y="2471098"/>
                </a:lnTo>
                <a:lnTo>
                  <a:pt x="3853162" y="2467160"/>
                </a:lnTo>
                <a:lnTo>
                  <a:pt x="3857100" y="2456471"/>
                </a:lnTo>
                <a:lnTo>
                  <a:pt x="3857663" y="2435656"/>
                </a:lnTo>
                <a:lnTo>
                  <a:pt x="3857663" y="36004"/>
                </a:lnTo>
                <a:lnTo>
                  <a:pt x="3857100" y="15189"/>
                </a:lnTo>
                <a:lnTo>
                  <a:pt x="3853162" y="4500"/>
                </a:lnTo>
                <a:lnTo>
                  <a:pt x="3842473" y="562"/>
                </a:lnTo>
                <a:lnTo>
                  <a:pt x="3821658" y="0"/>
                </a:lnTo>
                <a:lnTo>
                  <a:pt x="36004" y="0"/>
                </a:lnTo>
                <a:close/>
              </a:path>
            </a:pathLst>
          </a:custGeom>
          <a:noFill/>
          <a:ln w="3340">
            <a:solidFill>
              <a:srgbClr val="4058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8"/>
          <p:cNvSpPr>
            <a:spLocks/>
          </p:cNvSpPr>
          <p:nvPr userDrawn="1"/>
        </p:nvSpPr>
        <p:spPr bwMode="auto">
          <a:xfrm>
            <a:off x="4949428" y="3586163"/>
            <a:ext cx="3862388" cy="180975"/>
          </a:xfrm>
          <a:custGeom>
            <a:avLst/>
            <a:gdLst>
              <a:gd name="T0" fmla="*/ 21725806 w 3861434"/>
              <a:gd name="T1" fmla="*/ 0 h 180339"/>
              <a:gd name="T2" fmla="*/ 0 w 3861434"/>
              <a:gd name="T3" fmla="*/ 0 h 180339"/>
              <a:gd name="T4" fmla="*/ 0 w 3861434"/>
              <a:gd name="T5" fmla="*/ 826388 h 180339"/>
              <a:gd name="T6" fmla="*/ 3165 w 3861434"/>
              <a:gd name="T7" fmla="*/ 945798 h 180339"/>
              <a:gd name="T8" fmla="*/ 25317 w 3861434"/>
              <a:gd name="T9" fmla="*/ 1007115 h 180339"/>
              <a:gd name="T10" fmla="*/ 85468 w 3861434"/>
              <a:gd name="T11" fmla="*/ 1029701 h 180339"/>
              <a:gd name="T12" fmla="*/ 202591 w 3861434"/>
              <a:gd name="T13" fmla="*/ 1032929 h 180339"/>
              <a:gd name="T14" fmla="*/ 21523211 w 3861434"/>
              <a:gd name="T15" fmla="*/ 1032929 h 180339"/>
              <a:gd name="T16" fmla="*/ 21640333 w 3861434"/>
              <a:gd name="T17" fmla="*/ 1029701 h 180339"/>
              <a:gd name="T18" fmla="*/ 21700477 w 3861434"/>
              <a:gd name="T19" fmla="*/ 1007115 h 180339"/>
              <a:gd name="T20" fmla="*/ 21722639 w 3861434"/>
              <a:gd name="T21" fmla="*/ 945798 h 180339"/>
              <a:gd name="T22" fmla="*/ 21725806 w 3861434"/>
              <a:gd name="T23" fmla="*/ 826388 h 180339"/>
              <a:gd name="T24" fmla="*/ 21725806 w 3861434"/>
              <a:gd name="T25" fmla="*/ 0 h 180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61434" h="180339">
                <a:moveTo>
                  <a:pt x="3861003" y="0"/>
                </a:moveTo>
                <a:lnTo>
                  <a:pt x="0" y="0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3824998" y="179997"/>
                </a:lnTo>
                <a:lnTo>
                  <a:pt x="3845813" y="179434"/>
                </a:lnTo>
                <a:lnTo>
                  <a:pt x="3856502" y="175498"/>
                </a:lnTo>
                <a:lnTo>
                  <a:pt x="3860440" y="164813"/>
                </a:lnTo>
                <a:lnTo>
                  <a:pt x="3861003" y="144005"/>
                </a:lnTo>
                <a:lnTo>
                  <a:pt x="3861003" y="0"/>
                </a:lnTo>
                <a:close/>
              </a:path>
            </a:pathLst>
          </a:custGeom>
          <a:solidFill>
            <a:srgbClr val="405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15"/>
          <p:cNvSpPr txBox="1">
            <a:spLocks noChangeArrowheads="1"/>
          </p:cNvSpPr>
          <p:nvPr userDrawn="1"/>
        </p:nvSpPr>
        <p:spPr bwMode="auto">
          <a:xfrm>
            <a:off x="5008960" y="3627835"/>
            <a:ext cx="1315640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lang="en-GB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Externally</a:t>
            </a:r>
            <a:r>
              <a:rPr lang="en-US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created graphic</a:t>
            </a:r>
          </a:p>
        </p:txBody>
      </p:sp>
      <p:sp>
        <p:nvSpPr>
          <p:cNvPr id="9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10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48493" y="1294456"/>
            <a:ext cx="3861435" cy="2288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58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A6F50D-DACB-436A-9221-1A565D438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38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Extern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10"/>
          <p:cNvSpPr>
            <a:spLocks/>
          </p:cNvSpPr>
          <p:nvPr userDrawn="1"/>
        </p:nvSpPr>
        <p:spPr bwMode="auto">
          <a:xfrm>
            <a:off x="431006" y="846535"/>
            <a:ext cx="8378429" cy="3475434"/>
          </a:xfrm>
          <a:custGeom>
            <a:avLst/>
            <a:gdLst>
              <a:gd name="T0" fmla="*/ 21213356 w 3858259"/>
              <a:gd name="T1" fmla="*/ 0 h 2472054"/>
              <a:gd name="T2" fmla="*/ 8949197 w 3858259"/>
              <a:gd name="T3" fmla="*/ 24372 h 2472054"/>
              <a:gd name="T4" fmla="*/ 2651283 w 3858259"/>
              <a:gd name="T5" fmla="*/ 195231 h 2472054"/>
              <a:gd name="T6" fmla="*/ 331084 w 3858259"/>
              <a:gd name="T7" fmla="*/ 658968 h 2472054"/>
              <a:gd name="T8" fmla="*/ 0 w 3858259"/>
              <a:gd name="T9" fmla="*/ 1562023 h 2472054"/>
              <a:gd name="T10" fmla="*/ 0 w 3858259"/>
              <a:gd name="T11" fmla="*/ 105670772 h 2472054"/>
              <a:gd name="T12" fmla="*/ 331084 w 3858259"/>
              <a:gd name="T13" fmla="*/ 106573831 h 2472054"/>
              <a:gd name="T14" fmla="*/ 2651283 w 3858259"/>
              <a:gd name="T15" fmla="*/ 107037582 h 2472054"/>
              <a:gd name="T16" fmla="*/ 8949197 w 3858259"/>
              <a:gd name="T17" fmla="*/ 107208438 h 2472054"/>
              <a:gd name="T18" fmla="*/ 21213356 w 3858259"/>
              <a:gd name="T19" fmla="*/ 107232845 h 2472054"/>
              <a:gd name="T20" fmla="*/ 2147483646 w 3858259"/>
              <a:gd name="T21" fmla="*/ 107232845 h 2472054"/>
              <a:gd name="T22" fmla="*/ 2147483646 w 3858259"/>
              <a:gd name="T23" fmla="*/ 107208438 h 2472054"/>
              <a:gd name="T24" fmla="*/ 2147483646 w 3858259"/>
              <a:gd name="T25" fmla="*/ 107037582 h 2472054"/>
              <a:gd name="T26" fmla="*/ 2147483646 w 3858259"/>
              <a:gd name="T27" fmla="*/ 106573831 h 2472054"/>
              <a:gd name="T28" fmla="*/ 2147483646 w 3858259"/>
              <a:gd name="T29" fmla="*/ 105670772 h 2472054"/>
              <a:gd name="T30" fmla="*/ 2147483646 w 3858259"/>
              <a:gd name="T31" fmla="*/ 1562023 h 2472054"/>
              <a:gd name="T32" fmla="*/ 2147483646 w 3858259"/>
              <a:gd name="T33" fmla="*/ 658968 h 2472054"/>
              <a:gd name="T34" fmla="*/ 2147483646 w 3858259"/>
              <a:gd name="T35" fmla="*/ 195231 h 2472054"/>
              <a:gd name="T36" fmla="*/ 2147483646 w 3858259"/>
              <a:gd name="T37" fmla="*/ 24372 h 2472054"/>
              <a:gd name="T38" fmla="*/ 2147483646 w 3858259"/>
              <a:gd name="T39" fmla="*/ 0 h 2472054"/>
              <a:gd name="T40" fmla="*/ 21213356 w 3858259"/>
              <a:gd name="T41" fmla="*/ 0 h 24720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58259" h="2472054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435656"/>
                </a:lnTo>
                <a:lnTo>
                  <a:pt x="562" y="2456471"/>
                </a:lnTo>
                <a:lnTo>
                  <a:pt x="4500" y="2467160"/>
                </a:lnTo>
                <a:lnTo>
                  <a:pt x="15189" y="2471098"/>
                </a:lnTo>
                <a:lnTo>
                  <a:pt x="36004" y="2471661"/>
                </a:lnTo>
                <a:lnTo>
                  <a:pt x="3821658" y="2471661"/>
                </a:lnTo>
                <a:lnTo>
                  <a:pt x="3842473" y="2471098"/>
                </a:lnTo>
                <a:lnTo>
                  <a:pt x="3853162" y="2467160"/>
                </a:lnTo>
                <a:lnTo>
                  <a:pt x="3857100" y="2456471"/>
                </a:lnTo>
                <a:lnTo>
                  <a:pt x="3857663" y="2435656"/>
                </a:lnTo>
                <a:lnTo>
                  <a:pt x="3857663" y="36004"/>
                </a:lnTo>
                <a:lnTo>
                  <a:pt x="3857100" y="15189"/>
                </a:lnTo>
                <a:lnTo>
                  <a:pt x="3853162" y="4500"/>
                </a:lnTo>
                <a:lnTo>
                  <a:pt x="3842473" y="562"/>
                </a:lnTo>
                <a:lnTo>
                  <a:pt x="3821658" y="0"/>
                </a:lnTo>
                <a:lnTo>
                  <a:pt x="36004" y="0"/>
                </a:lnTo>
                <a:close/>
              </a:path>
            </a:pathLst>
          </a:custGeom>
          <a:noFill/>
          <a:ln w="3340">
            <a:solidFill>
              <a:srgbClr val="BDD4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8"/>
          <p:cNvSpPr>
            <a:spLocks/>
          </p:cNvSpPr>
          <p:nvPr userDrawn="1"/>
        </p:nvSpPr>
        <p:spPr bwMode="auto">
          <a:xfrm>
            <a:off x="429816" y="4150519"/>
            <a:ext cx="8379619" cy="179785"/>
          </a:xfrm>
          <a:custGeom>
            <a:avLst/>
            <a:gdLst>
              <a:gd name="T0" fmla="*/ 2147483646 w 3861434"/>
              <a:gd name="T1" fmla="*/ 0 h 180339"/>
              <a:gd name="T2" fmla="*/ 0 w 3861434"/>
              <a:gd name="T3" fmla="*/ 0 h 180339"/>
              <a:gd name="T4" fmla="*/ 0 w 3861434"/>
              <a:gd name="T5" fmla="*/ 794309 h 180339"/>
              <a:gd name="T6" fmla="*/ 329780 w 3861434"/>
              <a:gd name="T7" fmla="*/ 909080 h 180339"/>
              <a:gd name="T8" fmla="*/ 2640518 w 3861434"/>
              <a:gd name="T9" fmla="*/ 968017 h 180339"/>
              <a:gd name="T10" fmla="*/ 8912754 w 3861434"/>
              <a:gd name="T11" fmla="*/ 989730 h 180339"/>
              <a:gd name="T12" fmla="*/ 21126878 w 3861434"/>
              <a:gd name="T13" fmla="*/ 992833 h 180339"/>
              <a:gd name="T14" fmla="*/ 2147483646 w 3861434"/>
              <a:gd name="T15" fmla="*/ 992833 h 180339"/>
              <a:gd name="T16" fmla="*/ 2147483646 w 3861434"/>
              <a:gd name="T17" fmla="*/ 989730 h 180339"/>
              <a:gd name="T18" fmla="*/ 2147483646 w 3861434"/>
              <a:gd name="T19" fmla="*/ 968017 h 180339"/>
              <a:gd name="T20" fmla="*/ 2147483646 w 3861434"/>
              <a:gd name="T21" fmla="*/ 909080 h 180339"/>
              <a:gd name="T22" fmla="*/ 2147483646 w 3861434"/>
              <a:gd name="T23" fmla="*/ 794309 h 180339"/>
              <a:gd name="T24" fmla="*/ 2147483646 w 3861434"/>
              <a:gd name="T25" fmla="*/ 0 h 180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61434" h="180339">
                <a:moveTo>
                  <a:pt x="3861003" y="0"/>
                </a:moveTo>
                <a:lnTo>
                  <a:pt x="0" y="0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3824998" y="179997"/>
                </a:lnTo>
                <a:lnTo>
                  <a:pt x="3845813" y="179434"/>
                </a:lnTo>
                <a:lnTo>
                  <a:pt x="3856502" y="175498"/>
                </a:lnTo>
                <a:lnTo>
                  <a:pt x="3860440" y="164813"/>
                </a:lnTo>
                <a:lnTo>
                  <a:pt x="3861003" y="144005"/>
                </a:lnTo>
                <a:lnTo>
                  <a:pt x="3861003" y="0"/>
                </a:lnTo>
                <a:close/>
              </a:path>
            </a:pathLst>
          </a:custGeom>
          <a:solidFill>
            <a:srgbClr val="405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15"/>
          <p:cNvSpPr txBox="1">
            <a:spLocks noChangeArrowheads="1"/>
          </p:cNvSpPr>
          <p:nvPr userDrawn="1"/>
        </p:nvSpPr>
        <p:spPr bwMode="auto">
          <a:xfrm>
            <a:off x="489347" y="4192191"/>
            <a:ext cx="1314450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lang="en-GB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Externally</a:t>
            </a:r>
            <a:r>
              <a:rPr lang="en-US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created graphic</a:t>
            </a:r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9789" y="845139"/>
            <a:ext cx="8380138" cy="3296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58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0943C8-14AD-4725-AF3B-DC0BCCDA1D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063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5"/>
          <p:cNvSpPr txBox="1">
            <a:spLocks/>
          </p:cNvSpPr>
          <p:nvPr userDrawn="1"/>
        </p:nvSpPr>
        <p:spPr>
          <a:xfrm>
            <a:off x="2110979" y="4839892"/>
            <a:ext cx="1164431" cy="914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spc="-4" dirty="0"/>
              <a:t>@EducEndowFoundn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1F687B-612A-40B9-A913-6B8FFCAB3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4731544"/>
            <a:ext cx="340519" cy="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7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143002" y="1149518"/>
            <a:ext cx="6937375" cy="2806410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110000"/>
              </a:lnSpc>
              <a:buFontTx/>
              <a:buNone/>
              <a:tabLst/>
              <a:defRPr sz="900" b="0" i="0">
                <a:solidFill>
                  <a:srgbClr val="405866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>
                <a:latin typeface="Gotham Book"/>
                <a:cs typeface="Gotham Book"/>
              </a:defRPr>
            </a:lvl2pPr>
            <a:lvl3pPr marL="685783" indent="0" algn="ctr">
              <a:buNone/>
              <a:defRPr sz="1500">
                <a:latin typeface="Gotham Book"/>
                <a:cs typeface="Gotham Book"/>
              </a:defRPr>
            </a:lvl3pPr>
            <a:lvl4pPr marL="1028675" indent="0" algn="ctr">
              <a:buNone/>
              <a:defRPr sz="1500">
                <a:latin typeface="Gotham Book"/>
                <a:cs typeface="Gotham Book"/>
              </a:defRPr>
            </a:lvl4pPr>
            <a:lvl5pPr marL="1371566" indent="0" algn="ctr">
              <a:buNone/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8C4084-A909-4C91-A662-689D3DF31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62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143002" y="1149518"/>
            <a:ext cx="6937375" cy="2806410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110000"/>
              </a:lnSpc>
              <a:buFontTx/>
              <a:buNone/>
              <a:tabLst/>
              <a:defRPr sz="1500" b="0" i="0">
                <a:solidFill>
                  <a:srgbClr val="405866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>
                <a:latin typeface="Gotham Book"/>
                <a:cs typeface="Gotham Book"/>
              </a:defRPr>
            </a:lvl2pPr>
            <a:lvl3pPr marL="685783" indent="0" algn="ctr">
              <a:buNone/>
              <a:defRPr sz="1500">
                <a:latin typeface="Gotham Book"/>
                <a:cs typeface="Gotham Book"/>
              </a:defRPr>
            </a:lvl3pPr>
            <a:lvl4pPr marL="1028675" indent="0" algn="ctr">
              <a:buNone/>
              <a:defRPr sz="1500">
                <a:latin typeface="Gotham Book"/>
                <a:cs typeface="Gotham Book"/>
              </a:defRPr>
            </a:lvl4pPr>
            <a:lvl5pPr marL="1371566" indent="0" algn="ctr">
              <a:buNone/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A6897C-690A-40F9-901E-FE148D845A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72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m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143002" y="1149518"/>
            <a:ext cx="6937375" cy="2806410"/>
          </a:xfrm>
          <a:prstGeom prst="rect">
            <a:avLst/>
          </a:prstGeom>
        </p:spPr>
        <p:txBody>
          <a:bodyPr vert="horz" anchor="ctr" anchorCtr="0"/>
          <a:lstStyle>
            <a:lvl1pPr marL="208355" indent="-208355" algn="l">
              <a:lnSpc>
                <a:spcPct val="110000"/>
              </a:lnSpc>
              <a:buFontTx/>
              <a:buBlip>
                <a:blip r:embed="rId3"/>
              </a:buBlip>
              <a:tabLst/>
              <a:defRPr sz="900" b="0" i="0">
                <a:solidFill>
                  <a:srgbClr val="405866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>
                <a:latin typeface="Gotham Book"/>
                <a:cs typeface="Gotham Book"/>
              </a:defRPr>
            </a:lvl2pPr>
            <a:lvl3pPr marL="685783" indent="0" algn="ctr">
              <a:buNone/>
              <a:defRPr sz="1500">
                <a:latin typeface="Gotham Book"/>
                <a:cs typeface="Gotham Book"/>
              </a:defRPr>
            </a:lvl3pPr>
            <a:lvl4pPr marL="1028675" indent="0" algn="ctr">
              <a:buNone/>
              <a:defRPr sz="1500">
                <a:latin typeface="Gotham Book"/>
                <a:cs typeface="Gotham Book"/>
              </a:defRPr>
            </a:lvl4pPr>
            <a:lvl5pPr marL="1371566" indent="0" algn="ctr">
              <a:buNone/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597048-5916-47D5-87DF-FBA4811588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105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143002" y="1149518"/>
            <a:ext cx="6937375" cy="2806410"/>
          </a:xfrm>
          <a:prstGeom prst="rect">
            <a:avLst/>
          </a:prstGeom>
        </p:spPr>
        <p:txBody>
          <a:bodyPr vert="horz" anchor="ctr" anchorCtr="0"/>
          <a:lstStyle>
            <a:lvl1pPr marL="208355" indent="-208355" algn="l">
              <a:lnSpc>
                <a:spcPct val="110000"/>
              </a:lnSpc>
              <a:buFontTx/>
              <a:buBlip>
                <a:blip r:embed="rId3"/>
              </a:buBlip>
              <a:tabLst/>
              <a:defRPr sz="1500" b="0" i="0">
                <a:solidFill>
                  <a:srgbClr val="405866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>
                <a:latin typeface="Gotham Book"/>
                <a:cs typeface="Gotham Book"/>
              </a:defRPr>
            </a:lvl2pPr>
            <a:lvl3pPr marL="685783" indent="0" algn="ctr">
              <a:buNone/>
              <a:defRPr sz="1500">
                <a:latin typeface="Gotham Book"/>
                <a:cs typeface="Gotham Book"/>
              </a:defRPr>
            </a:lvl3pPr>
            <a:lvl4pPr marL="1028675" indent="0" algn="ctr">
              <a:buNone/>
              <a:defRPr sz="1500">
                <a:latin typeface="Gotham Book"/>
                <a:cs typeface="Gotham Book"/>
              </a:defRPr>
            </a:lvl4pPr>
            <a:lvl5pPr marL="1371566" indent="0" algn="ctr">
              <a:buNone/>
              <a:defRPr sz="150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87316D-7C6C-4B69-B124-A48955F1E3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91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4" name="object 10"/>
          <p:cNvSpPr>
            <a:spLocks/>
          </p:cNvSpPr>
          <p:nvPr userDrawn="1"/>
        </p:nvSpPr>
        <p:spPr bwMode="auto">
          <a:xfrm>
            <a:off x="431007" y="846535"/>
            <a:ext cx="5512594" cy="3475434"/>
          </a:xfrm>
          <a:custGeom>
            <a:avLst/>
            <a:gdLst>
              <a:gd name="T0" fmla="*/ 1720972 w 3858259"/>
              <a:gd name="T1" fmla="*/ 0 h 2472054"/>
              <a:gd name="T2" fmla="*/ 726029 w 3858259"/>
              <a:gd name="T3" fmla="*/ 24372 h 2472054"/>
              <a:gd name="T4" fmla="*/ 215103 w 3858259"/>
              <a:gd name="T5" fmla="*/ 195231 h 2472054"/>
              <a:gd name="T6" fmla="*/ 26867 w 3858259"/>
              <a:gd name="T7" fmla="*/ 658968 h 2472054"/>
              <a:gd name="T8" fmla="*/ 0 w 3858259"/>
              <a:gd name="T9" fmla="*/ 1562023 h 2472054"/>
              <a:gd name="T10" fmla="*/ 0 w 3858259"/>
              <a:gd name="T11" fmla="*/ 105670772 h 2472054"/>
              <a:gd name="T12" fmla="*/ 26867 w 3858259"/>
              <a:gd name="T13" fmla="*/ 106573831 h 2472054"/>
              <a:gd name="T14" fmla="*/ 215103 w 3858259"/>
              <a:gd name="T15" fmla="*/ 107037582 h 2472054"/>
              <a:gd name="T16" fmla="*/ 726029 w 3858259"/>
              <a:gd name="T17" fmla="*/ 107208438 h 2472054"/>
              <a:gd name="T18" fmla="*/ 1720972 w 3858259"/>
              <a:gd name="T19" fmla="*/ 107232845 h 2472054"/>
              <a:gd name="T20" fmla="*/ 182671965 w 3858259"/>
              <a:gd name="T21" fmla="*/ 107232845 h 2472054"/>
              <a:gd name="T22" fmla="*/ 183666909 w 3858259"/>
              <a:gd name="T23" fmla="*/ 107208438 h 2472054"/>
              <a:gd name="T24" fmla="*/ 184177828 w 3858259"/>
              <a:gd name="T25" fmla="*/ 107037582 h 2472054"/>
              <a:gd name="T26" fmla="*/ 184366067 w 3858259"/>
              <a:gd name="T27" fmla="*/ 106573831 h 2472054"/>
              <a:gd name="T28" fmla="*/ 184392991 w 3858259"/>
              <a:gd name="T29" fmla="*/ 105670772 h 2472054"/>
              <a:gd name="T30" fmla="*/ 184392991 w 3858259"/>
              <a:gd name="T31" fmla="*/ 1562023 h 2472054"/>
              <a:gd name="T32" fmla="*/ 184366067 w 3858259"/>
              <a:gd name="T33" fmla="*/ 658968 h 2472054"/>
              <a:gd name="T34" fmla="*/ 184177828 w 3858259"/>
              <a:gd name="T35" fmla="*/ 195231 h 2472054"/>
              <a:gd name="T36" fmla="*/ 183666909 w 3858259"/>
              <a:gd name="T37" fmla="*/ 24372 h 2472054"/>
              <a:gd name="T38" fmla="*/ 182671965 w 3858259"/>
              <a:gd name="T39" fmla="*/ 0 h 2472054"/>
              <a:gd name="T40" fmla="*/ 1720972 w 3858259"/>
              <a:gd name="T41" fmla="*/ 0 h 24720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58259" h="2472054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435656"/>
                </a:lnTo>
                <a:lnTo>
                  <a:pt x="562" y="2456471"/>
                </a:lnTo>
                <a:lnTo>
                  <a:pt x="4500" y="2467160"/>
                </a:lnTo>
                <a:lnTo>
                  <a:pt x="15189" y="2471098"/>
                </a:lnTo>
                <a:lnTo>
                  <a:pt x="36004" y="2471661"/>
                </a:lnTo>
                <a:lnTo>
                  <a:pt x="3821658" y="2471661"/>
                </a:lnTo>
                <a:lnTo>
                  <a:pt x="3842473" y="2471098"/>
                </a:lnTo>
                <a:lnTo>
                  <a:pt x="3853162" y="2467160"/>
                </a:lnTo>
                <a:lnTo>
                  <a:pt x="3857100" y="2456471"/>
                </a:lnTo>
                <a:lnTo>
                  <a:pt x="3857663" y="2435656"/>
                </a:lnTo>
                <a:lnTo>
                  <a:pt x="3857663" y="36004"/>
                </a:lnTo>
                <a:lnTo>
                  <a:pt x="3857100" y="15189"/>
                </a:lnTo>
                <a:lnTo>
                  <a:pt x="3853162" y="4500"/>
                </a:lnTo>
                <a:lnTo>
                  <a:pt x="3842473" y="562"/>
                </a:lnTo>
                <a:lnTo>
                  <a:pt x="3821658" y="0"/>
                </a:lnTo>
                <a:lnTo>
                  <a:pt x="36004" y="0"/>
                </a:lnTo>
                <a:close/>
              </a:path>
            </a:pathLst>
          </a:custGeom>
          <a:noFill/>
          <a:ln w="3340">
            <a:solidFill>
              <a:srgbClr val="BDD4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8"/>
          <p:cNvSpPr>
            <a:spLocks/>
          </p:cNvSpPr>
          <p:nvPr userDrawn="1"/>
        </p:nvSpPr>
        <p:spPr bwMode="auto">
          <a:xfrm>
            <a:off x="429816" y="4150519"/>
            <a:ext cx="5513784" cy="179785"/>
          </a:xfrm>
          <a:custGeom>
            <a:avLst/>
            <a:gdLst>
              <a:gd name="T0" fmla="*/ 183882046 w 3861434"/>
              <a:gd name="T1" fmla="*/ 0 h 180339"/>
              <a:gd name="T2" fmla="*/ 0 w 3861434"/>
              <a:gd name="T3" fmla="*/ 0 h 180339"/>
              <a:gd name="T4" fmla="*/ 0 w 3861434"/>
              <a:gd name="T5" fmla="*/ 794309 h 180339"/>
              <a:gd name="T6" fmla="*/ 26761 w 3861434"/>
              <a:gd name="T7" fmla="*/ 909080 h 180339"/>
              <a:gd name="T8" fmla="*/ 214307 w 3861434"/>
              <a:gd name="T9" fmla="*/ 968017 h 180339"/>
              <a:gd name="T10" fmla="*/ 723376 w 3861434"/>
              <a:gd name="T11" fmla="*/ 989730 h 180339"/>
              <a:gd name="T12" fmla="*/ 1714695 w 3861434"/>
              <a:gd name="T13" fmla="*/ 992833 h 180339"/>
              <a:gd name="T14" fmla="*/ 182167304 w 3861434"/>
              <a:gd name="T15" fmla="*/ 992833 h 180339"/>
              <a:gd name="T16" fmla="*/ 183158623 w 3861434"/>
              <a:gd name="T17" fmla="*/ 989730 h 180339"/>
              <a:gd name="T18" fmla="*/ 183667696 w 3861434"/>
              <a:gd name="T19" fmla="*/ 968017 h 180339"/>
              <a:gd name="T20" fmla="*/ 183855255 w 3861434"/>
              <a:gd name="T21" fmla="*/ 909080 h 180339"/>
              <a:gd name="T22" fmla="*/ 183882046 w 3861434"/>
              <a:gd name="T23" fmla="*/ 794309 h 180339"/>
              <a:gd name="T24" fmla="*/ 183882046 w 3861434"/>
              <a:gd name="T25" fmla="*/ 0 h 180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61434" h="180339">
                <a:moveTo>
                  <a:pt x="3861003" y="0"/>
                </a:moveTo>
                <a:lnTo>
                  <a:pt x="0" y="0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3824998" y="179997"/>
                </a:lnTo>
                <a:lnTo>
                  <a:pt x="3845813" y="179434"/>
                </a:lnTo>
                <a:lnTo>
                  <a:pt x="3856502" y="175498"/>
                </a:lnTo>
                <a:lnTo>
                  <a:pt x="3860440" y="164813"/>
                </a:lnTo>
                <a:lnTo>
                  <a:pt x="3861003" y="144005"/>
                </a:lnTo>
                <a:lnTo>
                  <a:pt x="3861003" y="0"/>
                </a:lnTo>
                <a:close/>
              </a:path>
            </a:pathLst>
          </a:custGeom>
          <a:solidFill>
            <a:srgbClr val="405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15"/>
          <p:cNvSpPr txBox="1">
            <a:spLocks noChangeArrowheads="1"/>
          </p:cNvSpPr>
          <p:nvPr userDrawn="1"/>
        </p:nvSpPr>
        <p:spPr bwMode="auto">
          <a:xfrm>
            <a:off x="489347" y="4192191"/>
            <a:ext cx="1314450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lang="en-GB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Externally</a:t>
            </a:r>
            <a:r>
              <a:rPr lang="en-US" altLang="en-US" sz="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created graphic</a:t>
            </a:r>
          </a:p>
        </p:txBody>
      </p:sp>
      <p:graphicFrame>
        <p:nvGraphicFramePr>
          <p:cNvPr id="7" name="Chart 5"/>
          <p:cNvGraphicFramePr>
            <a:graphicFrameLocks/>
          </p:cNvGraphicFramePr>
          <p:nvPr/>
        </p:nvGraphicFramePr>
        <p:xfrm>
          <a:off x="391716" y="898922"/>
          <a:ext cx="5513784" cy="328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7358510" imgH="4395597" progId="Excel.Chart.8">
                  <p:embed/>
                </p:oleObj>
              </mc:Choice>
              <mc:Fallback>
                <p:oleObj name="Chart" r:id="rId3" imgW="7358510" imgH="4395597" progId="Excel.Chart.8">
                  <p:embed/>
                  <p:pic>
                    <p:nvPicPr>
                      <p:cNvPr id="7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6" y="898922"/>
                        <a:ext cx="5513784" cy="3289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DC9C74-462C-4383-A933-0ABBF26C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88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lu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 userDrawn="1"/>
        </p:nvSpPr>
        <p:spPr bwMode="auto">
          <a:xfrm>
            <a:off x="0" y="0"/>
            <a:ext cx="9144000" cy="4519613"/>
          </a:xfrm>
          <a:custGeom>
            <a:avLst/>
            <a:gdLst>
              <a:gd name="T0" fmla="*/ 51376916 w 9144000"/>
              <a:gd name="T1" fmla="*/ 0 h 4525645"/>
              <a:gd name="T2" fmla="*/ 12608197 w 9144000"/>
              <a:gd name="T3" fmla="*/ 0 h 4525645"/>
              <a:gd name="T4" fmla="*/ 0 w 9144000"/>
              <a:gd name="T5" fmla="*/ 25222869 h 4525645"/>
              <a:gd name="T6" fmla="*/ 51376916 w 9144000"/>
              <a:gd name="T7" fmla="*/ 25222869 h 4525645"/>
              <a:gd name="T8" fmla="*/ 51376916 w 914400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4525645">
                <a:moveTo>
                  <a:pt x="9143987" y="0"/>
                </a:moveTo>
                <a:lnTo>
                  <a:pt x="2243988" y="0"/>
                </a:lnTo>
                <a:lnTo>
                  <a:pt x="0" y="4525200"/>
                </a:lnTo>
                <a:lnTo>
                  <a:pt x="9143987" y="4525200"/>
                </a:lnTo>
                <a:lnTo>
                  <a:pt x="9143987" y="0"/>
                </a:lnTo>
                <a:close/>
              </a:path>
            </a:pathLst>
          </a:custGeom>
          <a:solidFill>
            <a:srgbClr val="405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3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0 w 2263140"/>
              <a:gd name="T3" fmla="*/ 0 h 4525645"/>
              <a:gd name="T4" fmla="*/ 0 w 2263140"/>
              <a:gd name="T5" fmla="*/ 25222869 h 4525645"/>
              <a:gd name="T6" fmla="*/ 12721062 w 2263140"/>
              <a:gd name="T7" fmla="*/ 0 h 4525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0" y="0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BDD4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7269797 w 2263140"/>
              <a:gd name="T3" fmla="*/ 0 h 4525645"/>
              <a:gd name="T4" fmla="*/ 0 w 2263140"/>
              <a:gd name="T5" fmla="*/ 5762790 h 4525645"/>
              <a:gd name="T6" fmla="*/ 0 w 2263140"/>
              <a:gd name="T7" fmla="*/ 25222869 h 4525645"/>
              <a:gd name="T8" fmla="*/ 12721062 w 226314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1293050" y="0"/>
                </a:lnTo>
                <a:lnTo>
                  <a:pt x="0" y="1033894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B8C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2640" y="584074"/>
            <a:ext cx="7578725" cy="185132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725" b="1" i="0" spc="225">
                <a:solidFill>
                  <a:schemeClr val="bg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2639" y="2435394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050" b="1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2638" y="3072199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825" b="0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149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ee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 userDrawn="1"/>
        </p:nvSpPr>
        <p:spPr bwMode="auto">
          <a:xfrm>
            <a:off x="0" y="0"/>
            <a:ext cx="9144000" cy="4519613"/>
          </a:xfrm>
          <a:custGeom>
            <a:avLst/>
            <a:gdLst>
              <a:gd name="T0" fmla="*/ 51376916 w 9144000"/>
              <a:gd name="T1" fmla="*/ 0 h 4525645"/>
              <a:gd name="T2" fmla="*/ 12608197 w 9144000"/>
              <a:gd name="T3" fmla="*/ 0 h 4525645"/>
              <a:gd name="T4" fmla="*/ 0 w 9144000"/>
              <a:gd name="T5" fmla="*/ 25222869 h 4525645"/>
              <a:gd name="T6" fmla="*/ 51376916 w 9144000"/>
              <a:gd name="T7" fmla="*/ 25222869 h 4525645"/>
              <a:gd name="T8" fmla="*/ 51376916 w 914400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4525645">
                <a:moveTo>
                  <a:pt x="9143987" y="0"/>
                </a:moveTo>
                <a:lnTo>
                  <a:pt x="2243988" y="0"/>
                </a:lnTo>
                <a:lnTo>
                  <a:pt x="0" y="4525200"/>
                </a:lnTo>
                <a:lnTo>
                  <a:pt x="9143987" y="4525200"/>
                </a:lnTo>
                <a:lnTo>
                  <a:pt x="9143987" y="0"/>
                </a:lnTo>
                <a:close/>
              </a:path>
            </a:pathLst>
          </a:custGeom>
          <a:solidFill>
            <a:srgbClr val="007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3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0 w 2263140"/>
              <a:gd name="T3" fmla="*/ 0 h 4525645"/>
              <a:gd name="T4" fmla="*/ 0 w 2263140"/>
              <a:gd name="T5" fmla="*/ 25222869 h 4525645"/>
              <a:gd name="T6" fmla="*/ 12721062 w 2263140"/>
              <a:gd name="T7" fmla="*/ 0 h 4525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0" y="0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ADC7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7269797 w 2263140"/>
              <a:gd name="T3" fmla="*/ 0 h 4525645"/>
              <a:gd name="T4" fmla="*/ 0 w 2263140"/>
              <a:gd name="T5" fmla="*/ 5762790 h 4525645"/>
              <a:gd name="T6" fmla="*/ 0 w 2263140"/>
              <a:gd name="T7" fmla="*/ 25222869 h 4525645"/>
              <a:gd name="T8" fmla="*/ 12721062 w 226314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1293050" y="0"/>
                </a:lnTo>
                <a:lnTo>
                  <a:pt x="0" y="1033894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4E9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2640" y="584074"/>
            <a:ext cx="7578725" cy="185132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725" b="1" i="0" spc="225">
                <a:solidFill>
                  <a:schemeClr val="bg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2639" y="2435394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050" b="1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2638" y="3072199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825" b="0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5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056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D94C-AEA2-4B39-8E97-3A157E0A9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AC619-50AC-46AC-A809-4F2001DE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99921-CA73-4293-91AC-4D139E13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0D40-7610-468A-B717-87C0BFC29A7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8A64-9573-4E1A-9138-982D3981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71DB5-1009-4CBA-AF20-9A12E9F7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C818-4B78-42AB-AF06-987B64DAD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11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0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 userDrawn="1"/>
        </p:nvSpPr>
        <p:spPr bwMode="auto">
          <a:xfrm>
            <a:off x="0" y="0"/>
            <a:ext cx="9144000" cy="4519613"/>
          </a:xfrm>
          <a:custGeom>
            <a:avLst/>
            <a:gdLst>
              <a:gd name="T0" fmla="*/ 51376916 w 9144000"/>
              <a:gd name="T1" fmla="*/ 0 h 4525645"/>
              <a:gd name="T2" fmla="*/ 12608197 w 9144000"/>
              <a:gd name="T3" fmla="*/ 0 h 4525645"/>
              <a:gd name="T4" fmla="*/ 0 w 9144000"/>
              <a:gd name="T5" fmla="*/ 25222869 h 4525645"/>
              <a:gd name="T6" fmla="*/ 51376916 w 9144000"/>
              <a:gd name="T7" fmla="*/ 25222869 h 4525645"/>
              <a:gd name="T8" fmla="*/ 51376916 w 914400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4525645">
                <a:moveTo>
                  <a:pt x="9143987" y="0"/>
                </a:moveTo>
                <a:lnTo>
                  <a:pt x="2243988" y="0"/>
                </a:lnTo>
                <a:lnTo>
                  <a:pt x="0" y="4525200"/>
                </a:lnTo>
                <a:lnTo>
                  <a:pt x="9143987" y="4525200"/>
                </a:lnTo>
                <a:lnTo>
                  <a:pt x="9143987" y="0"/>
                </a:lnTo>
                <a:close/>
              </a:path>
            </a:pathLst>
          </a:custGeom>
          <a:solidFill>
            <a:srgbClr val="405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3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0 w 2263140"/>
              <a:gd name="T3" fmla="*/ 0 h 4525645"/>
              <a:gd name="T4" fmla="*/ 0 w 2263140"/>
              <a:gd name="T5" fmla="*/ 25222869 h 4525645"/>
              <a:gd name="T6" fmla="*/ 12721062 w 2263140"/>
              <a:gd name="T7" fmla="*/ 0 h 4525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0" y="0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BDD4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7269797 w 2263140"/>
              <a:gd name="T3" fmla="*/ 0 h 4525645"/>
              <a:gd name="T4" fmla="*/ 0 w 2263140"/>
              <a:gd name="T5" fmla="*/ 5762790 h 4525645"/>
              <a:gd name="T6" fmla="*/ 0 w 2263140"/>
              <a:gd name="T7" fmla="*/ 25222869 h 4525645"/>
              <a:gd name="T8" fmla="*/ 12721062 w 226314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1293050" y="0"/>
                </a:lnTo>
                <a:lnTo>
                  <a:pt x="0" y="1033894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B8C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15"/>
          <p:cNvSpPr txBox="1">
            <a:spLocks/>
          </p:cNvSpPr>
          <p:nvPr userDrawn="1"/>
        </p:nvSpPr>
        <p:spPr>
          <a:xfrm>
            <a:off x="2110979" y="4824413"/>
            <a:ext cx="1164431" cy="914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spc="-4" dirty="0"/>
              <a:t>@EducEndowFoundn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4731544"/>
            <a:ext cx="340519" cy="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2640" y="584074"/>
            <a:ext cx="7578725" cy="185132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725" b="1" i="0" spc="225">
                <a:solidFill>
                  <a:schemeClr val="bg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2639" y="2435394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050" b="1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2638" y="3072199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825" b="0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54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 userDrawn="1"/>
        </p:nvSpPr>
        <p:spPr bwMode="auto">
          <a:xfrm>
            <a:off x="0" y="0"/>
            <a:ext cx="9144000" cy="4519613"/>
          </a:xfrm>
          <a:custGeom>
            <a:avLst/>
            <a:gdLst>
              <a:gd name="T0" fmla="*/ 51376916 w 9144000"/>
              <a:gd name="T1" fmla="*/ 0 h 4525645"/>
              <a:gd name="T2" fmla="*/ 12608197 w 9144000"/>
              <a:gd name="T3" fmla="*/ 0 h 4525645"/>
              <a:gd name="T4" fmla="*/ 0 w 9144000"/>
              <a:gd name="T5" fmla="*/ 25222869 h 4525645"/>
              <a:gd name="T6" fmla="*/ 51376916 w 9144000"/>
              <a:gd name="T7" fmla="*/ 25222869 h 4525645"/>
              <a:gd name="T8" fmla="*/ 51376916 w 914400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4525645">
                <a:moveTo>
                  <a:pt x="9143987" y="0"/>
                </a:moveTo>
                <a:lnTo>
                  <a:pt x="2243988" y="0"/>
                </a:lnTo>
                <a:lnTo>
                  <a:pt x="0" y="4525200"/>
                </a:lnTo>
                <a:lnTo>
                  <a:pt x="9143987" y="4525200"/>
                </a:lnTo>
                <a:lnTo>
                  <a:pt x="9143987" y="0"/>
                </a:lnTo>
                <a:close/>
              </a:path>
            </a:pathLst>
          </a:custGeom>
          <a:solidFill>
            <a:srgbClr val="007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3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0 w 2263140"/>
              <a:gd name="T3" fmla="*/ 0 h 4525645"/>
              <a:gd name="T4" fmla="*/ 0 w 2263140"/>
              <a:gd name="T5" fmla="*/ 25222869 h 4525645"/>
              <a:gd name="T6" fmla="*/ 12721062 w 2263140"/>
              <a:gd name="T7" fmla="*/ 0 h 4525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0" y="0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ADC7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7269797 w 2263140"/>
              <a:gd name="T3" fmla="*/ 0 h 4525645"/>
              <a:gd name="T4" fmla="*/ 0 w 2263140"/>
              <a:gd name="T5" fmla="*/ 5762790 h 4525645"/>
              <a:gd name="T6" fmla="*/ 0 w 2263140"/>
              <a:gd name="T7" fmla="*/ 25222869 h 4525645"/>
              <a:gd name="T8" fmla="*/ 12721062 w 226314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1293050" y="0"/>
                </a:lnTo>
                <a:lnTo>
                  <a:pt x="0" y="1033894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4E9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2640" y="584074"/>
            <a:ext cx="7578725" cy="185132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725" b="1" i="0" spc="225">
                <a:solidFill>
                  <a:schemeClr val="bg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2639" y="2435394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050" b="1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2638" y="3072199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825" b="0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8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 userDrawn="1"/>
        </p:nvSpPr>
        <p:spPr bwMode="auto">
          <a:xfrm>
            <a:off x="0" y="0"/>
            <a:ext cx="9144000" cy="4519613"/>
          </a:xfrm>
          <a:custGeom>
            <a:avLst/>
            <a:gdLst>
              <a:gd name="T0" fmla="*/ 51376916 w 9144000"/>
              <a:gd name="T1" fmla="*/ 0 h 4525645"/>
              <a:gd name="T2" fmla="*/ 12608197 w 9144000"/>
              <a:gd name="T3" fmla="*/ 0 h 4525645"/>
              <a:gd name="T4" fmla="*/ 0 w 9144000"/>
              <a:gd name="T5" fmla="*/ 25222869 h 4525645"/>
              <a:gd name="T6" fmla="*/ 51376916 w 9144000"/>
              <a:gd name="T7" fmla="*/ 25222869 h 4525645"/>
              <a:gd name="T8" fmla="*/ 51376916 w 914400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4525645">
                <a:moveTo>
                  <a:pt x="9143987" y="0"/>
                </a:moveTo>
                <a:lnTo>
                  <a:pt x="2243988" y="0"/>
                </a:lnTo>
                <a:lnTo>
                  <a:pt x="0" y="4525200"/>
                </a:lnTo>
                <a:lnTo>
                  <a:pt x="9143987" y="4525200"/>
                </a:lnTo>
                <a:lnTo>
                  <a:pt x="9143987" y="0"/>
                </a:lnTo>
                <a:close/>
              </a:path>
            </a:pathLst>
          </a:custGeom>
          <a:solidFill>
            <a:srgbClr val="F15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3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0 w 2263140"/>
              <a:gd name="T3" fmla="*/ 0 h 4525645"/>
              <a:gd name="T4" fmla="*/ 0 w 2263140"/>
              <a:gd name="T5" fmla="*/ 25222869 h 4525645"/>
              <a:gd name="T6" fmla="*/ 12721062 w 2263140"/>
              <a:gd name="T7" fmla="*/ 0 h 4525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0" y="0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FCCC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7269797 w 2263140"/>
              <a:gd name="T3" fmla="*/ 0 h 4525645"/>
              <a:gd name="T4" fmla="*/ 0 w 2263140"/>
              <a:gd name="T5" fmla="*/ 5762790 h 4525645"/>
              <a:gd name="T6" fmla="*/ 0 w 2263140"/>
              <a:gd name="T7" fmla="*/ 25222869 h 4525645"/>
              <a:gd name="T8" fmla="*/ 12721062 w 226314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1293050" y="0"/>
                </a:lnTo>
                <a:lnTo>
                  <a:pt x="0" y="1033894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F68C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2640" y="584074"/>
            <a:ext cx="7578725" cy="185132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725" b="1" i="0" spc="225">
                <a:solidFill>
                  <a:schemeClr val="bg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2639" y="2435394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050" b="1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2638" y="3072199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825" b="0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18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 userDrawn="1"/>
        </p:nvSpPr>
        <p:spPr bwMode="auto">
          <a:xfrm>
            <a:off x="0" y="0"/>
            <a:ext cx="9144000" cy="4519613"/>
          </a:xfrm>
          <a:custGeom>
            <a:avLst/>
            <a:gdLst>
              <a:gd name="T0" fmla="*/ 51376916 w 9144000"/>
              <a:gd name="T1" fmla="*/ 0 h 4525645"/>
              <a:gd name="T2" fmla="*/ 12608197 w 9144000"/>
              <a:gd name="T3" fmla="*/ 0 h 4525645"/>
              <a:gd name="T4" fmla="*/ 0 w 9144000"/>
              <a:gd name="T5" fmla="*/ 25222869 h 4525645"/>
              <a:gd name="T6" fmla="*/ 51376916 w 9144000"/>
              <a:gd name="T7" fmla="*/ 25222869 h 4525645"/>
              <a:gd name="T8" fmla="*/ 51376916 w 914400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4525645">
                <a:moveTo>
                  <a:pt x="9143987" y="0"/>
                </a:moveTo>
                <a:lnTo>
                  <a:pt x="2243988" y="0"/>
                </a:lnTo>
                <a:lnTo>
                  <a:pt x="0" y="4525200"/>
                </a:lnTo>
                <a:lnTo>
                  <a:pt x="9143987" y="4525200"/>
                </a:lnTo>
                <a:lnTo>
                  <a:pt x="9143987" y="0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3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0 w 2263140"/>
              <a:gd name="T3" fmla="*/ 0 h 4525645"/>
              <a:gd name="T4" fmla="*/ 0 w 2263140"/>
              <a:gd name="T5" fmla="*/ 25222869 h 4525645"/>
              <a:gd name="T6" fmla="*/ 12721062 w 2263140"/>
              <a:gd name="T7" fmla="*/ 0 h 4525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0" y="0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B9D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7269797 w 2263140"/>
              <a:gd name="T3" fmla="*/ 0 h 4525645"/>
              <a:gd name="T4" fmla="*/ 0 w 2263140"/>
              <a:gd name="T5" fmla="*/ 5762790 h 4525645"/>
              <a:gd name="T6" fmla="*/ 0 w 2263140"/>
              <a:gd name="T7" fmla="*/ 25222869 h 4525645"/>
              <a:gd name="T8" fmla="*/ 12721062 w 226314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1293050" y="0"/>
                </a:lnTo>
                <a:lnTo>
                  <a:pt x="0" y="1033894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57B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2640" y="584074"/>
            <a:ext cx="7578725" cy="185132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725" b="1" i="0" spc="225">
                <a:solidFill>
                  <a:schemeClr val="bg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2639" y="2435394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050" b="1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2638" y="3072199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825" b="0" i="0" spc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9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 userDrawn="1"/>
        </p:nvSpPr>
        <p:spPr bwMode="auto">
          <a:xfrm>
            <a:off x="0" y="0"/>
            <a:ext cx="9144000" cy="4519613"/>
          </a:xfrm>
          <a:custGeom>
            <a:avLst/>
            <a:gdLst>
              <a:gd name="T0" fmla="*/ 51376916 w 9144000"/>
              <a:gd name="T1" fmla="*/ 0 h 4525645"/>
              <a:gd name="T2" fmla="*/ 12608197 w 9144000"/>
              <a:gd name="T3" fmla="*/ 0 h 4525645"/>
              <a:gd name="T4" fmla="*/ 0 w 9144000"/>
              <a:gd name="T5" fmla="*/ 25222869 h 4525645"/>
              <a:gd name="T6" fmla="*/ 51376916 w 9144000"/>
              <a:gd name="T7" fmla="*/ 25222869 h 4525645"/>
              <a:gd name="T8" fmla="*/ 51376916 w 914400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4525645">
                <a:moveTo>
                  <a:pt x="9143987" y="0"/>
                </a:moveTo>
                <a:lnTo>
                  <a:pt x="2243988" y="0"/>
                </a:lnTo>
                <a:lnTo>
                  <a:pt x="0" y="4525200"/>
                </a:lnTo>
                <a:lnTo>
                  <a:pt x="9143987" y="4525200"/>
                </a:lnTo>
                <a:lnTo>
                  <a:pt x="9143987" y="0"/>
                </a:lnTo>
                <a:close/>
              </a:path>
            </a:pathLst>
          </a:custGeom>
          <a:solidFill>
            <a:srgbClr val="FFCD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3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0 w 2263140"/>
              <a:gd name="T3" fmla="*/ 0 h 4525645"/>
              <a:gd name="T4" fmla="*/ 0 w 2263140"/>
              <a:gd name="T5" fmla="*/ 25222869 h 4525645"/>
              <a:gd name="T6" fmla="*/ 12721062 w 2263140"/>
              <a:gd name="T7" fmla="*/ 0 h 4525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0" y="0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FFED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0" y="0"/>
            <a:ext cx="2263379" cy="4519613"/>
          </a:xfrm>
          <a:custGeom>
            <a:avLst/>
            <a:gdLst>
              <a:gd name="T0" fmla="*/ 12721062 w 2263140"/>
              <a:gd name="T1" fmla="*/ 0 h 4525645"/>
              <a:gd name="T2" fmla="*/ 7269797 w 2263140"/>
              <a:gd name="T3" fmla="*/ 0 h 4525645"/>
              <a:gd name="T4" fmla="*/ 0 w 2263140"/>
              <a:gd name="T5" fmla="*/ 5762790 h 4525645"/>
              <a:gd name="T6" fmla="*/ 0 w 2263140"/>
              <a:gd name="T7" fmla="*/ 25222869 h 4525645"/>
              <a:gd name="T8" fmla="*/ 12721062 w 2263140"/>
              <a:gd name="T9" fmla="*/ 0 h 4525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4525645">
                <a:moveTo>
                  <a:pt x="2262644" y="0"/>
                </a:moveTo>
                <a:lnTo>
                  <a:pt x="1293050" y="0"/>
                </a:lnTo>
                <a:lnTo>
                  <a:pt x="0" y="1033894"/>
                </a:lnTo>
                <a:lnTo>
                  <a:pt x="0" y="4525200"/>
                </a:lnTo>
                <a:lnTo>
                  <a:pt x="2262644" y="0"/>
                </a:lnTo>
                <a:close/>
              </a:path>
            </a:pathLst>
          </a:custGeom>
          <a:solidFill>
            <a:srgbClr val="FFD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8" name="object 7"/>
          <p:cNvSpPr>
            <a:spLocks/>
          </p:cNvSpPr>
          <p:nvPr userDrawn="1"/>
        </p:nvSpPr>
        <p:spPr bwMode="auto">
          <a:xfrm>
            <a:off x="1951435" y="4919662"/>
            <a:ext cx="138113" cy="110729"/>
          </a:xfrm>
          <a:custGeom>
            <a:avLst/>
            <a:gdLst>
              <a:gd name="T0" fmla="*/ 55921 w 137794"/>
              <a:gd name="T1" fmla="*/ 554209 h 111760"/>
              <a:gd name="T2" fmla="*/ 179263 w 137794"/>
              <a:gd name="T3" fmla="*/ 588411 h 111760"/>
              <a:gd name="T4" fmla="*/ 441767 w 137794"/>
              <a:gd name="T5" fmla="*/ 554209 h 111760"/>
              <a:gd name="T6" fmla="*/ 38271 w 137794"/>
              <a:gd name="T7" fmla="*/ 527742 h 111760"/>
              <a:gd name="T8" fmla="*/ 0 w 137794"/>
              <a:gd name="T9" fmla="*/ 525653 h 111760"/>
              <a:gd name="T10" fmla="*/ 109772 w 137794"/>
              <a:gd name="T11" fmla="*/ 400908 h 111760"/>
              <a:gd name="T12" fmla="*/ 187335 w 137794"/>
              <a:gd name="T13" fmla="*/ 455300 h 111760"/>
              <a:gd name="T14" fmla="*/ 193799 w 137794"/>
              <a:gd name="T15" fmla="*/ 490644 h 111760"/>
              <a:gd name="T16" fmla="*/ 93397 w 137794"/>
              <a:gd name="T17" fmla="*/ 523382 h 111760"/>
              <a:gd name="T18" fmla="*/ 479618 w 137794"/>
              <a:gd name="T19" fmla="*/ 527742 h 111760"/>
              <a:gd name="T20" fmla="*/ 643560 w 137794"/>
              <a:gd name="T21" fmla="*/ 362444 h 111760"/>
              <a:gd name="T22" fmla="*/ 97455 w 137794"/>
              <a:gd name="T23" fmla="*/ 361507 h 111760"/>
              <a:gd name="T24" fmla="*/ 31396 w 137794"/>
              <a:gd name="T25" fmla="*/ 208492 h 111760"/>
              <a:gd name="T26" fmla="*/ 41183 w 137794"/>
              <a:gd name="T27" fmla="*/ 261995 h 111760"/>
              <a:gd name="T28" fmla="*/ 109019 w 137794"/>
              <a:gd name="T29" fmla="*/ 338641 h 111760"/>
              <a:gd name="T30" fmla="*/ 146653 w 137794"/>
              <a:gd name="T31" fmla="*/ 360630 h 111760"/>
              <a:gd name="T32" fmla="*/ 643560 w 137794"/>
              <a:gd name="T33" fmla="*/ 362444 h 111760"/>
              <a:gd name="T34" fmla="*/ 690491 w 137794"/>
              <a:gd name="T35" fmla="*/ 227252 h 111760"/>
              <a:gd name="T36" fmla="*/ 77777 w 137794"/>
              <a:gd name="T37" fmla="*/ 226443 h 111760"/>
              <a:gd name="T38" fmla="*/ 31396 w 137794"/>
              <a:gd name="T39" fmla="*/ 208492 h 111760"/>
              <a:gd name="T40" fmla="*/ 40588 w 137794"/>
              <a:gd name="T41" fmla="*/ 49537 h 111760"/>
              <a:gd name="T42" fmla="*/ 32702 w 137794"/>
              <a:gd name="T43" fmla="*/ 102660 h 111760"/>
              <a:gd name="T44" fmla="*/ 52224 w 137794"/>
              <a:gd name="T45" fmla="*/ 174344 h 111760"/>
              <a:gd name="T46" fmla="*/ 104043 w 137794"/>
              <a:gd name="T47" fmla="*/ 227252 h 111760"/>
              <a:gd name="T48" fmla="*/ 699134 w 137794"/>
              <a:gd name="T49" fmla="*/ 183792 h 111760"/>
              <a:gd name="T50" fmla="*/ 288329 w 137794"/>
              <a:gd name="T51" fmla="*/ 169473 h 111760"/>
              <a:gd name="T52" fmla="*/ 120721 w 137794"/>
              <a:gd name="T53" fmla="*/ 89175 h 111760"/>
              <a:gd name="T54" fmla="*/ 587570 w 137794"/>
              <a:gd name="T55" fmla="*/ 0 h 111760"/>
              <a:gd name="T56" fmla="*/ 478982 w 137794"/>
              <a:gd name="T57" fmla="*/ 11757 h 111760"/>
              <a:gd name="T58" fmla="*/ 393614 w 137794"/>
              <a:gd name="T59" fmla="*/ 91430 h 111760"/>
              <a:gd name="T60" fmla="*/ 381679 w 137794"/>
              <a:gd name="T61" fmla="*/ 167049 h 111760"/>
              <a:gd name="T62" fmla="*/ 385129 w 137794"/>
              <a:gd name="T63" fmla="*/ 183792 h 111760"/>
              <a:gd name="T64" fmla="*/ 701983 w 137794"/>
              <a:gd name="T65" fmla="*/ 169473 h 111760"/>
              <a:gd name="T66" fmla="*/ 733366 w 137794"/>
              <a:gd name="T67" fmla="*/ 126549 h 111760"/>
              <a:gd name="T68" fmla="*/ 765202 w 137794"/>
              <a:gd name="T69" fmla="*/ 93751 h 111760"/>
              <a:gd name="T70" fmla="*/ 723071 w 137794"/>
              <a:gd name="T71" fmla="*/ 75188 h 111760"/>
              <a:gd name="T72" fmla="*/ 658547 w 137794"/>
              <a:gd name="T73" fmla="*/ 47244 h 111760"/>
              <a:gd name="T74" fmla="*/ 587570 w 137794"/>
              <a:gd name="T75" fmla="*/ 0 h 111760"/>
              <a:gd name="T76" fmla="*/ 753253 w 137794"/>
              <a:gd name="T77" fmla="*/ 82074 h 111760"/>
              <a:gd name="T78" fmla="*/ 689876 w 137794"/>
              <a:gd name="T79" fmla="*/ 93751 h 111760"/>
              <a:gd name="T80" fmla="*/ 782054 w 137794"/>
              <a:gd name="T81" fmla="*/ 70190 h 111760"/>
              <a:gd name="T82" fmla="*/ 729453 w 137794"/>
              <a:gd name="T83" fmla="*/ 28077 h 111760"/>
              <a:gd name="T84" fmla="*/ 658547 w 137794"/>
              <a:gd name="T85" fmla="*/ 47244 h 111760"/>
              <a:gd name="T86" fmla="*/ 748483 w 137794"/>
              <a:gd name="T87" fmla="*/ 45892 h 11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7794" h="111760">
                <a:moveTo>
                  <a:pt x="0" y="98907"/>
                </a:moveTo>
                <a:lnTo>
                  <a:pt x="9816" y="104280"/>
                </a:lnTo>
                <a:lnTo>
                  <a:pt x="20293" y="108238"/>
                </a:lnTo>
                <a:lnTo>
                  <a:pt x="31466" y="110716"/>
                </a:lnTo>
                <a:lnTo>
                  <a:pt x="43167" y="111569"/>
                </a:lnTo>
                <a:lnTo>
                  <a:pt x="77543" y="104280"/>
                </a:lnTo>
                <a:lnTo>
                  <a:pt x="84187" y="99301"/>
                </a:lnTo>
                <a:lnTo>
                  <a:pt x="6718" y="99301"/>
                </a:lnTo>
                <a:lnTo>
                  <a:pt x="2197" y="99174"/>
                </a:lnTo>
                <a:lnTo>
                  <a:pt x="0" y="98907"/>
                </a:lnTo>
                <a:close/>
              </a:path>
              <a:path w="137794" h="111760">
                <a:moveTo>
                  <a:pt x="15379" y="67690"/>
                </a:moveTo>
                <a:lnTo>
                  <a:pt x="19268" y="75435"/>
                </a:lnTo>
                <a:lnTo>
                  <a:pt x="25255" y="81580"/>
                </a:lnTo>
                <a:lnTo>
                  <a:pt x="32883" y="85670"/>
                </a:lnTo>
                <a:lnTo>
                  <a:pt x="41694" y="87248"/>
                </a:lnTo>
                <a:lnTo>
                  <a:pt x="34018" y="92320"/>
                </a:lnTo>
                <a:lnTo>
                  <a:pt x="25539" y="96108"/>
                </a:lnTo>
                <a:lnTo>
                  <a:pt x="16394" y="98480"/>
                </a:lnTo>
                <a:lnTo>
                  <a:pt x="6718" y="99301"/>
                </a:lnTo>
                <a:lnTo>
                  <a:pt x="84187" y="99301"/>
                </a:lnTo>
                <a:lnTo>
                  <a:pt x="102662" y="85455"/>
                </a:lnTo>
                <a:lnTo>
                  <a:pt x="112964" y="68198"/>
                </a:lnTo>
                <a:lnTo>
                  <a:pt x="18872" y="68198"/>
                </a:lnTo>
                <a:lnTo>
                  <a:pt x="17106" y="68021"/>
                </a:lnTo>
                <a:lnTo>
                  <a:pt x="15379" y="67690"/>
                </a:lnTo>
                <a:close/>
              </a:path>
              <a:path w="137794" h="111760">
                <a:moveTo>
                  <a:pt x="5511" y="39230"/>
                </a:moveTo>
                <a:lnTo>
                  <a:pt x="5511" y="39585"/>
                </a:lnTo>
                <a:lnTo>
                  <a:pt x="7229" y="49297"/>
                </a:lnTo>
                <a:lnTo>
                  <a:pt x="11974" y="57545"/>
                </a:lnTo>
                <a:lnTo>
                  <a:pt x="19136" y="63719"/>
                </a:lnTo>
                <a:lnTo>
                  <a:pt x="28105" y="67208"/>
                </a:lnTo>
                <a:lnTo>
                  <a:pt x="25742" y="67856"/>
                </a:lnTo>
                <a:lnTo>
                  <a:pt x="23253" y="68198"/>
                </a:lnTo>
                <a:lnTo>
                  <a:pt x="112964" y="68198"/>
                </a:lnTo>
                <a:lnTo>
                  <a:pt x="118067" y="59652"/>
                </a:lnTo>
                <a:lnTo>
                  <a:pt x="121202" y="42760"/>
                </a:lnTo>
                <a:lnTo>
                  <a:pt x="18262" y="42760"/>
                </a:lnTo>
                <a:lnTo>
                  <a:pt x="13652" y="42608"/>
                </a:lnTo>
                <a:lnTo>
                  <a:pt x="9309" y="41351"/>
                </a:lnTo>
                <a:lnTo>
                  <a:pt x="5511" y="39230"/>
                </a:lnTo>
                <a:close/>
              </a:path>
              <a:path w="137794" h="111760">
                <a:moveTo>
                  <a:pt x="9550" y="5156"/>
                </a:moveTo>
                <a:lnTo>
                  <a:pt x="7124" y="9321"/>
                </a:lnTo>
                <a:lnTo>
                  <a:pt x="5740" y="14147"/>
                </a:lnTo>
                <a:lnTo>
                  <a:pt x="5740" y="19316"/>
                </a:lnTo>
                <a:lnTo>
                  <a:pt x="6634" y="26389"/>
                </a:lnTo>
                <a:lnTo>
                  <a:pt x="9167" y="32805"/>
                </a:lnTo>
                <a:lnTo>
                  <a:pt x="13118" y="38338"/>
                </a:lnTo>
                <a:lnTo>
                  <a:pt x="18262" y="42760"/>
                </a:lnTo>
                <a:lnTo>
                  <a:pt x="121202" y="42760"/>
                </a:lnTo>
                <a:lnTo>
                  <a:pt x="122719" y="34582"/>
                </a:lnTo>
                <a:lnTo>
                  <a:pt x="67602" y="34582"/>
                </a:lnTo>
                <a:lnTo>
                  <a:pt x="50610" y="31888"/>
                </a:lnTo>
                <a:lnTo>
                  <a:pt x="35009" y="25822"/>
                </a:lnTo>
                <a:lnTo>
                  <a:pt x="21190" y="16779"/>
                </a:lnTo>
                <a:lnTo>
                  <a:pt x="9550" y="5156"/>
                </a:lnTo>
                <a:close/>
              </a:path>
              <a:path w="137794" h="111760">
                <a:moveTo>
                  <a:pt x="103136" y="0"/>
                </a:moveTo>
                <a:lnTo>
                  <a:pt x="95034" y="0"/>
                </a:lnTo>
                <a:lnTo>
                  <a:pt x="84076" y="2213"/>
                </a:lnTo>
                <a:lnTo>
                  <a:pt x="75126" y="8250"/>
                </a:lnTo>
                <a:lnTo>
                  <a:pt x="69091" y="17203"/>
                </a:lnTo>
                <a:lnTo>
                  <a:pt x="66955" y="27787"/>
                </a:lnTo>
                <a:lnTo>
                  <a:pt x="66996" y="31432"/>
                </a:lnTo>
                <a:lnTo>
                  <a:pt x="67119" y="32524"/>
                </a:lnTo>
                <a:lnTo>
                  <a:pt x="67602" y="34582"/>
                </a:lnTo>
                <a:lnTo>
                  <a:pt x="122719" y="34582"/>
                </a:lnTo>
                <a:lnTo>
                  <a:pt x="123219" y="31888"/>
                </a:lnTo>
                <a:lnTo>
                  <a:pt x="123215" y="27787"/>
                </a:lnTo>
                <a:lnTo>
                  <a:pt x="128727" y="23812"/>
                </a:lnTo>
                <a:lnTo>
                  <a:pt x="133502" y="18859"/>
                </a:lnTo>
                <a:lnTo>
                  <a:pt x="134316" y="17640"/>
                </a:lnTo>
                <a:lnTo>
                  <a:pt x="121094" y="17640"/>
                </a:lnTo>
                <a:lnTo>
                  <a:pt x="126921" y="14147"/>
                </a:lnTo>
                <a:lnTo>
                  <a:pt x="131175" y="8889"/>
                </a:lnTo>
                <a:lnTo>
                  <a:pt x="115595" y="8889"/>
                </a:lnTo>
                <a:lnTo>
                  <a:pt x="110464" y="3416"/>
                </a:lnTo>
                <a:lnTo>
                  <a:pt x="103136" y="0"/>
                </a:lnTo>
                <a:close/>
              </a:path>
              <a:path w="137794" h="111760">
                <a:moveTo>
                  <a:pt x="137274" y="13207"/>
                </a:moveTo>
                <a:lnTo>
                  <a:pt x="132219" y="15443"/>
                </a:lnTo>
                <a:lnTo>
                  <a:pt x="126796" y="16967"/>
                </a:lnTo>
                <a:lnTo>
                  <a:pt x="121094" y="17640"/>
                </a:lnTo>
                <a:lnTo>
                  <a:pt x="134316" y="17640"/>
                </a:lnTo>
                <a:lnTo>
                  <a:pt x="137274" y="13207"/>
                </a:lnTo>
                <a:close/>
              </a:path>
              <a:path w="137794" h="111760">
                <a:moveTo>
                  <a:pt x="133476" y="2057"/>
                </a:moveTo>
                <a:lnTo>
                  <a:pt x="128041" y="5283"/>
                </a:lnTo>
                <a:lnTo>
                  <a:pt x="122008" y="7632"/>
                </a:lnTo>
                <a:lnTo>
                  <a:pt x="115595" y="8889"/>
                </a:lnTo>
                <a:lnTo>
                  <a:pt x="131175" y="8889"/>
                </a:lnTo>
                <a:lnTo>
                  <a:pt x="131381" y="8635"/>
                </a:lnTo>
                <a:lnTo>
                  <a:pt x="133476" y="2057"/>
                </a:lnTo>
                <a:close/>
              </a:path>
            </a:pathLst>
          </a:custGeom>
          <a:solidFill>
            <a:srgbClr val="2B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9" name="object 15"/>
          <p:cNvSpPr txBox="1">
            <a:spLocks/>
          </p:cNvSpPr>
          <p:nvPr userDrawn="1"/>
        </p:nvSpPr>
        <p:spPr>
          <a:xfrm>
            <a:off x="2110979" y="4931569"/>
            <a:ext cx="1015603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4" dirty="0"/>
              <a:t>@EducEndowFoundn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82640" y="584074"/>
            <a:ext cx="7578725" cy="185132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725" b="1" i="0" spc="2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2639" y="2435394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1050" b="1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82638" y="3072199"/>
            <a:ext cx="7578725" cy="64612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10000"/>
              </a:lnSpc>
              <a:buNone/>
              <a:defRPr sz="825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26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EE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10"/>
          <p:cNvSpPr>
            <a:spLocks/>
          </p:cNvSpPr>
          <p:nvPr userDrawn="1"/>
        </p:nvSpPr>
        <p:spPr bwMode="auto">
          <a:xfrm>
            <a:off x="4951810" y="1296592"/>
            <a:ext cx="3857625" cy="2468165"/>
          </a:xfrm>
          <a:custGeom>
            <a:avLst/>
            <a:gdLst>
              <a:gd name="T0" fmla="*/ 202089 w 3858259"/>
              <a:gd name="T1" fmla="*/ 0 h 2472054"/>
              <a:gd name="T2" fmla="*/ 85257 w 3858259"/>
              <a:gd name="T3" fmla="*/ 3128 h 2472054"/>
              <a:gd name="T4" fmla="*/ 25257 w 3858259"/>
              <a:gd name="T5" fmla="*/ 25049 h 2472054"/>
              <a:gd name="T6" fmla="*/ 3157 w 3858259"/>
              <a:gd name="T7" fmla="*/ 84540 h 2472054"/>
              <a:gd name="T8" fmla="*/ 0 w 3858259"/>
              <a:gd name="T9" fmla="*/ 200394 h 2472054"/>
              <a:gd name="T10" fmla="*/ 0 w 3858259"/>
              <a:gd name="T11" fmla="*/ 13556453 h 2472054"/>
              <a:gd name="T12" fmla="*/ 3157 w 3858259"/>
              <a:gd name="T13" fmla="*/ 13672301 h 2472054"/>
              <a:gd name="T14" fmla="*/ 25257 w 3858259"/>
              <a:gd name="T15" fmla="*/ 13731799 h 2472054"/>
              <a:gd name="T16" fmla="*/ 85257 w 3858259"/>
              <a:gd name="T17" fmla="*/ 13753714 h 2472054"/>
              <a:gd name="T18" fmla="*/ 202089 w 3858259"/>
              <a:gd name="T19" fmla="*/ 13756851 h 2472054"/>
              <a:gd name="T20" fmla="*/ 21451420 w 3858259"/>
              <a:gd name="T21" fmla="*/ 13756851 h 2472054"/>
              <a:gd name="T22" fmla="*/ 21568254 w 3858259"/>
              <a:gd name="T23" fmla="*/ 13753714 h 2472054"/>
              <a:gd name="T24" fmla="*/ 21628256 w 3858259"/>
              <a:gd name="T25" fmla="*/ 13731799 h 2472054"/>
              <a:gd name="T26" fmla="*/ 21650359 w 3858259"/>
              <a:gd name="T27" fmla="*/ 13672301 h 2472054"/>
              <a:gd name="T28" fmla="*/ 21653516 w 3858259"/>
              <a:gd name="T29" fmla="*/ 13556453 h 2472054"/>
              <a:gd name="T30" fmla="*/ 21653516 w 3858259"/>
              <a:gd name="T31" fmla="*/ 200394 h 2472054"/>
              <a:gd name="T32" fmla="*/ 21650359 w 3858259"/>
              <a:gd name="T33" fmla="*/ 84540 h 2472054"/>
              <a:gd name="T34" fmla="*/ 21628256 w 3858259"/>
              <a:gd name="T35" fmla="*/ 25049 h 2472054"/>
              <a:gd name="T36" fmla="*/ 21568254 w 3858259"/>
              <a:gd name="T37" fmla="*/ 3128 h 2472054"/>
              <a:gd name="T38" fmla="*/ 21451420 w 3858259"/>
              <a:gd name="T39" fmla="*/ 0 h 2472054"/>
              <a:gd name="T40" fmla="*/ 202089 w 3858259"/>
              <a:gd name="T41" fmla="*/ 0 h 24720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58259" h="2472054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435656"/>
                </a:lnTo>
                <a:lnTo>
                  <a:pt x="562" y="2456471"/>
                </a:lnTo>
                <a:lnTo>
                  <a:pt x="4500" y="2467160"/>
                </a:lnTo>
                <a:lnTo>
                  <a:pt x="15189" y="2471098"/>
                </a:lnTo>
                <a:lnTo>
                  <a:pt x="36004" y="2471661"/>
                </a:lnTo>
                <a:lnTo>
                  <a:pt x="3821658" y="2471661"/>
                </a:lnTo>
                <a:lnTo>
                  <a:pt x="3842473" y="2471098"/>
                </a:lnTo>
                <a:lnTo>
                  <a:pt x="3853162" y="2467160"/>
                </a:lnTo>
                <a:lnTo>
                  <a:pt x="3857100" y="2456471"/>
                </a:lnTo>
                <a:lnTo>
                  <a:pt x="3857663" y="2435656"/>
                </a:lnTo>
                <a:lnTo>
                  <a:pt x="3857663" y="36004"/>
                </a:lnTo>
                <a:lnTo>
                  <a:pt x="3857100" y="15189"/>
                </a:lnTo>
                <a:lnTo>
                  <a:pt x="3853162" y="4500"/>
                </a:lnTo>
                <a:lnTo>
                  <a:pt x="3842473" y="562"/>
                </a:lnTo>
                <a:lnTo>
                  <a:pt x="3821658" y="0"/>
                </a:lnTo>
                <a:lnTo>
                  <a:pt x="36004" y="0"/>
                </a:lnTo>
                <a:close/>
              </a:path>
            </a:pathLst>
          </a:custGeom>
          <a:noFill/>
          <a:ln w="3340">
            <a:solidFill>
              <a:srgbClr val="BDD4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14"/>
          <p:cNvSpPr>
            <a:spLocks/>
          </p:cNvSpPr>
          <p:nvPr userDrawn="1"/>
        </p:nvSpPr>
        <p:spPr bwMode="auto">
          <a:xfrm>
            <a:off x="4949428" y="3586163"/>
            <a:ext cx="3862388" cy="180975"/>
          </a:xfrm>
          <a:custGeom>
            <a:avLst/>
            <a:gdLst>
              <a:gd name="T0" fmla="*/ 21725806 w 3861434"/>
              <a:gd name="T1" fmla="*/ 0 h 180339"/>
              <a:gd name="T2" fmla="*/ 0 w 3861434"/>
              <a:gd name="T3" fmla="*/ 0 h 180339"/>
              <a:gd name="T4" fmla="*/ 0 w 3861434"/>
              <a:gd name="T5" fmla="*/ 826388 h 180339"/>
              <a:gd name="T6" fmla="*/ 3165 w 3861434"/>
              <a:gd name="T7" fmla="*/ 945798 h 180339"/>
              <a:gd name="T8" fmla="*/ 25317 w 3861434"/>
              <a:gd name="T9" fmla="*/ 1007115 h 180339"/>
              <a:gd name="T10" fmla="*/ 85468 w 3861434"/>
              <a:gd name="T11" fmla="*/ 1029701 h 180339"/>
              <a:gd name="T12" fmla="*/ 202591 w 3861434"/>
              <a:gd name="T13" fmla="*/ 1032929 h 180339"/>
              <a:gd name="T14" fmla="*/ 21523211 w 3861434"/>
              <a:gd name="T15" fmla="*/ 1032929 h 180339"/>
              <a:gd name="T16" fmla="*/ 21640333 w 3861434"/>
              <a:gd name="T17" fmla="*/ 1029701 h 180339"/>
              <a:gd name="T18" fmla="*/ 21700477 w 3861434"/>
              <a:gd name="T19" fmla="*/ 1007115 h 180339"/>
              <a:gd name="T20" fmla="*/ 21722639 w 3861434"/>
              <a:gd name="T21" fmla="*/ 945798 h 180339"/>
              <a:gd name="T22" fmla="*/ 21725806 w 3861434"/>
              <a:gd name="T23" fmla="*/ 826388 h 180339"/>
              <a:gd name="T24" fmla="*/ 21725806 w 3861434"/>
              <a:gd name="T25" fmla="*/ 0 h 180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61434" h="180339">
                <a:moveTo>
                  <a:pt x="3861003" y="0"/>
                </a:moveTo>
                <a:lnTo>
                  <a:pt x="0" y="0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3824998" y="179997"/>
                </a:lnTo>
                <a:lnTo>
                  <a:pt x="3845813" y="179434"/>
                </a:lnTo>
                <a:lnTo>
                  <a:pt x="3856502" y="175498"/>
                </a:lnTo>
                <a:lnTo>
                  <a:pt x="3860440" y="164813"/>
                </a:lnTo>
                <a:lnTo>
                  <a:pt x="3861003" y="144005"/>
                </a:lnTo>
                <a:lnTo>
                  <a:pt x="3861003" y="0"/>
                </a:lnTo>
                <a:close/>
              </a:path>
            </a:pathLst>
          </a:custGeom>
          <a:solidFill>
            <a:srgbClr val="B8C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7" name="object 15"/>
          <p:cNvSpPr txBox="1">
            <a:spLocks noChangeArrowheads="1"/>
          </p:cNvSpPr>
          <p:nvPr userDrawn="1"/>
        </p:nvSpPr>
        <p:spPr bwMode="auto">
          <a:xfrm>
            <a:off x="5008960" y="3627835"/>
            <a:ext cx="1088231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50">
                <a:solidFill>
                  <a:srgbClr val="4058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EEF created</a:t>
            </a:r>
            <a:r>
              <a:rPr lang="en-GB" altLang="en-US" sz="450">
                <a:solidFill>
                  <a:srgbClr val="4058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50">
                <a:solidFill>
                  <a:srgbClr val="4058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graphic</a:t>
            </a:r>
            <a:endParaRPr lang="en-US" altLang="en-US" sz="45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bject 12"/>
          <p:cNvSpPr txBox="1">
            <a:spLocks noChangeArrowheads="1"/>
          </p:cNvSpPr>
          <p:nvPr userDrawn="1"/>
        </p:nvSpPr>
        <p:spPr bwMode="auto">
          <a:xfrm>
            <a:off x="431006" y="1340644"/>
            <a:ext cx="3973116" cy="1415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182563" indent="-169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FontTx/>
              <a:buBlip>
                <a:blip r:embed="rId2"/>
              </a:buBlip>
              <a:defRPr/>
            </a:pPr>
            <a:r>
              <a:rPr lang="en-GB" altLang="en-US" sz="900">
                <a:solidFill>
                  <a:srgbClr val="4058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5"/>
          <p:cNvSpPr txBox="1">
            <a:spLocks/>
          </p:cNvSpPr>
          <p:nvPr userDrawn="1"/>
        </p:nvSpPr>
        <p:spPr>
          <a:xfrm>
            <a:off x="2110979" y="4824413"/>
            <a:ext cx="1164431" cy="914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spc="-4" dirty="0"/>
              <a:t>@EducEndowFoundn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4731544"/>
            <a:ext cx="340519" cy="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5"/>
          <p:cNvSpPr txBox="1">
            <a:spLocks/>
          </p:cNvSpPr>
          <p:nvPr userDrawn="1"/>
        </p:nvSpPr>
        <p:spPr>
          <a:xfrm>
            <a:off x="2110979" y="4986338"/>
            <a:ext cx="1164431" cy="914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spc="-4" dirty="0"/>
              <a:t>@</a:t>
            </a:r>
            <a:r>
              <a:rPr lang="en-GB" sz="825" spc="-4" dirty="0" err="1"/>
              <a:t>EEFStephenF</a:t>
            </a:r>
            <a:endParaRPr lang="en-GB" sz="825" spc="-4" dirty="0"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48493" y="1294456"/>
            <a:ext cx="3861435" cy="2288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58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06162F-0804-41E3-923E-0E850A8D16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303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EE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/>
          </p:cNvSpPr>
          <p:nvPr userDrawn="1"/>
        </p:nvSpPr>
        <p:spPr bwMode="auto">
          <a:xfrm>
            <a:off x="0" y="4519613"/>
            <a:ext cx="9144000" cy="0"/>
          </a:xfrm>
          <a:custGeom>
            <a:avLst/>
            <a:gdLst>
              <a:gd name="T0" fmla="*/ 0 w 9144000"/>
              <a:gd name="T1" fmla="*/ 51376988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6350">
            <a:solidFill>
              <a:srgbClr val="2C3A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5" name="object 10"/>
          <p:cNvSpPr>
            <a:spLocks/>
          </p:cNvSpPr>
          <p:nvPr userDrawn="1"/>
        </p:nvSpPr>
        <p:spPr bwMode="auto">
          <a:xfrm>
            <a:off x="431006" y="846535"/>
            <a:ext cx="8378429" cy="3475434"/>
          </a:xfrm>
          <a:custGeom>
            <a:avLst/>
            <a:gdLst>
              <a:gd name="T0" fmla="*/ 21213356 w 3858259"/>
              <a:gd name="T1" fmla="*/ 0 h 2472054"/>
              <a:gd name="T2" fmla="*/ 8949197 w 3858259"/>
              <a:gd name="T3" fmla="*/ 24372 h 2472054"/>
              <a:gd name="T4" fmla="*/ 2651283 w 3858259"/>
              <a:gd name="T5" fmla="*/ 195231 h 2472054"/>
              <a:gd name="T6" fmla="*/ 331084 w 3858259"/>
              <a:gd name="T7" fmla="*/ 658968 h 2472054"/>
              <a:gd name="T8" fmla="*/ 0 w 3858259"/>
              <a:gd name="T9" fmla="*/ 1562023 h 2472054"/>
              <a:gd name="T10" fmla="*/ 0 w 3858259"/>
              <a:gd name="T11" fmla="*/ 105670772 h 2472054"/>
              <a:gd name="T12" fmla="*/ 331084 w 3858259"/>
              <a:gd name="T13" fmla="*/ 106573831 h 2472054"/>
              <a:gd name="T14" fmla="*/ 2651283 w 3858259"/>
              <a:gd name="T15" fmla="*/ 107037582 h 2472054"/>
              <a:gd name="T16" fmla="*/ 8949197 w 3858259"/>
              <a:gd name="T17" fmla="*/ 107208438 h 2472054"/>
              <a:gd name="T18" fmla="*/ 21213356 w 3858259"/>
              <a:gd name="T19" fmla="*/ 107232845 h 2472054"/>
              <a:gd name="T20" fmla="*/ 2147483646 w 3858259"/>
              <a:gd name="T21" fmla="*/ 107232845 h 2472054"/>
              <a:gd name="T22" fmla="*/ 2147483646 w 3858259"/>
              <a:gd name="T23" fmla="*/ 107208438 h 2472054"/>
              <a:gd name="T24" fmla="*/ 2147483646 w 3858259"/>
              <a:gd name="T25" fmla="*/ 107037582 h 2472054"/>
              <a:gd name="T26" fmla="*/ 2147483646 w 3858259"/>
              <a:gd name="T27" fmla="*/ 106573831 h 2472054"/>
              <a:gd name="T28" fmla="*/ 2147483646 w 3858259"/>
              <a:gd name="T29" fmla="*/ 105670772 h 2472054"/>
              <a:gd name="T30" fmla="*/ 2147483646 w 3858259"/>
              <a:gd name="T31" fmla="*/ 1562023 h 2472054"/>
              <a:gd name="T32" fmla="*/ 2147483646 w 3858259"/>
              <a:gd name="T33" fmla="*/ 658968 h 2472054"/>
              <a:gd name="T34" fmla="*/ 2147483646 w 3858259"/>
              <a:gd name="T35" fmla="*/ 195231 h 2472054"/>
              <a:gd name="T36" fmla="*/ 2147483646 w 3858259"/>
              <a:gd name="T37" fmla="*/ 24372 h 2472054"/>
              <a:gd name="T38" fmla="*/ 2147483646 w 3858259"/>
              <a:gd name="T39" fmla="*/ 0 h 2472054"/>
              <a:gd name="T40" fmla="*/ 21213356 w 3858259"/>
              <a:gd name="T41" fmla="*/ 0 h 24720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58259" h="2472054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435656"/>
                </a:lnTo>
                <a:lnTo>
                  <a:pt x="562" y="2456471"/>
                </a:lnTo>
                <a:lnTo>
                  <a:pt x="4500" y="2467160"/>
                </a:lnTo>
                <a:lnTo>
                  <a:pt x="15189" y="2471098"/>
                </a:lnTo>
                <a:lnTo>
                  <a:pt x="36004" y="2471661"/>
                </a:lnTo>
                <a:lnTo>
                  <a:pt x="3821658" y="2471661"/>
                </a:lnTo>
                <a:lnTo>
                  <a:pt x="3842473" y="2471098"/>
                </a:lnTo>
                <a:lnTo>
                  <a:pt x="3853162" y="2467160"/>
                </a:lnTo>
                <a:lnTo>
                  <a:pt x="3857100" y="2456471"/>
                </a:lnTo>
                <a:lnTo>
                  <a:pt x="3857663" y="2435656"/>
                </a:lnTo>
                <a:lnTo>
                  <a:pt x="3857663" y="36004"/>
                </a:lnTo>
                <a:lnTo>
                  <a:pt x="3857100" y="15189"/>
                </a:lnTo>
                <a:lnTo>
                  <a:pt x="3853162" y="4500"/>
                </a:lnTo>
                <a:lnTo>
                  <a:pt x="3842473" y="562"/>
                </a:lnTo>
                <a:lnTo>
                  <a:pt x="3821658" y="0"/>
                </a:lnTo>
                <a:lnTo>
                  <a:pt x="36004" y="0"/>
                </a:lnTo>
                <a:close/>
              </a:path>
            </a:pathLst>
          </a:custGeom>
          <a:noFill/>
          <a:ln w="3340">
            <a:solidFill>
              <a:srgbClr val="BDD4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6" name="object 14"/>
          <p:cNvSpPr>
            <a:spLocks/>
          </p:cNvSpPr>
          <p:nvPr userDrawn="1"/>
        </p:nvSpPr>
        <p:spPr bwMode="auto">
          <a:xfrm>
            <a:off x="438150" y="4142185"/>
            <a:ext cx="8380810" cy="179784"/>
          </a:xfrm>
          <a:custGeom>
            <a:avLst/>
            <a:gdLst>
              <a:gd name="T0" fmla="*/ 2147483646 w 3861434"/>
              <a:gd name="T1" fmla="*/ 0 h 180339"/>
              <a:gd name="T2" fmla="*/ 0 w 3861434"/>
              <a:gd name="T3" fmla="*/ 0 h 180339"/>
              <a:gd name="T4" fmla="*/ 0 w 3861434"/>
              <a:gd name="T5" fmla="*/ 794291 h 180339"/>
              <a:gd name="T6" fmla="*/ 329974 w 3861434"/>
              <a:gd name="T7" fmla="*/ 909059 h 180339"/>
              <a:gd name="T8" fmla="*/ 2642783 w 3861434"/>
              <a:gd name="T9" fmla="*/ 967993 h 180339"/>
              <a:gd name="T10" fmla="*/ 8920480 w 3861434"/>
              <a:gd name="T11" fmla="*/ 989703 h 180339"/>
              <a:gd name="T12" fmla="*/ 21144926 w 3861434"/>
              <a:gd name="T13" fmla="*/ 992808 h 180339"/>
              <a:gd name="T14" fmla="*/ 2147483646 w 3861434"/>
              <a:gd name="T15" fmla="*/ 992808 h 180339"/>
              <a:gd name="T16" fmla="*/ 2147483646 w 3861434"/>
              <a:gd name="T17" fmla="*/ 989703 h 180339"/>
              <a:gd name="T18" fmla="*/ 2147483646 w 3861434"/>
              <a:gd name="T19" fmla="*/ 967993 h 180339"/>
              <a:gd name="T20" fmla="*/ 2147483646 w 3861434"/>
              <a:gd name="T21" fmla="*/ 909059 h 180339"/>
              <a:gd name="T22" fmla="*/ 2147483646 w 3861434"/>
              <a:gd name="T23" fmla="*/ 794291 h 180339"/>
              <a:gd name="T24" fmla="*/ 2147483646 w 3861434"/>
              <a:gd name="T25" fmla="*/ 0 h 180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61434" h="180339">
                <a:moveTo>
                  <a:pt x="3861003" y="0"/>
                </a:moveTo>
                <a:lnTo>
                  <a:pt x="0" y="0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3824998" y="179997"/>
                </a:lnTo>
                <a:lnTo>
                  <a:pt x="3845813" y="179434"/>
                </a:lnTo>
                <a:lnTo>
                  <a:pt x="3856502" y="175498"/>
                </a:lnTo>
                <a:lnTo>
                  <a:pt x="3860440" y="164813"/>
                </a:lnTo>
                <a:lnTo>
                  <a:pt x="3861003" y="144005"/>
                </a:lnTo>
                <a:lnTo>
                  <a:pt x="3861003" y="0"/>
                </a:lnTo>
                <a:close/>
              </a:path>
            </a:pathLst>
          </a:custGeom>
          <a:solidFill>
            <a:srgbClr val="B8C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35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591050"/>
            <a:ext cx="119657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5"/>
          <p:cNvSpPr txBox="1">
            <a:spLocks/>
          </p:cNvSpPr>
          <p:nvPr userDrawn="1"/>
        </p:nvSpPr>
        <p:spPr>
          <a:xfrm>
            <a:off x="2110979" y="4839892"/>
            <a:ext cx="1164431" cy="914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spc="-4" dirty="0"/>
              <a:t>@EducEndowFoundn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19" y="4826794"/>
            <a:ext cx="340519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5"/>
          <p:cNvSpPr txBox="1">
            <a:spLocks/>
          </p:cNvSpPr>
          <p:nvPr userDrawn="1"/>
        </p:nvSpPr>
        <p:spPr>
          <a:xfrm>
            <a:off x="2110979" y="4986338"/>
            <a:ext cx="1164431" cy="914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rgbClr val="405866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lnSpc>
                <a:spcPts val="6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spc="-4" dirty="0"/>
              <a:t>@</a:t>
            </a:r>
            <a:r>
              <a:rPr lang="en-GB" sz="825" spc="-4" dirty="0" err="1"/>
              <a:t>EEFStephenF</a:t>
            </a:r>
            <a:endParaRPr lang="en-GB" sz="825" spc="-4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9789" y="845139"/>
            <a:ext cx="8380138" cy="3296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58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9623" y="212463"/>
            <a:ext cx="7058025" cy="65502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125" b="0" i="0" spc="225">
                <a:solidFill>
                  <a:srgbClr val="405866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  <a:lvl2pPr marL="342892" indent="0">
              <a:buNone/>
              <a:defRPr sz="1125" spc="225">
                <a:latin typeface="Gotham Bold"/>
                <a:cs typeface="Gotham Bold"/>
              </a:defRPr>
            </a:lvl2pPr>
            <a:lvl3pPr marL="685783" indent="0">
              <a:buNone/>
              <a:defRPr sz="1125" spc="225">
                <a:latin typeface="Gotham Bold"/>
                <a:cs typeface="Gotham Bold"/>
              </a:defRPr>
            </a:lvl3pPr>
            <a:lvl4pPr marL="1028675" indent="0">
              <a:buNone/>
              <a:defRPr sz="1125" spc="225">
                <a:latin typeface="Gotham Bold"/>
                <a:cs typeface="Gotham Bold"/>
              </a:defRPr>
            </a:lvl4pPr>
            <a:lvl5pPr marL="1371566" indent="0">
              <a:buNone/>
              <a:defRPr sz="1125" spc="225"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8686801" y="4913710"/>
            <a:ext cx="107156" cy="17953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860" eaLnBrk="1" hangingPunct="1">
              <a:lnSpc>
                <a:spcPts val="685"/>
              </a:lnSpc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09DE39-755A-408A-B7A9-BEAC40B920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053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9143999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9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txStyles>
    <p:titleStyle>
      <a:lvl1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2pPr>
      <a:lvl3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3pPr>
      <a:lvl4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4pPr>
      <a:lvl5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5pPr>
      <a:lvl6pPr marL="3429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260" indent="-170260" algn="l" defTabSz="68461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131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60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989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18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5"/>
          <p:cNvSpPr txBox="1">
            <a:spLocks/>
          </p:cNvSpPr>
          <p:nvPr/>
        </p:nvSpPr>
        <p:spPr>
          <a:xfrm>
            <a:off x="328309" y="404037"/>
            <a:ext cx="8391964" cy="352623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189">
              <a:buNone/>
              <a:defRPr/>
            </a:pPr>
            <a:r>
              <a:rPr lang="en-US" sz="4000" b="1" dirty="0">
                <a:solidFill>
                  <a:srgbClr val="973B8E"/>
                </a:solidFill>
                <a:latin typeface="Arial"/>
                <a:cs typeface="Arial"/>
              </a:rPr>
              <a:t>National Secondary Leadership Network – National Event 4</a:t>
            </a:r>
          </a:p>
          <a:p>
            <a:pPr marL="0" indent="0" algn="ctr" defTabSz="457189">
              <a:buNone/>
              <a:defRPr/>
            </a:pPr>
            <a:r>
              <a:rPr lang="en-GB" sz="3600" dirty="0">
                <a:solidFill>
                  <a:srgbClr val="4A2D72"/>
                </a:solidFill>
                <a:cs typeface="Arial"/>
              </a:rPr>
              <a:t>Removing Disadvantage</a:t>
            </a:r>
          </a:p>
          <a:p>
            <a:pPr marL="0" indent="0" algn="ctr" defTabSz="457189">
              <a:buNone/>
              <a:defRPr/>
            </a:pPr>
            <a:r>
              <a:rPr lang="en-GB" sz="3600" b="1" dirty="0">
                <a:solidFill>
                  <a:srgbClr val="4A2D72"/>
                </a:solidFill>
                <a:latin typeface="Calibri"/>
                <a:cs typeface="Arial"/>
              </a:rPr>
              <a:t>17 July 2019</a:t>
            </a:r>
          </a:p>
          <a:p>
            <a:pPr marL="0" indent="0" algn="ctr" defTabSz="457189">
              <a:buNone/>
              <a:defRPr/>
            </a:pPr>
            <a:r>
              <a:rPr lang="en-GB" sz="3600" b="1" dirty="0">
                <a:solidFill>
                  <a:srgbClr val="4A2D72"/>
                </a:solidFill>
                <a:latin typeface="Calibri"/>
                <a:cs typeface="Arial"/>
              </a:rPr>
              <a:t>William Perkin School, London</a:t>
            </a:r>
            <a:endParaRPr lang="en-US" sz="3000" b="1" dirty="0">
              <a:solidFill>
                <a:srgbClr val="4A2D72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7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C86B8F-EB1B-4708-9F93-159A32AFC3FC}"/>
              </a:ext>
            </a:extLst>
          </p:cNvPr>
          <p:cNvSpPr txBox="1"/>
          <p:nvPr/>
        </p:nvSpPr>
        <p:spPr>
          <a:xfrm>
            <a:off x="305526" y="605321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Research Schools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DE3E5-82BF-41BA-9D6A-9D2FAAD07167}"/>
              </a:ext>
            </a:extLst>
          </p:cNvPr>
          <p:cNvSpPr txBox="1"/>
          <p:nvPr/>
        </p:nvSpPr>
        <p:spPr>
          <a:xfrm>
            <a:off x="305526" y="1954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What we do: Mobilisation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1028D-23A7-4227-9E17-5C80FF2E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49" y="195486"/>
            <a:ext cx="5212484" cy="43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E869C-CE6E-4436-8475-CDCD6E8A1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7" t="12927" r="39959" b="1637"/>
          <a:stretch/>
        </p:blipFill>
        <p:spPr>
          <a:xfrm>
            <a:off x="5499976" y="191913"/>
            <a:ext cx="3338498" cy="4756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4192F-F629-4BB3-BE5D-31B82E6ADFAE}"/>
              </a:ext>
            </a:extLst>
          </p:cNvPr>
          <p:cNvSpPr txBox="1"/>
          <p:nvPr/>
        </p:nvSpPr>
        <p:spPr>
          <a:xfrm>
            <a:off x="1114410" y="1685931"/>
            <a:ext cx="3727333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92881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Key principles</a:t>
            </a:r>
          </a:p>
          <a:p>
            <a:pPr marL="428625" indent="-428625" defTabSz="685800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Myths</a:t>
            </a:r>
          </a:p>
          <a:p>
            <a:pPr marL="428625" indent="-428625" defTabSz="685800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Case studies</a:t>
            </a:r>
          </a:p>
          <a:p>
            <a:pPr marL="428625" indent="-428625" defTabSz="685800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0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 tiered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992BF-6338-4C2F-968A-F4E092BF916E}"/>
              </a:ext>
            </a:extLst>
          </p:cNvPr>
          <p:cNvSpPr txBox="1"/>
          <p:nvPr/>
        </p:nvSpPr>
        <p:spPr>
          <a:xfrm>
            <a:off x="305526" y="1954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Focus on: The Pupil Premium</a:t>
            </a:r>
          </a:p>
        </p:txBody>
      </p:sp>
    </p:spTree>
    <p:extLst>
      <p:ext uri="{BB962C8B-B14F-4D97-AF65-F5344CB8AC3E}">
        <p14:creationId xmlns:p14="http://schemas.microsoft.com/office/powerpoint/2010/main" val="167114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A60146-4FF1-46B7-817B-8C3D2FF89A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1520" y="249492"/>
            <a:ext cx="8804672" cy="656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GB" altLang="en-US" sz="1800" b="1" dirty="0">
                <a:latin typeface="Calibri" panose="020F0502020204030204" pitchFamily="34" charset="0"/>
              </a:rPr>
              <a:t>Key Idea #1:</a:t>
            </a:r>
            <a:r>
              <a:rPr lang="en-GB" altLang="en-US" sz="1800" b="1" dirty="0">
                <a:latin typeface="Calibri" panose="020F0502020204030204" pitchFamily="34" charset="0"/>
                <a:cs typeface="+mn-cs"/>
              </a:rPr>
              <a:t> Schools can make a difference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41612-5AC8-4BC2-B3E4-B5604B592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82" t="25850" r="19878" b="12201"/>
          <a:stretch/>
        </p:blipFill>
        <p:spPr>
          <a:xfrm>
            <a:off x="5706126" y="577509"/>
            <a:ext cx="3024336" cy="36415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84D7B-9CD8-4796-ADDE-D36AB26F7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2" t="13250" r="39369" b="25850"/>
          <a:stretch/>
        </p:blipFill>
        <p:spPr>
          <a:xfrm>
            <a:off x="305526" y="1086709"/>
            <a:ext cx="5130570" cy="31323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398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89502" y="627534"/>
          <a:ext cx="8694966" cy="38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8289375" y="2417408"/>
            <a:ext cx="73770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050" kern="0" dirty="0">
                <a:solidFill>
                  <a:srgbClr val="E7E6E6">
                    <a:lumMod val="50000"/>
                  </a:srgbClr>
                </a:solidFill>
                <a:latin typeface="Calibri"/>
                <a:ea typeface="MS PGothic" panose="020B0600070205080204" pitchFamily="34" charset="-128"/>
              </a:rPr>
              <a:t>Effect size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13F7302-B7B4-4382-9BE4-C5ABB7B36CC8}"/>
              </a:ext>
            </a:extLst>
          </p:cNvPr>
          <p:cNvSpPr txBox="1">
            <a:spLocks/>
          </p:cNvSpPr>
          <p:nvPr/>
        </p:nvSpPr>
        <p:spPr bwMode="auto">
          <a:xfrm>
            <a:off x="251520" y="249492"/>
            <a:ext cx="8804672" cy="656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7013" indent="-2270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42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14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4610" eaLnBrk="1" hangingPunct="1">
              <a:spcBef>
                <a:spcPts val="750"/>
              </a:spcBef>
              <a:buNone/>
              <a:defRPr/>
            </a:pPr>
            <a:r>
              <a:rPr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Key Idea #2:</a:t>
            </a:r>
            <a:r>
              <a:rPr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Quality first teaching helps every student</a:t>
            </a:r>
          </a:p>
        </p:txBody>
      </p:sp>
    </p:spTree>
    <p:extLst>
      <p:ext uri="{BB962C8B-B14F-4D97-AF65-F5344CB8AC3E}">
        <p14:creationId xmlns:p14="http://schemas.microsoft.com/office/powerpoint/2010/main" val="253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A60146-4FF1-46B7-817B-8C3D2FF89A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1520" y="249492"/>
            <a:ext cx="8804672" cy="656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GB" altLang="en-US" sz="1800" b="1" dirty="0">
                <a:latin typeface="Calibri" panose="020F0502020204030204" pitchFamily="34" charset="0"/>
                <a:cs typeface="+mn-cs"/>
              </a:rPr>
              <a:t>Myth: Only eligible children can benefit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C40229-3CE7-408F-8445-F1897FB4C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" t="4317"/>
          <a:stretch/>
        </p:blipFill>
        <p:spPr>
          <a:xfrm>
            <a:off x="575556" y="789553"/>
            <a:ext cx="4762829" cy="3361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9D674-94A1-412A-816B-A9C5C24A5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81" t="13773" r="7476" b="19263"/>
          <a:stretch/>
        </p:blipFill>
        <p:spPr>
          <a:xfrm>
            <a:off x="5868144" y="249493"/>
            <a:ext cx="2430270" cy="3901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25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A60146-4FF1-46B7-817B-8C3D2FF89A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251520" y="249492"/>
            <a:ext cx="8804672" cy="656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GB" altLang="en-US" sz="1800" b="1" dirty="0">
                <a:latin typeface="Calibri" panose="020F0502020204030204" pitchFamily="34" charset="0"/>
              </a:rPr>
              <a:t>Key Idea #</a:t>
            </a:r>
            <a:r>
              <a:rPr lang="en-GB" altLang="en-US" sz="1800" b="1" dirty="0">
                <a:latin typeface="Calibri" panose="020F0502020204030204" pitchFamily="34" charset="0"/>
                <a:cs typeface="+mn-cs"/>
              </a:rPr>
              <a:t>3: Implementation matters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A5247-4F2F-49CE-8B0E-EE32549F0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7" y="627534"/>
            <a:ext cx="2628065" cy="36776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C82AE53-CA6E-4882-B647-E81ADF7BB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"/>
          <a:stretch>
            <a:fillRect/>
          </a:stretch>
        </p:blipFill>
        <p:spPr bwMode="auto">
          <a:xfrm>
            <a:off x="3923818" y="574636"/>
            <a:ext cx="4683473" cy="3764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6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65885" y="754380"/>
            <a:ext cx="6635115" cy="4311968"/>
            <a:chOff x="320702" y="44624"/>
            <a:chExt cx="10267731" cy="68133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702" y="58730"/>
              <a:ext cx="2423002" cy="65607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4816"/>
            <a:stretch/>
          </p:blipFill>
          <p:spPr>
            <a:xfrm>
              <a:off x="2724137" y="44624"/>
              <a:ext cx="7864296" cy="68133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44B663C-6FC8-4F8F-B881-ACDCA3E3071B}"/>
              </a:ext>
            </a:extLst>
          </p:cNvPr>
          <p:cNvSpPr txBox="1"/>
          <p:nvPr/>
        </p:nvSpPr>
        <p:spPr>
          <a:xfrm>
            <a:off x="305526" y="1954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Even the strongest approach will fail with poor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8289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C66C7F-CB30-4B08-BAC6-89DBFEC788BB}"/>
              </a:ext>
            </a:extLst>
          </p:cNvPr>
          <p:cNvSpPr/>
          <p:nvPr/>
        </p:nvSpPr>
        <p:spPr>
          <a:xfrm>
            <a:off x="305526" y="1842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 tiered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C8631-8C91-4A9D-AF79-1894F804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9" t="12201" r="12200" b="8264"/>
          <a:stretch/>
        </p:blipFill>
        <p:spPr>
          <a:xfrm>
            <a:off x="696894" y="627534"/>
            <a:ext cx="7750212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5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C66C7F-CB30-4B08-BAC6-89DBFEC788BB}"/>
              </a:ext>
            </a:extLst>
          </p:cNvPr>
          <p:cNvSpPr/>
          <p:nvPr/>
        </p:nvSpPr>
        <p:spPr>
          <a:xfrm>
            <a:off x="305526" y="1842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Discussion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607BD8-E25E-473D-8C47-1EFB575E8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3" t="35300" r="18107" b="9050"/>
          <a:stretch/>
        </p:blipFill>
        <p:spPr>
          <a:xfrm>
            <a:off x="4355976" y="2072826"/>
            <a:ext cx="4622883" cy="252590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979F452-EE0F-4001-885E-7571E780A793}"/>
              </a:ext>
            </a:extLst>
          </p:cNvPr>
          <p:cNvSpPr txBox="1">
            <a:spLocks/>
          </p:cNvSpPr>
          <p:nvPr/>
        </p:nvSpPr>
        <p:spPr bwMode="auto">
          <a:xfrm>
            <a:off x="1115616" y="663154"/>
            <a:ext cx="8110240" cy="656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7013" indent="-2270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42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14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4610" eaLnBrk="1" hangingPunct="1">
              <a:spcBef>
                <a:spcPts val="750"/>
              </a:spcBef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1. What role do </a:t>
            </a:r>
            <a:r>
              <a:rPr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interventions</a:t>
            </a:r>
            <a:r>
              <a:rPr lang="en-GB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have in an effective Pupil Premium strategy?</a:t>
            </a:r>
          </a:p>
          <a:p>
            <a:pPr marL="0" indent="0" defTabSz="684610" eaLnBrk="1" hangingPunct="1">
              <a:spcBef>
                <a:spcPts val="750"/>
              </a:spcBef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2. What role should </a:t>
            </a:r>
            <a:r>
              <a:rPr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data</a:t>
            </a:r>
            <a:r>
              <a:rPr lang="en-GB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play in an effective Pupil Premium strategy?</a:t>
            </a:r>
          </a:p>
          <a:p>
            <a:pPr marL="0" indent="0" defTabSz="684610" eaLnBrk="1" hangingPunct="1">
              <a:spcBef>
                <a:spcPts val="750"/>
              </a:spcBef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3. What </a:t>
            </a:r>
            <a:r>
              <a:rPr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sources of information </a:t>
            </a:r>
            <a:r>
              <a:rPr lang="en-GB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inform your decision-making?</a:t>
            </a:r>
          </a:p>
          <a:p>
            <a:pPr marL="0" indent="0" defTabSz="684610" eaLnBrk="1" hangingPunct="1">
              <a:spcBef>
                <a:spcPts val="750"/>
              </a:spcBef>
              <a:buNone/>
              <a:defRPr/>
            </a:pPr>
            <a:endParaRPr lang="en-GB" altLang="en-US" sz="1800" b="1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AFD18-19AA-4BBA-A6B6-A2FDF3258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2" t="13250" r="39369" b="25850"/>
          <a:stretch/>
        </p:blipFill>
        <p:spPr>
          <a:xfrm>
            <a:off x="413538" y="2196434"/>
            <a:ext cx="3740891" cy="2283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43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331119" y="2571751"/>
            <a:ext cx="7579519" cy="185142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ct val="100000"/>
              </a:lnSpc>
              <a:defRPr/>
            </a:pPr>
            <a:r>
              <a:rPr lang="en-GB" altLang="en-US" sz="3000" dirty="0">
                <a:ea typeface="Helvetica Neue Light"/>
              </a:rPr>
              <a:t>Thank you</a:t>
            </a:r>
          </a:p>
          <a:p>
            <a:pPr algn="r" eaLnBrk="1" hangingPunct="1">
              <a:lnSpc>
                <a:spcPct val="100000"/>
              </a:lnSpc>
              <a:defRPr/>
            </a:pPr>
            <a:r>
              <a:rPr lang="en-GB" altLang="en-US" sz="1050" dirty="0">
                <a:ea typeface="Helvetica Neue Light"/>
              </a:rPr>
              <a:t>robbie.coleman@eefoundation.org.uk</a:t>
            </a:r>
          </a:p>
          <a:p>
            <a:pPr algn="r" eaLnBrk="1" hangingPunct="1">
              <a:lnSpc>
                <a:spcPct val="100000"/>
              </a:lnSpc>
              <a:defRPr/>
            </a:pPr>
            <a:r>
              <a:rPr lang="en-GB" altLang="en-US" sz="1050" dirty="0">
                <a:ea typeface="Helvetica Neue Light"/>
              </a:rPr>
              <a:t>www.educationendowmentfoundation.org.uk</a:t>
            </a:r>
          </a:p>
        </p:txBody>
      </p:sp>
      <p:pic>
        <p:nvPicPr>
          <p:cNvPr id="79875" name="Picture 5" descr="Open-book-000046037062_Medium_640_360_75_s_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 descr="Atom-or-molecule-model-being-used-in-elementary-science-class-000042181580_Small_640_360_75_s_c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7" descr="children-with-map_640_360_75_s_c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3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398257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0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4871453"/>
              </p:ext>
            </p:extLst>
          </p:nvPr>
        </p:nvGraphicFramePr>
        <p:xfrm>
          <a:off x="1524000" y="3430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3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223655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2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16259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2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5773378"/>
              </p:ext>
            </p:extLst>
          </p:nvPr>
        </p:nvGraphicFramePr>
        <p:xfrm>
          <a:off x="356705" y="-110892"/>
          <a:ext cx="25258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the trauma and attachment aware classroom">
            <a:extLst>
              <a:ext uri="{FF2B5EF4-FFF2-40B4-BE49-F238E27FC236}">
                <a16:creationId xmlns:a16="http://schemas.microsoft.com/office/drawing/2014/main" id="{3FA98D09-8844-43A9-A354-D07906CC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801790"/>
            <a:ext cx="4878251" cy="27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trauma and attachment aware classroom">
            <a:extLst>
              <a:ext uri="{FF2B5EF4-FFF2-40B4-BE49-F238E27FC236}">
                <a16:creationId xmlns:a16="http://schemas.microsoft.com/office/drawing/2014/main" id="{D1265575-73E1-4AFF-911D-793EB91A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340">
            <a:off x="7715503" y="2321538"/>
            <a:ext cx="1103401" cy="16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0D107C-BF65-411E-A131-1EC0FCD86440}"/>
              </a:ext>
            </a:extLst>
          </p:cNvPr>
          <p:cNvSpPr/>
          <p:nvPr/>
        </p:nvSpPr>
        <p:spPr>
          <a:xfrm>
            <a:off x="588442" y="205936"/>
            <a:ext cx="31291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Introducing Joshua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FB4DF-065F-4124-BC90-4C44764CEFFB}"/>
              </a:ext>
            </a:extLst>
          </p:cNvPr>
          <p:cNvSpPr/>
          <p:nvPr/>
        </p:nvSpPr>
        <p:spPr>
          <a:xfrm>
            <a:off x="378373" y="9672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New arrival in the UK</a:t>
            </a: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Black African ethnicity</a:t>
            </a: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Substantial SEN</a:t>
            </a: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Previous school a Special School</a:t>
            </a: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Christian family</a:t>
            </a: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Cognition level well below GCSE</a:t>
            </a: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Family considering mainstream</a:t>
            </a:r>
          </a:p>
          <a:p>
            <a:pPr algn="ctr"/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What would you advise?</a:t>
            </a:r>
          </a:p>
        </p:txBody>
      </p:sp>
      <p:pic>
        <p:nvPicPr>
          <p:cNvPr id="2050" name="Picture 2" descr="Image result for SEND pupil">
            <a:extLst>
              <a:ext uri="{FF2B5EF4-FFF2-40B4-BE49-F238E27FC236}">
                <a16:creationId xmlns:a16="http://schemas.microsoft.com/office/drawing/2014/main" id="{01195222-EF9B-46E7-B95F-FB014DF7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3" y="1142672"/>
            <a:ext cx="4061878" cy="22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85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3D513-A8E1-45E7-A505-8B64EF4F5F55}"/>
              </a:ext>
            </a:extLst>
          </p:cNvPr>
          <p:cNvSpPr txBox="1"/>
          <p:nvPr/>
        </p:nvSpPr>
        <p:spPr>
          <a:xfrm>
            <a:off x="6270211" y="141915"/>
            <a:ext cx="272142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What kind of Education?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BEE58-AC53-47E8-8375-B03EF68FD720}"/>
              </a:ext>
            </a:extLst>
          </p:cNvPr>
          <p:cNvSpPr txBox="1"/>
          <p:nvPr/>
        </p:nvSpPr>
        <p:spPr>
          <a:xfrm>
            <a:off x="0" y="1512969"/>
            <a:ext cx="9043047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Impatient with mediocrity, and passionate about improvement.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Design and implement curriculum and pedagogy that redress inequality.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Build resilience for challenging moments or when things change.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Imagination is a raw force present in children, for the Teacher to draw out and cheer on.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Our vision for education must show special concern for the disadvantaged.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Redress the impact of middle-class cultural subsidy.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Enabling others to come back the next day with the imagination of something new.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Leadership notices others, spots the good and catches people doing well.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2F4DB-7CC3-4D87-B1E7-AD3F5A3AB939}"/>
              </a:ext>
            </a:extLst>
          </p:cNvPr>
          <p:cNvSpPr txBox="1"/>
          <p:nvPr/>
        </p:nvSpPr>
        <p:spPr>
          <a:xfrm rot="20297604">
            <a:off x="-22901" y="261388"/>
            <a:ext cx="2090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4">
                    <a:lumMod val="75000"/>
                  </a:schemeClr>
                </a:solidFill>
              </a:rPr>
              <a:t>You are precious in my sight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9C7F0-7EBB-4208-9972-48AD8E467038}"/>
              </a:ext>
            </a:extLst>
          </p:cNvPr>
          <p:cNvSpPr txBox="1"/>
          <p:nvPr/>
        </p:nvSpPr>
        <p:spPr>
          <a:xfrm rot="981016">
            <a:off x="1578007" y="578975"/>
            <a:ext cx="11984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4">
                    <a:lumMod val="75000"/>
                  </a:schemeClr>
                </a:solidFill>
              </a:rPr>
              <a:t>The lost sheep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D0A86-17A2-43B6-8BE4-BA8FAEF3ED51}"/>
              </a:ext>
            </a:extLst>
          </p:cNvPr>
          <p:cNvSpPr txBox="1"/>
          <p:nvPr/>
        </p:nvSpPr>
        <p:spPr>
          <a:xfrm rot="21091042">
            <a:off x="66923" y="179478"/>
            <a:ext cx="1029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4">
                    <a:lumMod val="75000"/>
                  </a:schemeClr>
                </a:solidFill>
              </a:rPr>
              <a:t>The lost 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09DC3-4302-4209-A174-D12C42D53494}"/>
              </a:ext>
            </a:extLst>
          </p:cNvPr>
          <p:cNvSpPr txBox="1"/>
          <p:nvPr/>
        </p:nvSpPr>
        <p:spPr>
          <a:xfrm rot="668381">
            <a:off x="719091" y="738124"/>
            <a:ext cx="1227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4">
                    <a:lumMod val="75000"/>
                  </a:schemeClr>
                </a:solidFill>
              </a:rPr>
              <a:t>The lost coin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95EE3-84BC-411D-A3E0-CC9B7A538EBB}"/>
              </a:ext>
            </a:extLst>
          </p:cNvPr>
          <p:cNvSpPr txBox="1"/>
          <p:nvPr/>
        </p:nvSpPr>
        <p:spPr>
          <a:xfrm rot="379088">
            <a:off x="2012796" y="-6452"/>
            <a:ext cx="1784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God founded the world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C70DD-8071-4B28-81A9-BF08AAC0223D}"/>
              </a:ext>
            </a:extLst>
          </p:cNvPr>
          <p:cNvSpPr txBox="1"/>
          <p:nvPr/>
        </p:nvSpPr>
        <p:spPr>
          <a:xfrm rot="20881518">
            <a:off x="2539062" y="258472"/>
            <a:ext cx="20448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See I am doing a new thing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B659D-DDC4-4500-B716-B95F66F33F34}"/>
              </a:ext>
            </a:extLst>
          </p:cNvPr>
          <p:cNvSpPr txBox="1"/>
          <p:nvPr/>
        </p:nvSpPr>
        <p:spPr>
          <a:xfrm>
            <a:off x="597697" y="902119"/>
            <a:ext cx="99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4">
                    <a:lumMod val="75000"/>
                  </a:schemeClr>
                </a:solidFill>
              </a:rPr>
              <a:t>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18C610-C396-4641-98B4-AEF9F49A5ED4}"/>
              </a:ext>
            </a:extLst>
          </p:cNvPr>
          <p:cNvSpPr txBox="1"/>
          <p:nvPr/>
        </p:nvSpPr>
        <p:spPr>
          <a:xfrm>
            <a:off x="2296549" y="902119"/>
            <a:ext cx="1780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31FA7-31AD-4C25-B12E-15D0E70C3B6B}"/>
              </a:ext>
            </a:extLst>
          </p:cNvPr>
          <p:cNvSpPr txBox="1"/>
          <p:nvPr/>
        </p:nvSpPr>
        <p:spPr>
          <a:xfrm rot="21124656">
            <a:off x="2621299" y="454197"/>
            <a:ext cx="3773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stretched out the heavens by His understanding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89D52-D33A-4B84-B214-6E7E5FF0E0AE}"/>
              </a:ext>
            </a:extLst>
          </p:cNvPr>
          <p:cNvSpPr txBox="1"/>
          <p:nvPr/>
        </p:nvSpPr>
        <p:spPr>
          <a:xfrm rot="388271">
            <a:off x="4136593" y="70800"/>
            <a:ext cx="18040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Good news to the poor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12531-96DE-47A5-8B33-31972AAA0E18}"/>
              </a:ext>
            </a:extLst>
          </p:cNvPr>
          <p:cNvSpPr txBox="1"/>
          <p:nvPr/>
        </p:nvSpPr>
        <p:spPr>
          <a:xfrm rot="21245489">
            <a:off x="4743299" y="415419"/>
            <a:ext cx="1559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Remember the poor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075C40-0723-4949-AA69-E713E3BFEC8F}"/>
              </a:ext>
            </a:extLst>
          </p:cNvPr>
          <p:cNvSpPr txBox="1"/>
          <p:nvPr/>
        </p:nvSpPr>
        <p:spPr>
          <a:xfrm>
            <a:off x="4410247" y="904737"/>
            <a:ext cx="2226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Social Justice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5CC0B-85F6-4E11-BF95-A8EEA565333F}"/>
              </a:ext>
            </a:extLst>
          </p:cNvPr>
          <p:cNvSpPr txBox="1"/>
          <p:nvPr/>
        </p:nvSpPr>
        <p:spPr>
          <a:xfrm>
            <a:off x="3798823" y="779971"/>
            <a:ext cx="23890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Speak up for those who cannot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E7F3A-CD7C-4592-B861-69FB018D7D47}"/>
              </a:ext>
            </a:extLst>
          </p:cNvPr>
          <p:cNvSpPr txBox="1"/>
          <p:nvPr/>
        </p:nvSpPr>
        <p:spPr>
          <a:xfrm>
            <a:off x="217871" y="3737735"/>
            <a:ext cx="146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D8BE0B-858F-4BF1-B0B3-AC1A84E16D84}"/>
              </a:ext>
            </a:extLst>
          </p:cNvPr>
          <p:cNvSpPr txBox="1"/>
          <p:nvPr/>
        </p:nvSpPr>
        <p:spPr>
          <a:xfrm rot="21313027">
            <a:off x="26098" y="4119850"/>
            <a:ext cx="3860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you pass through the waters I will be with 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668B6-89DE-462A-816E-E3AFC41962D9}"/>
              </a:ext>
            </a:extLst>
          </p:cNvPr>
          <p:cNvSpPr txBox="1"/>
          <p:nvPr/>
        </p:nvSpPr>
        <p:spPr>
          <a:xfrm rot="283432">
            <a:off x="2628625" y="3842765"/>
            <a:ext cx="29962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Take heart! I have overcome the world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33146A-6DAC-415A-9D3A-36909ED096F7}"/>
              </a:ext>
            </a:extLst>
          </p:cNvPr>
          <p:cNvSpPr txBox="1"/>
          <p:nvPr/>
        </p:nvSpPr>
        <p:spPr>
          <a:xfrm rot="221338">
            <a:off x="5129073" y="3840787"/>
            <a:ext cx="36886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Spur one another on toward love and good deeds</a:t>
            </a:r>
          </a:p>
        </p:txBody>
      </p:sp>
    </p:spTree>
    <p:extLst>
      <p:ext uri="{BB962C8B-B14F-4D97-AF65-F5344CB8AC3E}">
        <p14:creationId xmlns:p14="http://schemas.microsoft.com/office/powerpoint/2010/main" val="317642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3D513-A8E1-45E7-A505-8B64EF4F5F55}"/>
              </a:ext>
            </a:extLst>
          </p:cNvPr>
          <p:cNvSpPr txBox="1"/>
          <p:nvPr/>
        </p:nvSpPr>
        <p:spPr>
          <a:xfrm>
            <a:off x="5943956" y="1099033"/>
            <a:ext cx="272142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Identifying disadvantage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2DFA4-5DFF-46B1-9114-00F4FFF2DF70}"/>
              </a:ext>
            </a:extLst>
          </p:cNvPr>
          <p:cNvSpPr txBox="1"/>
          <p:nvPr/>
        </p:nvSpPr>
        <p:spPr>
          <a:xfrm>
            <a:off x="163109" y="260951"/>
            <a:ext cx="4966961" cy="17081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Dignity and Respect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How do we identify children who have lost their dignity or lack respect? 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Is it only those who can be identified by measures of affluence?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BEE58-AC53-47E8-8375-B03EF68FD720}"/>
              </a:ext>
            </a:extLst>
          </p:cNvPr>
          <p:cNvSpPr txBox="1"/>
          <p:nvPr/>
        </p:nvSpPr>
        <p:spPr>
          <a:xfrm>
            <a:off x="1715503" y="2682557"/>
            <a:ext cx="5097238" cy="17081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Community and Living Well Together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Do children experience disadvantage because of the influence of their community?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How might such disadvantage be addressed?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4AE867-DD90-464B-8C8A-5790F487A947}"/>
              </a:ext>
            </a:extLst>
          </p:cNvPr>
          <p:cNvCxnSpPr>
            <a:cxnSpLocks/>
          </p:cNvCxnSpPr>
          <p:nvPr/>
        </p:nvCxnSpPr>
        <p:spPr>
          <a:xfrm flipH="1" flipV="1">
            <a:off x="5236532" y="1228241"/>
            <a:ext cx="600962" cy="222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9E7938-7A9B-4535-B524-AFB4E30F873F}"/>
              </a:ext>
            </a:extLst>
          </p:cNvPr>
          <p:cNvCxnSpPr>
            <a:cxnSpLocks/>
          </p:cNvCxnSpPr>
          <p:nvPr/>
        </p:nvCxnSpPr>
        <p:spPr>
          <a:xfrm flipH="1">
            <a:off x="6341166" y="2071453"/>
            <a:ext cx="471575" cy="500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84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3D513-A8E1-45E7-A505-8B64EF4F5F55}"/>
              </a:ext>
            </a:extLst>
          </p:cNvPr>
          <p:cNvSpPr txBox="1"/>
          <p:nvPr/>
        </p:nvSpPr>
        <p:spPr>
          <a:xfrm>
            <a:off x="250371" y="242455"/>
            <a:ext cx="272142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Identifying disadvantage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2DFA4-5DFF-46B1-9114-00F4FFF2DF70}"/>
              </a:ext>
            </a:extLst>
          </p:cNvPr>
          <p:cNvSpPr txBox="1"/>
          <p:nvPr/>
        </p:nvSpPr>
        <p:spPr>
          <a:xfrm>
            <a:off x="3999613" y="184588"/>
            <a:ext cx="4966961" cy="203132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Hope, Aspiration and Courageous Advocacy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Is a lack of hope or aspiration disadvantage?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How do we recognise where hope is lacking or aspiration is low? 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In what ways might we need to be courageous in addressing this?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BEE58-AC53-47E8-8375-B03EF68FD720}"/>
              </a:ext>
            </a:extLst>
          </p:cNvPr>
          <p:cNvSpPr txBox="1"/>
          <p:nvPr/>
        </p:nvSpPr>
        <p:spPr>
          <a:xfrm>
            <a:off x="819092" y="2565124"/>
            <a:ext cx="5097238" cy="17081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Wisdom, Knowledge and Skills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How might cultural capital affect disadvantage?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How do we ensure that those who have a cultural capital deficit can have it addressed?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4AE867-DD90-464B-8C8A-5790F487A947}"/>
              </a:ext>
            </a:extLst>
          </p:cNvPr>
          <p:cNvCxnSpPr>
            <a:cxnSpLocks/>
          </p:cNvCxnSpPr>
          <p:nvPr/>
        </p:nvCxnSpPr>
        <p:spPr>
          <a:xfrm>
            <a:off x="1769166" y="1322879"/>
            <a:ext cx="298174" cy="1122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1494F5-1BAC-49FD-B1B8-8CA6A2DA99E0}"/>
              </a:ext>
            </a:extLst>
          </p:cNvPr>
          <p:cNvCxnSpPr>
            <a:cxnSpLocks/>
          </p:cNvCxnSpPr>
          <p:nvPr/>
        </p:nvCxnSpPr>
        <p:spPr>
          <a:xfrm>
            <a:off x="3204757" y="802625"/>
            <a:ext cx="561900" cy="147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00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3D513-A8E1-45E7-A505-8B64EF4F5F55}"/>
              </a:ext>
            </a:extLst>
          </p:cNvPr>
          <p:cNvSpPr txBox="1"/>
          <p:nvPr/>
        </p:nvSpPr>
        <p:spPr>
          <a:xfrm>
            <a:off x="236333" y="241561"/>
            <a:ext cx="1662041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Helvetica Neue"/>
              </a:rPr>
              <a:t>We have different   </a:t>
            </a:r>
            <a:r>
              <a:rPr lang="en-GB" sz="2400" b="1" dirty="0">
                <a:solidFill>
                  <a:schemeClr val="bg1"/>
                </a:solidFill>
                <a:latin typeface="Helvetica Neue"/>
              </a:rPr>
              <a:t>gifts</a:t>
            </a:r>
            <a:r>
              <a:rPr lang="en-GB" sz="2400" dirty="0">
                <a:solidFill>
                  <a:schemeClr val="bg1"/>
                </a:solidFill>
                <a:latin typeface="Helvetica Neue"/>
              </a:rPr>
              <a:t>, according to the grace given to each of us.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2DFA4-5DFF-46B1-9114-00F4FFF2DF70}"/>
              </a:ext>
            </a:extLst>
          </p:cNvPr>
          <p:cNvSpPr txBox="1"/>
          <p:nvPr/>
        </p:nvSpPr>
        <p:spPr>
          <a:xfrm>
            <a:off x="2079257" y="3116590"/>
            <a:ext cx="6749217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How do your finances support addressing disadvantage?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5FB109-4C17-4C63-A206-F4995E92D91A}"/>
              </a:ext>
            </a:extLst>
          </p:cNvPr>
          <p:cNvCxnSpPr>
            <a:cxnSpLocks/>
          </p:cNvCxnSpPr>
          <p:nvPr/>
        </p:nvCxnSpPr>
        <p:spPr>
          <a:xfrm flipV="1">
            <a:off x="5524501" y="763414"/>
            <a:ext cx="653142" cy="570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2F0BD7-B18F-4B15-8DDF-0CA33944CA75}"/>
              </a:ext>
            </a:extLst>
          </p:cNvPr>
          <p:cNvSpPr txBox="1"/>
          <p:nvPr/>
        </p:nvSpPr>
        <p:spPr>
          <a:xfrm>
            <a:off x="2072441" y="248588"/>
            <a:ext cx="6749217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300" dirty="0">
                <a:solidFill>
                  <a:schemeClr val="bg1"/>
                </a:solidFill>
              </a:rPr>
              <a:t>How do you address disadvantage in your educational setting?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51F60-B3DE-44A3-9DE9-EB1F97B82843}"/>
              </a:ext>
            </a:extLst>
          </p:cNvPr>
          <p:cNvSpPr txBox="1"/>
          <p:nvPr/>
        </p:nvSpPr>
        <p:spPr>
          <a:xfrm>
            <a:off x="2079258" y="1428673"/>
            <a:ext cx="6756034" cy="161582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300" dirty="0">
                <a:solidFill>
                  <a:schemeClr val="bg1"/>
                </a:solidFill>
              </a:rPr>
              <a:t>Share effective systems from other educational settings that address disadvantage.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2A54292-3788-4F3F-947B-29FBC075F203}"/>
              </a:ext>
            </a:extLst>
          </p:cNvPr>
          <p:cNvSpPr/>
          <p:nvPr/>
        </p:nvSpPr>
        <p:spPr>
          <a:xfrm>
            <a:off x="1719520" y="728557"/>
            <a:ext cx="902804" cy="4306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2D7C8B-DFD1-4F2A-AE64-77195F2B5B3F}"/>
              </a:ext>
            </a:extLst>
          </p:cNvPr>
          <p:cNvSpPr/>
          <p:nvPr/>
        </p:nvSpPr>
        <p:spPr>
          <a:xfrm>
            <a:off x="1719519" y="1871818"/>
            <a:ext cx="902804" cy="4306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39F94C5-03CC-4A2A-B673-F86ED40B66D2}"/>
              </a:ext>
            </a:extLst>
          </p:cNvPr>
          <p:cNvSpPr/>
          <p:nvPr/>
        </p:nvSpPr>
        <p:spPr>
          <a:xfrm>
            <a:off x="1719519" y="3527670"/>
            <a:ext cx="902804" cy="4306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01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5729870"/>
              </p:ext>
            </p:extLst>
          </p:nvPr>
        </p:nvGraphicFramePr>
        <p:xfrm>
          <a:off x="1524000" y="3430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0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3D513-A8E1-45E7-A505-8B64EF4F5F55}"/>
              </a:ext>
            </a:extLst>
          </p:cNvPr>
          <p:cNvSpPr txBox="1"/>
          <p:nvPr/>
        </p:nvSpPr>
        <p:spPr>
          <a:xfrm>
            <a:off x="5291599" y="1306896"/>
            <a:ext cx="23180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Vision for the disadvantaged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2DFA4-5DFF-46B1-9114-00F4FFF2DF70}"/>
              </a:ext>
            </a:extLst>
          </p:cNvPr>
          <p:cNvSpPr txBox="1"/>
          <p:nvPr/>
        </p:nvSpPr>
        <p:spPr>
          <a:xfrm>
            <a:off x="4288866" y="2392167"/>
            <a:ext cx="4755742" cy="17081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The Church of England’s vision in education is to encourage 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“Life in all its fullness.”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What more might we do as a result of today?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F0BD7-B18F-4B15-8DDF-0CA33944CA75}"/>
              </a:ext>
            </a:extLst>
          </p:cNvPr>
          <p:cNvSpPr txBox="1"/>
          <p:nvPr/>
        </p:nvSpPr>
        <p:spPr>
          <a:xfrm>
            <a:off x="99392" y="129295"/>
            <a:ext cx="8945216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To what degree does your vision influence how you approach supporting </a:t>
            </a:r>
            <a:r>
              <a:rPr lang="en-GB" sz="3000">
                <a:solidFill>
                  <a:schemeClr val="bg1"/>
                </a:solidFill>
              </a:rPr>
              <a:t>disadvantaged pupils?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51F60-B3DE-44A3-9DE9-EB1F97B82843}"/>
              </a:ext>
            </a:extLst>
          </p:cNvPr>
          <p:cNvSpPr txBox="1"/>
          <p:nvPr/>
        </p:nvSpPr>
        <p:spPr>
          <a:xfrm>
            <a:off x="99393" y="1890795"/>
            <a:ext cx="4100879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Can you outline an example of how your educational setting’s vision links to how you support pupils who are disadvantaged?</a:t>
            </a:r>
          </a:p>
        </p:txBody>
      </p:sp>
    </p:spTree>
    <p:extLst>
      <p:ext uri="{BB962C8B-B14F-4D97-AF65-F5344CB8AC3E}">
        <p14:creationId xmlns:p14="http://schemas.microsoft.com/office/powerpoint/2010/main" val="2980372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066970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1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073EB-4E58-4FC5-9183-98912D91C62A}"/>
              </a:ext>
            </a:extLst>
          </p:cNvPr>
          <p:cNvSpPr/>
          <p:nvPr/>
        </p:nvSpPr>
        <p:spPr>
          <a:xfrm>
            <a:off x="685799" y="594528"/>
            <a:ext cx="7783033" cy="305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Plenary and Next Steps: Regional Dates</a:t>
            </a:r>
            <a:endParaRPr lang="en-GB" sz="2400" dirty="0">
              <a:solidFill>
                <a:srgbClr val="272727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800" dirty="0">
              <a:solidFill>
                <a:srgbClr val="272727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/>
              <a:t>South East:</a:t>
            </a:r>
            <a:r>
              <a:rPr lang="en-GB" sz="2000" dirty="0"/>
              <a:t> 28 November, 10.00-1.00, Twyford CofE High School, London</a:t>
            </a:r>
          </a:p>
          <a:p>
            <a:r>
              <a:rPr lang="en-GB" sz="2000" b="1" dirty="0"/>
              <a:t>South West:</a:t>
            </a:r>
            <a:r>
              <a:rPr lang="en-GB" sz="2000" dirty="0"/>
              <a:t> 5 December, 1.00-4.00, Selwood Academy, Frome</a:t>
            </a:r>
          </a:p>
          <a:p>
            <a:r>
              <a:rPr lang="en-GB" sz="2000" b="1" dirty="0"/>
              <a:t>North East</a:t>
            </a:r>
            <a:r>
              <a:rPr lang="en-GB" sz="2000" dirty="0"/>
              <a:t>:12 November, 10.00-1.00, </a:t>
            </a:r>
            <a:r>
              <a:rPr lang="en-GB" sz="2000" dirty="0" err="1"/>
              <a:t>Barlby</a:t>
            </a:r>
            <a:r>
              <a:rPr lang="en-GB" sz="2000" dirty="0"/>
              <a:t> High School, nr York</a:t>
            </a:r>
          </a:p>
          <a:p>
            <a:r>
              <a:rPr lang="en-GB" sz="2000" b="1" dirty="0"/>
              <a:t>North West:</a:t>
            </a:r>
            <a:r>
              <a:rPr lang="en-GB" sz="2000" dirty="0"/>
              <a:t> 28 November, 9.00-12.00, Archbishop Blanch School, Liverpool </a:t>
            </a:r>
          </a:p>
          <a:p>
            <a:r>
              <a:rPr lang="en-GB" sz="2000" b="1" dirty="0"/>
              <a:t>Midlands:</a:t>
            </a:r>
            <a:r>
              <a:rPr lang="en-GB" sz="2000" dirty="0"/>
              <a:t> 10 January 10.00-1.00, Minster School, Southwell</a:t>
            </a:r>
          </a:p>
        </p:txBody>
      </p:sp>
    </p:spTree>
    <p:extLst>
      <p:ext uri="{BB962C8B-B14F-4D97-AF65-F5344CB8AC3E}">
        <p14:creationId xmlns:p14="http://schemas.microsoft.com/office/powerpoint/2010/main" val="1629422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073EB-4E58-4FC5-9183-98912D91C62A}"/>
              </a:ext>
            </a:extLst>
          </p:cNvPr>
          <p:cNvSpPr/>
          <p:nvPr/>
        </p:nvSpPr>
        <p:spPr>
          <a:xfrm>
            <a:off x="685799" y="594528"/>
            <a:ext cx="7783033" cy="394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Plenary and Next Steps</a:t>
            </a:r>
            <a:endParaRPr lang="en-GB" sz="2400" dirty="0">
              <a:solidFill>
                <a:srgbClr val="272727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Growing Faith Funded Development Opportunity – 25 November, Church House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ASSH Conference – 9-11 October 2019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Conference: </a:t>
            </a:r>
            <a:r>
              <a:rPr lang="en-GB" sz="2400" i="1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Visionary Curriculum Leadership</a:t>
            </a:r>
            <a:r>
              <a:rPr lang="en-GB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Save the Date 6 Feb 2020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places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Leadership Stream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27272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1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72516" y="1018240"/>
            <a:ext cx="10801200" cy="15272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Tale of Two Gaps:</a:t>
            </a:r>
            <a:br>
              <a:rPr lang="en-GB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Evidence to Reduce Disadvantage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75856" y="2594254"/>
            <a:ext cx="4104456" cy="432048"/>
          </a:xfrm>
        </p:spPr>
        <p:txBody>
          <a:bodyPr/>
          <a:lstStyle/>
          <a:p>
            <a:endParaRPr lang="en-GB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GB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Robbie Coleman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</a:t>
            </a:r>
            <a:r>
              <a:rPr lang="en-GB" sz="18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GB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October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2019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421133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4A6F1D-CD93-4E3D-B730-568BD792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34" y="1033616"/>
            <a:ext cx="5006739" cy="34023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F17A68-4B71-425B-954F-7E79B0A75DE1}"/>
              </a:ext>
            </a:extLst>
          </p:cNvPr>
          <p:cNvSpPr txBox="1">
            <a:spLocks/>
          </p:cNvSpPr>
          <p:nvPr/>
        </p:nvSpPr>
        <p:spPr>
          <a:xfrm>
            <a:off x="445169" y="691030"/>
            <a:ext cx="4536504" cy="1336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92881" fontAlgn="base">
              <a:lnSpc>
                <a:spcPct val="100000"/>
              </a:lnSpc>
              <a:spcBef>
                <a:spcPts val="506"/>
              </a:spcBef>
              <a:spcAft>
                <a:spcPct val="0"/>
              </a:spcAft>
              <a:buNone/>
            </a:pPr>
            <a:r>
              <a:rPr lang="en-GB" altLang="en-US" sz="1500" b="1" dirty="0">
                <a:solidFill>
                  <a:prstClr val="black"/>
                </a:solidFill>
                <a:latin typeface="Calibri"/>
              </a:rPr>
              <a:t>Dedicated to improving the outcomes of 3-18 year-olds, particularly those facing disadvantage.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0C04B-A1F1-4975-A46F-7C3A86E65998}"/>
              </a:ext>
            </a:extLst>
          </p:cNvPr>
          <p:cNvSpPr txBox="1"/>
          <p:nvPr/>
        </p:nvSpPr>
        <p:spPr>
          <a:xfrm>
            <a:off x="445169" y="1359354"/>
            <a:ext cx="2918166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 defTabSz="192881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5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 focus where we think the biggest difference can be made: teaching and learning.</a:t>
            </a:r>
          </a:p>
          <a:p>
            <a:pPr marL="160735" indent="-160735" defTabSz="685800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5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 support teachers and school leaders to use evidence to inform their decision-making.</a:t>
            </a:r>
          </a:p>
          <a:p>
            <a:pPr marL="160735" indent="-160735" defTabSz="685800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5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 are independent and can take a long term, objective view.</a:t>
            </a:r>
          </a:p>
          <a:p>
            <a:pPr marL="160735" indent="-160735" defTabSz="685800" eaLnBrk="0" fontAlgn="base" hangingPunct="0">
              <a:spcBef>
                <a:spcPts val="5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5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 believe that evidence is strongest when used alongside professional judgement.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9E562-7197-4500-8BD3-E46BD73CA041}"/>
              </a:ext>
            </a:extLst>
          </p:cNvPr>
          <p:cNvSpPr txBox="1"/>
          <p:nvPr/>
        </p:nvSpPr>
        <p:spPr>
          <a:xfrm>
            <a:off x="305526" y="1954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EEF Overview</a:t>
            </a:r>
          </a:p>
        </p:txBody>
      </p:sp>
    </p:spTree>
    <p:extLst>
      <p:ext uri="{BB962C8B-B14F-4D97-AF65-F5344CB8AC3E}">
        <p14:creationId xmlns:p14="http://schemas.microsoft.com/office/powerpoint/2010/main" val="4830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7614833-115E-4E79-8DEC-506B54109FA4}"/>
              </a:ext>
            </a:extLst>
          </p:cNvPr>
          <p:cNvGrpSpPr/>
          <p:nvPr/>
        </p:nvGrpSpPr>
        <p:grpSpPr>
          <a:xfrm>
            <a:off x="359532" y="951570"/>
            <a:ext cx="8424936" cy="3435492"/>
            <a:chOff x="93050" y="1018314"/>
            <a:chExt cx="11979614" cy="48752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B117A2-7BEE-4754-BB80-0F21F8285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007" r="26966" b="21651"/>
            <a:stretch/>
          </p:blipFill>
          <p:spPr>
            <a:xfrm>
              <a:off x="93050" y="1052736"/>
              <a:ext cx="3957275" cy="48408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30F1DC-508A-439B-B60C-E5AC91ACF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006" t="12201" r="27035" b="9363"/>
            <a:stretch/>
          </p:blipFill>
          <p:spPr>
            <a:xfrm>
              <a:off x="4079776" y="1018314"/>
              <a:ext cx="3973372" cy="48752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C60B08-797F-4CD7-A135-A88DCEC33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007" t="20601" r="26966" b="8001"/>
            <a:stretch/>
          </p:blipFill>
          <p:spPr>
            <a:xfrm>
              <a:off x="8101465" y="1018314"/>
              <a:ext cx="3971199" cy="442691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1040996-44E1-43E0-A16D-E9CB47A968A0}"/>
              </a:ext>
            </a:extLst>
          </p:cNvPr>
          <p:cNvSpPr txBox="1"/>
          <p:nvPr/>
        </p:nvSpPr>
        <p:spPr>
          <a:xfrm>
            <a:off x="305526" y="1954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What we do: Synthesis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92F0E-A1B5-4D1B-B0C8-53BA50348C5B}"/>
              </a:ext>
            </a:extLst>
          </p:cNvPr>
          <p:cNvSpPr txBox="1"/>
          <p:nvPr/>
        </p:nvSpPr>
        <p:spPr>
          <a:xfrm>
            <a:off x="305526" y="605321"/>
            <a:ext cx="372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Teaching and Learning Toolkit</a:t>
            </a:r>
          </a:p>
        </p:txBody>
      </p:sp>
    </p:spTree>
    <p:extLst>
      <p:ext uri="{BB962C8B-B14F-4D97-AF65-F5344CB8AC3E}">
        <p14:creationId xmlns:p14="http://schemas.microsoft.com/office/powerpoint/2010/main" val="286926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C86B8F-EB1B-4708-9F93-159A32AFC3FC}"/>
              </a:ext>
            </a:extLst>
          </p:cNvPr>
          <p:cNvSpPr txBox="1"/>
          <p:nvPr/>
        </p:nvSpPr>
        <p:spPr>
          <a:xfrm>
            <a:off x="305526" y="605321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Guidance Reports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50592DE-0BDA-46FC-8BA6-8F64A27AC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6" y="1029502"/>
            <a:ext cx="6740918" cy="33079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9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E793B4-5D98-4287-9932-8299E7DB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" y="195487"/>
            <a:ext cx="1892510" cy="2633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B17AA-72AD-4EC2-BB8B-24FFDE5A6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05" y="195486"/>
            <a:ext cx="6626251" cy="4130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9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2221F9-331A-4892-9252-E1FFE3F9E08E}"/>
              </a:ext>
            </a:extLst>
          </p:cNvPr>
          <p:cNvSpPr txBox="1"/>
          <p:nvPr/>
        </p:nvSpPr>
        <p:spPr>
          <a:xfrm>
            <a:off x="305526" y="1954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What we do: Generation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85F27-A69D-4CD9-95B8-681FA5458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44" t="18500" r="17516" b="14063"/>
          <a:stretch/>
        </p:blipFill>
        <p:spPr>
          <a:xfrm>
            <a:off x="4323296" y="715004"/>
            <a:ext cx="4657324" cy="3692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CFCBF-DD90-420D-9C33-8C15398DE4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86" t="16361" r="12478" b="4850"/>
          <a:stretch/>
        </p:blipFill>
        <p:spPr>
          <a:xfrm>
            <a:off x="163381" y="715003"/>
            <a:ext cx="3932032" cy="2288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628234"/>
      </p:ext>
    </p:extLst>
  </p:cSld>
  <p:clrMapOvr>
    <a:masterClrMapping/>
  </p:clrMapOvr>
</p:sld>
</file>

<file path=ppt/theme/theme1.xml><?xml version="1.0" encoding="utf-8"?>
<a:theme xmlns:a="http://schemas.openxmlformats.org/drawingml/2006/main" name="Inside Pages">
  <a:themeElements>
    <a:clrScheme name="Custom 1">
      <a:dk1>
        <a:sysClr val="windowText" lastClr="000000"/>
      </a:dk1>
      <a:lt1>
        <a:sysClr val="window" lastClr="FFFFFF"/>
      </a:lt1>
      <a:dk2>
        <a:srgbClr val="4A2D72"/>
      </a:dk2>
      <a:lt2>
        <a:srgbClr val="973B8E"/>
      </a:lt2>
      <a:accent1>
        <a:srgbClr val="4A2D72"/>
      </a:accent1>
      <a:accent2>
        <a:srgbClr val="973B8E"/>
      </a:accent2>
      <a:accent3>
        <a:srgbClr val="4A2D72"/>
      </a:accent3>
      <a:accent4>
        <a:srgbClr val="973B8E"/>
      </a:accent4>
      <a:accent5>
        <a:srgbClr val="4A2D72"/>
      </a:accent5>
      <a:accent6>
        <a:srgbClr val="973B8E"/>
      </a:accent6>
      <a:hlink>
        <a:srgbClr val="4A2D72"/>
      </a:hlink>
      <a:folHlink>
        <a:srgbClr val="973B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3B3A3A-1096-4AD5-AD84-C40D3A09581F}" vid="{4A0D5580-183D-410C-BA80-86B0DE73F8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FEL_Powerpoint_Presentation_16-9_template</Template>
  <TotalTime>39097</TotalTime>
  <Words>915</Words>
  <Application>Microsoft Office PowerPoint</Application>
  <PresentationFormat>On-screen Show (16:9)</PresentationFormat>
  <Paragraphs>143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Gotham Bold</vt:lpstr>
      <vt:lpstr>Gotham Book</vt:lpstr>
      <vt:lpstr>Helvetica Neue</vt:lpstr>
      <vt:lpstr>Symbol</vt:lpstr>
      <vt:lpstr>Inside Pages</vt:lpstr>
      <vt:lpstr>Blank</vt:lpstr>
      <vt:lpstr>Custom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SUBLIME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Wolfe</dc:creator>
  <cp:lastModifiedBy>Andy Wolfe</cp:lastModifiedBy>
  <cp:revision>149</cp:revision>
  <cp:lastPrinted>2017-01-02T15:47:42Z</cp:lastPrinted>
  <dcterms:created xsi:type="dcterms:W3CDTF">2016-09-19T13:44:43Z</dcterms:created>
  <dcterms:modified xsi:type="dcterms:W3CDTF">2019-10-18T10:59:45Z</dcterms:modified>
</cp:coreProperties>
</file>