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2" r:id="rId3"/>
  </p:sldIdLst>
  <p:sldSz cx="9144000" cy="5143500" type="screen16x9"/>
  <p:notesSz cx="7104063" cy="102346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1F7F"/>
    <a:srgbClr val="25287D"/>
    <a:srgbClr val="00849F"/>
    <a:srgbClr val="A686B9"/>
    <a:srgbClr val="EDA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9F6DB-2EC1-41B3-819B-A1996466DFC2}" v="84" dt="2022-01-31T09:07:36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7"/>
    <p:restoredTop sz="97712"/>
  </p:normalViewPr>
  <p:slideViewPr>
    <p:cSldViewPr snapToGrid="0" snapToObjects="1">
      <p:cViewPr varScale="1">
        <p:scale>
          <a:sx n="101" d="100"/>
          <a:sy n="101" d="100"/>
        </p:scale>
        <p:origin x="57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C240F-0FEB-486C-AB76-1473A25D1B9F}" type="doc">
      <dgm:prSet loTypeId="urn:microsoft.com/office/officeart/2005/8/layout/process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28C0235F-447B-4B85-A444-504CDE3CE363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Building Knowledge Together – Developing Vision-Driven Curriculum</a:t>
          </a:r>
        </a:p>
        <a:p>
          <a:pPr rtl="0"/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(2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nd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March 2022, 3-4.30pm - virtual) </a:t>
          </a:r>
        </a:p>
      </dgm:t>
    </dgm:pt>
    <dgm:pt modelId="{D8C0E4BE-75CF-4F50-AFE6-91F59811443C}" type="parTrans" cxnId="{9EB62B81-C540-4CD9-A43C-A3BE4047873D}">
      <dgm:prSet/>
      <dgm:spPr/>
      <dgm:t>
        <a:bodyPr/>
        <a:lstStyle/>
        <a:p>
          <a:pPr rtl="0"/>
          <a:endParaRPr lang="en-GB"/>
        </a:p>
      </dgm:t>
    </dgm:pt>
    <dgm:pt modelId="{A7DF382A-4A1E-4D24-AA2C-471F79DEFBD6}" type="sibTrans" cxnId="{9EB62B81-C540-4CD9-A43C-A3BE4047873D}">
      <dgm:prSet/>
      <dgm:spPr/>
      <dgm:t>
        <a:bodyPr/>
        <a:lstStyle/>
        <a:p>
          <a:pPr rtl="0"/>
          <a:endParaRPr lang="en-GB"/>
        </a:p>
      </dgm:t>
    </dgm:pt>
    <dgm:pt modelId="{8C8F2CDF-3FAF-457A-BA3F-EB186B32FB7E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Overcoming Challenges Together – Small &amp; Rural Schools Focus</a:t>
          </a:r>
        </a:p>
        <a:p>
          <a:pPr rtl="0"/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(1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st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April 2022 – Regional Face to Face) </a:t>
          </a:r>
        </a:p>
      </dgm:t>
    </dgm:pt>
    <dgm:pt modelId="{549F0E06-0B52-4817-8716-2DD51204437F}" type="parTrans" cxnId="{272CA98E-91E2-4989-BF63-63958F1E594B}">
      <dgm:prSet/>
      <dgm:spPr/>
      <dgm:t>
        <a:bodyPr/>
        <a:lstStyle/>
        <a:p>
          <a:pPr rtl="0"/>
          <a:endParaRPr lang="en-GB"/>
        </a:p>
      </dgm:t>
    </dgm:pt>
    <dgm:pt modelId="{197B01D0-D456-42A8-81E9-52B6B305D640}" type="sibTrans" cxnId="{272CA98E-91E2-4989-BF63-63958F1E594B}">
      <dgm:prSet/>
      <dgm:spPr/>
      <dgm:t>
        <a:bodyPr/>
        <a:lstStyle/>
        <a:p>
          <a:pPr rtl="0"/>
          <a:endParaRPr lang="en-GB"/>
        </a:p>
      </dgm:t>
    </dgm:pt>
    <dgm:pt modelId="{8F26A833-9981-48D5-8F17-346A1BE1B531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Strengthening Leaders Together - Appraisal and Professional Development</a:t>
          </a:r>
        </a:p>
        <a:p>
          <a:pPr rtl="0"/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(13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May 2022, 1.00 – 2.30pm - virtual) </a:t>
          </a:r>
        </a:p>
      </dgm:t>
    </dgm:pt>
    <dgm:pt modelId="{6D6AB417-8B9F-4E31-A093-88A7C59002EF}" type="parTrans" cxnId="{0F79F0A3-FD89-4775-9747-C7B224119687}">
      <dgm:prSet/>
      <dgm:spPr/>
      <dgm:t>
        <a:bodyPr/>
        <a:lstStyle/>
        <a:p>
          <a:pPr rtl="0"/>
          <a:endParaRPr lang="en-GB"/>
        </a:p>
      </dgm:t>
    </dgm:pt>
    <dgm:pt modelId="{A3945C29-AB7A-47DE-8F42-57852BDF9D6F}" type="sibTrans" cxnId="{0F79F0A3-FD89-4775-9747-C7B224119687}">
      <dgm:prSet/>
      <dgm:spPr/>
      <dgm:t>
        <a:bodyPr/>
        <a:lstStyle/>
        <a:p>
          <a:pPr rtl="0"/>
          <a:endParaRPr lang="en-GB"/>
        </a:p>
      </dgm:t>
    </dgm:pt>
    <dgm:pt modelId="{1242A57B-EBA1-4CA2-804D-FAB76E9CDEAA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Embracing the Future Together – Navigating the Political Landscape; Diversity, Equity and Inclusion</a:t>
          </a:r>
          <a:b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</a:b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(16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June 2022, One Day Conference) </a:t>
          </a:r>
        </a:p>
      </dgm:t>
    </dgm:pt>
    <dgm:pt modelId="{22AC0204-A99C-480B-BAFC-FBD03E0AA406}" type="parTrans" cxnId="{1EC534DF-2E9C-4EF1-8CFE-B309B3434629}">
      <dgm:prSet/>
      <dgm:spPr/>
      <dgm:t>
        <a:bodyPr/>
        <a:lstStyle/>
        <a:p>
          <a:pPr rtl="0"/>
          <a:endParaRPr lang="en-GB"/>
        </a:p>
      </dgm:t>
    </dgm:pt>
    <dgm:pt modelId="{69141554-701B-4D93-A5F6-A0C6D12051B0}" type="sibTrans" cxnId="{1EC534DF-2E9C-4EF1-8CFE-B309B3434629}">
      <dgm:prSet/>
      <dgm:spPr/>
      <dgm:t>
        <a:bodyPr/>
        <a:lstStyle/>
        <a:p>
          <a:pPr rtl="0"/>
          <a:endParaRPr lang="en-GB"/>
        </a:p>
      </dgm:t>
    </dgm:pt>
    <dgm:pt modelId="{940742F3-991F-4098-97CE-B6D954126C11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Developing Resilience Together – CEO, Staff and Pupil Wellbeing</a:t>
          </a:r>
        </a:p>
        <a:p>
          <a:pPr rtl="0"/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(11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October 2022 – Regional Face to Face)  </a:t>
          </a:r>
        </a:p>
      </dgm:t>
    </dgm:pt>
    <dgm:pt modelId="{5505DEB1-3415-492C-A6C5-6879C317DA7C}" type="parTrans" cxnId="{A3A648AE-26BD-4263-8A8C-F7D5CAF381C2}">
      <dgm:prSet/>
      <dgm:spPr/>
      <dgm:t>
        <a:bodyPr/>
        <a:lstStyle/>
        <a:p>
          <a:pPr rtl="0"/>
          <a:endParaRPr lang="en-GB"/>
        </a:p>
      </dgm:t>
    </dgm:pt>
    <dgm:pt modelId="{8B45ECB5-16D1-4DF1-ADB5-23F8E8BEE17D}" type="sibTrans" cxnId="{A3A648AE-26BD-4263-8A8C-F7D5CAF381C2}">
      <dgm:prSet/>
      <dgm:spPr/>
      <dgm:t>
        <a:bodyPr/>
        <a:lstStyle/>
        <a:p>
          <a:pPr rtl="0"/>
          <a:endParaRPr lang="en-GB"/>
        </a:p>
      </dgm:t>
    </dgm:pt>
    <dgm:pt modelId="{E2EBAA8A-CC7A-40D1-8B02-4861F473C4A0}">
      <dgm:prSet phldrT="[Text]" custT="1"/>
      <dgm:spPr>
        <a:solidFill>
          <a:schemeClr val="accent1"/>
        </a:solidFill>
      </dgm:spPr>
      <dgm:t>
        <a:bodyPr/>
        <a:lstStyle/>
        <a:p>
          <a:pPr rtl="0"/>
          <a:r>
            <a:rPr lang="en-GB" sz="1000" b="1" dirty="0">
              <a:latin typeface="Source Sans Pro" panose="020B0503030403020204" pitchFamily="34" charset="0"/>
              <a:ea typeface="Source Sans Pro" panose="020B0503030403020204" pitchFamily="34" charset="0"/>
            </a:rPr>
            <a:t> Stewarding Wisely Together – Approaches to Finance and Operational Management</a:t>
          </a:r>
        </a:p>
        <a:p>
          <a:pPr rtl="0"/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(6</a:t>
          </a:r>
          <a:r>
            <a:rPr lang="en-GB" sz="9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dirty="0">
              <a:latin typeface="Source Sans Pro" panose="020B0503030403020204" pitchFamily="34" charset="0"/>
              <a:ea typeface="Source Sans Pro" panose="020B0503030403020204" pitchFamily="34" charset="0"/>
            </a:rPr>
            <a:t> December 2022, 3-4.30pm - virtual) </a:t>
          </a:r>
        </a:p>
      </dgm:t>
    </dgm:pt>
    <dgm:pt modelId="{670FAA5F-95DF-4409-B0FB-1CE3CEE16AA5}" type="sibTrans" cxnId="{9F2F4797-F40E-4977-8D26-D2D8875CF03B}">
      <dgm:prSet/>
      <dgm:spPr/>
      <dgm:t>
        <a:bodyPr/>
        <a:lstStyle/>
        <a:p>
          <a:pPr rtl="0"/>
          <a:endParaRPr lang="en-GB"/>
        </a:p>
      </dgm:t>
    </dgm:pt>
    <dgm:pt modelId="{05A7FDAC-0D4B-42D3-AA95-27E00F68D9F1}" type="parTrans" cxnId="{9F2F4797-F40E-4977-8D26-D2D8875CF03B}">
      <dgm:prSet/>
      <dgm:spPr/>
      <dgm:t>
        <a:bodyPr/>
        <a:lstStyle/>
        <a:p>
          <a:pPr rtl="0"/>
          <a:endParaRPr lang="en-GB"/>
        </a:p>
      </dgm:t>
    </dgm:pt>
    <dgm:pt modelId="{12F7C901-1BF8-4C3A-8697-D7DEB76883DE}" type="pres">
      <dgm:prSet presAssocID="{C3EC240F-0FEB-486C-AB76-1473A25D1B9F}" presName="Name0" presStyleCnt="0">
        <dgm:presLayoutVars>
          <dgm:dir/>
          <dgm:animLvl val="lvl"/>
          <dgm:resizeHandles val="exact"/>
        </dgm:presLayoutVars>
      </dgm:prSet>
      <dgm:spPr/>
    </dgm:pt>
    <dgm:pt modelId="{D5D0069D-8483-43BD-A610-5D84260A81FD}" type="pres">
      <dgm:prSet presAssocID="{E2EBAA8A-CC7A-40D1-8B02-4861F473C4A0}" presName="boxAndChildren" presStyleCnt="0"/>
      <dgm:spPr/>
    </dgm:pt>
    <dgm:pt modelId="{9F6010BF-84A6-4D8D-AB52-69A0301BDA5A}" type="pres">
      <dgm:prSet presAssocID="{E2EBAA8A-CC7A-40D1-8B02-4861F473C4A0}" presName="parentTextBox" presStyleLbl="node1" presStyleIdx="0" presStyleCnt="6"/>
      <dgm:spPr/>
    </dgm:pt>
    <dgm:pt modelId="{A8BDC704-BB9F-45D0-9C18-1B28B73E45FB}" type="pres">
      <dgm:prSet presAssocID="{8B45ECB5-16D1-4DF1-ADB5-23F8E8BEE17D}" presName="sp" presStyleCnt="0"/>
      <dgm:spPr/>
    </dgm:pt>
    <dgm:pt modelId="{E20B8449-ABB9-4BBA-94FB-8E0AD656AD8E}" type="pres">
      <dgm:prSet presAssocID="{940742F3-991F-4098-97CE-B6D954126C11}" presName="arrowAndChildren" presStyleCnt="0"/>
      <dgm:spPr/>
    </dgm:pt>
    <dgm:pt modelId="{219C8986-079B-47B4-8966-919CD155D89D}" type="pres">
      <dgm:prSet presAssocID="{940742F3-991F-4098-97CE-B6D954126C11}" presName="parentTextArrow" presStyleLbl="node1" presStyleIdx="1" presStyleCnt="6"/>
      <dgm:spPr/>
    </dgm:pt>
    <dgm:pt modelId="{3799A890-43E9-4843-8A27-ED4F6A68DF4C}" type="pres">
      <dgm:prSet presAssocID="{69141554-701B-4D93-A5F6-A0C6D12051B0}" presName="sp" presStyleCnt="0"/>
      <dgm:spPr/>
    </dgm:pt>
    <dgm:pt modelId="{9A71D724-2909-4F34-AC65-45848E75EC87}" type="pres">
      <dgm:prSet presAssocID="{1242A57B-EBA1-4CA2-804D-FAB76E9CDEAA}" presName="arrowAndChildren" presStyleCnt="0"/>
      <dgm:spPr/>
    </dgm:pt>
    <dgm:pt modelId="{82FA904F-9AB1-49F4-9B0B-F29F2804528A}" type="pres">
      <dgm:prSet presAssocID="{1242A57B-EBA1-4CA2-804D-FAB76E9CDEAA}" presName="parentTextArrow" presStyleLbl="node1" presStyleIdx="2" presStyleCnt="6" custScaleY="108705"/>
      <dgm:spPr/>
    </dgm:pt>
    <dgm:pt modelId="{A0114C77-2F04-46C4-8549-88EAAE7B5287}" type="pres">
      <dgm:prSet presAssocID="{A3945C29-AB7A-47DE-8F42-57852BDF9D6F}" presName="sp" presStyleCnt="0"/>
      <dgm:spPr/>
    </dgm:pt>
    <dgm:pt modelId="{86062638-3B4C-457A-9C23-D426806C9C80}" type="pres">
      <dgm:prSet presAssocID="{8F26A833-9981-48D5-8F17-346A1BE1B531}" presName="arrowAndChildren" presStyleCnt="0"/>
      <dgm:spPr/>
    </dgm:pt>
    <dgm:pt modelId="{8FC1B0AD-391D-4FA2-A3C9-7B439277D6DE}" type="pres">
      <dgm:prSet presAssocID="{8F26A833-9981-48D5-8F17-346A1BE1B531}" presName="parentTextArrow" presStyleLbl="node1" presStyleIdx="3" presStyleCnt="6"/>
      <dgm:spPr/>
    </dgm:pt>
    <dgm:pt modelId="{D60F4423-3C75-47E8-98F2-E9D4455F947E}" type="pres">
      <dgm:prSet presAssocID="{197B01D0-D456-42A8-81E9-52B6B305D640}" presName="sp" presStyleCnt="0"/>
      <dgm:spPr/>
    </dgm:pt>
    <dgm:pt modelId="{A08EB0DC-244B-4BD7-AB72-BCBF6AD83D5D}" type="pres">
      <dgm:prSet presAssocID="{8C8F2CDF-3FAF-457A-BA3F-EB186B32FB7E}" presName="arrowAndChildren" presStyleCnt="0"/>
      <dgm:spPr/>
    </dgm:pt>
    <dgm:pt modelId="{BEA5FDBB-B1AE-42F2-AFF1-8CAD2205DEFE}" type="pres">
      <dgm:prSet presAssocID="{8C8F2CDF-3FAF-457A-BA3F-EB186B32FB7E}" presName="parentTextArrow" presStyleLbl="node1" presStyleIdx="4" presStyleCnt="6" custLinFactNeighborX="-41" custLinFactNeighborY="-1701"/>
      <dgm:spPr/>
    </dgm:pt>
    <dgm:pt modelId="{05BB9D64-3316-4B02-B5E6-0F37AD6374C8}" type="pres">
      <dgm:prSet presAssocID="{A7DF382A-4A1E-4D24-AA2C-471F79DEFBD6}" presName="sp" presStyleCnt="0"/>
      <dgm:spPr/>
    </dgm:pt>
    <dgm:pt modelId="{79EEA55D-C426-49A8-BD08-61F85C3843EC}" type="pres">
      <dgm:prSet presAssocID="{28C0235F-447B-4B85-A444-504CDE3CE363}" presName="arrowAndChildren" presStyleCnt="0"/>
      <dgm:spPr/>
    </dgm:pt>
    <dgm:pt modelId="{0C4D673F-2235-4ECE-83EB-CA2DED99C67B}" type="pres">
      <dgm:prSet presAssocID="{28C0235F-447B-4B85-A444-504CDE3CE363}" presName="parentTextArrow" presStyleLbl="node1" presStyleIdx="5" presStyleCnt="6" custLinFactNeighborX="-431" custLinFactNeighborY="43"/>
      <dgm:spPr/>
    </dgm:pt>
  </dgm:ptLst>
  <dgm:cxnLst>
    <dgm:cxn modelId="{051E7834-4DC5-4977-8F9F-EFC6716226AA}" type="presOf" srcId="{28C0235F-447B-4B85-A444-504CDE3CE363}" destId="{0C4D673F-2235-4ECE-83EB-CA2DED99C67B}" srcOrd="0" destOrd="0" presId="urn:microsoft.com/office/officeart/2005/8/layout/process4"/>
    <dgm:cxn modelId="{3453AB6A-07D2-47AE-B5EE-9D84C160612E}" type="presOf" srcId="{8C8F2CDF-3FAF-457A-BA3F-EB186B32FB7E}" destId="{BEA5FDBB-B1AE-42F2-AFF1-8CAD2205DEFE}" srcOrd="0" destOrd="0" presId="urn:microsoft.com/office/officeart/2005/8/layout/process4"/>
    <dgm:cxn modelId="{29B7B57B-4001-4653-A4B7-38F1C6408481}" type="presOf" srcId="{1242A57B-EBA1-4CA2-804D-FAB76E9CDEAA}" destId="{82FA904F-9AB1-49F4-9B0B-F29F2804528A}" srcOrd="0" destOrd="0" presId="urn:microsoft.com/office/officeart/2005/8/layout/process4"/>
    <dgm:cxn modelId="{B1982680-1F03-4612-888F-33C192696CFF}" type="presOf" srcId="{8F26A833-9981-48D5-8F17-346A1BE1B531}" destId="{8FC1B0AD-391D-4FA2-A3C9-7B439277D6DE}" srcOrd="0" destOrd="0" presId="urn:microsoft.com/office/officeart/2005/8/layout/process4"/>
    <dgm:cxn modelId="{9EB62B81-C540-4CD9-A43C-A3BE4047873D}" srcId="{C3EC240F-0FEB-486C-AB76-1473A25D1B9F}" destId="{28C0235F-447B-4B85-A444-504CDE3CE363}" srcOrd="0" destOrd="0" parTransId="{D8C0E4BE-75CF-4F50-AFE6-91F59811443C}" sibTransId="{A7DF382A-4A1E-4D24-AA2C-471F79DEFBD6}"/>
    <dgm:cxn modelId="{3A7DD283-EB5E-4DC0-B874-C8808F945009}" type="presOf" srcId="{E2EBAA8A-CC7A-40D1-8B02-4861F473C4A0}" destId="{9F6010BF-84A6-4D8D-AB52-69A0301BDA5A}" srcOrd="0" destOrd="0" presId="urn:microsoft.com/office/officeart/2005/8/layout/process4"/>
    <dgm:cxn modelId="{272CA98E-91E2-4989-BF63-63958F1E594B}" srcId="{C3EC240F-0FEB-486C-AB76-1473A25D1B9F}" destId="{8C8F2CDF-3FAF-457A-BA3F-EB186B32FB7E}" srcOrd="1" destOrd="0" parTransId="{549F0E06-0B52-4817-8716-2DD51204437F}" sibTransId="{197B01D0-D456-42A8-81E9-52B6B305D640}"/>
    <dgm:cxn modelId="{B8F90F97-A0D4-47D7-B09B-805C8E819CAC}" type="presOf" srcId="{940742F3-991F-4098-97CE-B6D954126C11}" destId="{219C8986-079B-47B4-8966-919CD155D89D}" srcOrd="0" destOrd="0" presId="urn:microsoft.com/office/officeart/2005/8/layout/process4"/>
    <dgm:cxn modelId="{9F2F4797-F40E-4977-8D26-D2D8875CF03B}" srcId="{C3EC240F-0FEB-486C-AB76-1473A25D1B9F}" destId="{E2EBAA8A-CC7A-40D1-8B02-4861F473C4A0}" srcOrd="5" destOrd="0" parTransId="{05A7FDAC-0D4B-42D3-AA95-27E00F68D9F1}" sibTransId="{670FAA5F-95DF-4409-B0FB-1CE3CEE16AA5}"/>
    <dgm:cxn modelId="{0F79F0A3-FD89-4775-9747-C7B224119687}" srcId="{C3EC240F-0FEB-486C-AB76-1473A25D1B9F}" destId="{8F26A833-9981-48D5-8F17-346A1BE1B531}" srcOrd="2" destOrd="0" parTransId="{6D6AB417-8B9F-4E31-A093-88A7C59002EF}" sibTransId="{A3945C29-AB7A-47DE-8F42-57852BDF9D6F}"/>
    <dgm:cxn modelId="{A3A648AE-26BD-4263-8A8C-F7D5CAF381C2}" srcId="{C3EC240F-0FEB-486C-AB76-1473A25D1B9F}" destId="{940742F3-991F-4098-97CE-B6D954126C11}" srcOrd="4" destOrd="0" parTransId="{5505DEB1-3415-492C-A6C5-6879C317DA7C}" sibTransId="{8B45ECB5-16D1-4DF1-ADB5-23F8E8BEE17D}"/>
    <dgm:cxn modelId="{A8492ACB-A35A-433F-818A-F3A1F71B6870}" type="presOf" srcId="{C3EC240F-0FEB-486C-AB76-1473A25D1B9F}" destId="{12F7C901-1BF8-4C3A-8697-D7DEB76883DE}" srcOrd="0" destOrd="0" presId="urn:microsoft.com/office/officeart/2005/8/layout/process4"/>
    <dgm:cxn modelId="{1EC534DF-2E9C-4EF1-8CFE-B309B3434629}" srcId="{C3EC240F-0FEB-486C-AB76-1473A25D1B9F}" destId="{1242A57B-EBA1-4CA2-804D-FAB76E9CDEAA}" srcOrd="3" destOrd="0" parTransId="{22AC0204-A99C-480B-BAFC-FBD03E0AA406}" sibTransId="{69141554-701B-4D93-A5F6-A0C6D12051B0}"/>
    <dgm:cxn modelId="{78EA09E9-2099-4C63-A97D-9EE1BF91AAD7}" type="presParOf" srcId="{12F7C901-1BF8-4C3A-8697-D7DEB76883DE}" destId="{D5D0069D-8483-43BD-A610-5D84260A81FD}" srcOrd="0" destOrd="0" presId="urn:microsoft.com/office/officeart/2005/8/layout/process4"/>
    <dgm:cxn modelId="{F28E0FC3-41FB-4474-A16A-F15322BBD220}" type="presParOf" srcId="{D5D0069D-8483-43BD-A610-5D84260A81FD}" destId="{9F6010BF-84A6-4D8D-AB52-69A0301BDA5A}" srcOrd="0" destOrd="0" presId="urn:microsoft.com/office/officeart/2005/8/layout/process4"/>
    <dgm:cxn modelId="{3D58C517-5FC1-43F5-8D52-C2C8DB7F2369}" type="presParOf" srcId="{12F7C901-1BF8-4C3A-8697-D7DEB76883DE}" destId="{A8BDC704-BB9F-45D0-9C18-1B28B73E45FB}" srcOrd="1" destOrd="0" presId="urn:microsoft.com/office/officeart/2005/8/layout/process4"/>
    <dgm:cxn modelId="{8C136C42-ED05-486C-B32F-DA595B7B6C80}" type="presParOf" srcId="{12F7C901-1BF8-4C3A-8697-D7DEB76883DE}" destId="{E20B8449-ABB9-4BBA-94FB-8E0AD656AD8E}" srcOrd="2" destOrd="0" presId="urn:microsoft.com/office/officeart/2005/8/layout/process4"/>
    <dgm:cxn modelId="{3A2A270F-5AC7-4E19-BCEA-54E36EB67A39}" type="presParOf" srcId="{E20B8449-ABB9-4BBA-94FB-8E0AD656AD8E}" destId="{219C8986-079B-47B4-8966-919CD155D89D}" srcOrd="0" destOrd="0" presId="urn:microsoft.com/office/officeart/2005/8/layout/process4"/>
    <dgm:cxn modelId="{5166959D-8F02-475F-9614-B909C66B807E}" type="presParOf" srcId="{12F7C901-1BF8-4C3A-8697-D7DEB76883DE}" destId="{3799A890-43E9-4843-8A27-ED4F6A68DF4C}" srcOrd="3" destOrd="0" presId="urn:microsoft.com/office/officeart/2005/8/layout/process4"/>
    <dgm:cxn modelId="{23BA4354-108E-45E6-BEA3-9F17A2A31FF1}" type="presParOf" srcId="{12F7C901-1BF8-4C3A-8697-D7DEB76883DE}" destId="{9A71D724-2909-4F34-AC65-45848E75EC87}" srcOrd="4" destOrd="0" presId="urn:microsoft.com/office/officeart/2005/8/layout/process4"/>
    <dgm:cxn modelId="{6CCF4A87-DC3D-4871-BA06-57C777A8A244}" type="presParOf" srcId="{9A71D724-2909-4F34-AC65-45848E75EC87}" destId="{82FA904F-9AB1-49F4-9B0B-F29F2804528A}" srcOrd="0" destOrd="0" presId="urn:microsoft.com/office/officeart/2005/8/layout/process4"/>
    <dgm:cxn modelId="{58D6DC03-C572-4758-8FAD-D293D9B4FB01}" type="presParOf" srcId="{12F7C901-1BF8-4C3A-8697-D7DEB76883DE}" destId="{A0114C77-2F04-46C4-8549-88EAAE7B5287}" srcOrd="5" destOrd="0" presId="urn:microsoft.com/office/officeart/2005/8/layout/process4"/>
    <dgm:cxn modelId="{FC34E848-60B1-416D-A810-4FB3F1709C12}" type="presParOf" srcId="{12F7C901-1BF8-4C3A-8697-D7DEB76883DE}" destId="{86062638-3B4C-457A-9C23-D426806C9C80}" srcOrd="6" destOrd="0" presId="urn:microsoft.com/office/officeart/2005/8/layout/process4"/>
    <dgm:cxn modelId="{F9807BB5-2318-4436-AE31-F6F331614249}" type="presParOf" srcId="{86062638-3B4C-457A-9C23-D426806C9C80}" destId="{8FC1B0AD-391D-4FA2-A3C9-7B439277D6DE}" srcOrd="0" destOrd="0" presId="urn:microsoft.com/office/officeart/2005/8/layout/process4"/>
    <dgm:cxn modelId="{21901C7F-2AD3-40A1-9FCB-31E0F0B0C260}" type="presParOf" srcId="{12F7C901-1BF8-4C3A-8697-D7DEB76883DE}" destId="{D60F4423-3C75-47E8-98F2-E9D4455F947E}" srcOrd="7" destOrd="0" presId="urn:microsoft.com/office/officeart/2005/8/layout/process4"/>
    <dgm:cxn modelId="{1A8420AD-0AB3-4A2E-9C0E-B834F24B7E58}" type="presParOf" srcId="{12F7C901-1BF8-4C3A-8697-D7DEB76883DE}" destId="{A08EB0DC-244B-4BD7-AB72-BCBF6AD83D5D}" srcOrd="8" destOrd="0" presId="urn:microsoft.com/office/officeart/2005/8/layout/process4"/>
    <dgm:cxn modelId="{C28C1D1A-AB55-41F8-8690-742F81D6D13F}" type="presParOf" srcId="{A08EB0DC-244B-4BD7-AB72-BCBF6AD83D5D}" destId="{BEA5FDBB-B1AE-42F2-AFF1-8CAD2205DEFE}" srcOrd="0" destOrd="0" presId="urn:microsoft.com/office/officeart/2005/8/layout/process4"/>
    <dgm:cxn modelId="{E20793F6-DE41-4542-95E1-8EA68133A88E}" type="presParOf" srcId="{12F7C901-1BF8-4C3A-8697-D7DEB76883DE}" destId="{05BB9D64-3316-4B02-B5E6-0F37AD6374C8}" srcOrd="9" destOrd="0" presId="urn:microsoft.com/office/officeart/2005/8/layout/process4"/>
    <dgm:cxn modelId="{0C9D323E-0196-4DE4-81D3-C47386CCC548}" type="presParOf" srcId="{12F7C901-1BF8-4C3A-8697-D7DEB76883DE}" destId="{79EEA55D-C426-49A8-BD08-61F85C3843EC}" srcOrd="10" destOrd="0" presId="urn:microsoft.com/office/officeart/2005/8/layout/process4"/>
    <dgm:cxn modelId="{61CC4818-7AF1-4CA3-8055-C5A2F6DA6570}" type="presParOf" srcId="{79EEA55D-C426-49A8-BD08-61F85C3843EC}" destId="{0C4D673F-2235-4ECE-83EB-CA2DED99C67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10BF-84A6-4D8D-AB52-69A0301BDA5A}">
      <dsp:nvSpPr>
        <dsp:cNvPr id="0" name=""/>
        <dsp:cNvSpPr/>
      </dsp:nvSpPr>
      <dsp:spPr>
        <a:xfrm>
          <a:off x="0" y="3503900"/>
          <a:ext cx="5603250" cy="45208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Stewarding Wisely Together – Approaches to Finance and Operational Management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(6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December 2022, 3-4.30pm - virtual) </a:t>
          </a:r>
        </a:p>
      </dsp:txBody>
      <dsp:txXfrm>
        <a:off x="0" y="3503900"/>
        <a:ext cx="5603250" cy="452086"/>
      </dsp:txXfrm>
    </dsp:sp>
    <dsp:sp modelId="{219C8986-079B-47B4-8966-919CD155D89D}">
      <dsp:nvSpPr>
        <dsp:cNvPr id="0" name=""/>
        <dsp:cNvSpPr/>
      </dsp:nvSpPr>
      <dsp:spPr>
        <a:xfrm rot="10800000">
          <a:off x="0" y="2815372"/>
          <a:ext cx="5603250" cy="695308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Developing Resilience Together – CEO, Staff and Pupil Wellbeing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(11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October 2022 – Regional Face to Face)  </a:t>
          </a:r>
        </a:p>
      </dsp:txBody>
      <dsp:txXfrm rot="10800000">
        <a:off x="0" y="2815372"/>
        <a:ext cx="5603250" cy="451790"/>
      </dsp:txXfrm>
    </dsp:sp>
    <dsp:sp modelId="{82FA904F-9AB1-49F4-9B0B-F29F2804528A}">
      <dsp:nvSpPr>
        <dsp:cNvPr id="0" name=""/>
        <dsp:cNvSpPr/>
      </dsp:nvSpPr>
      <dsp:spPr>
        <a:xfrm rot="10800000">
          <a:off x="0" y="2066318"/>
          <a:ext cx="5603250" cy="755835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Embracing the Future Together – Navigating the Political Landscape; Diversity, Equity and Inclusion</a:t>
          </a:r>
          <a:b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</a:b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(16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June 2022, One Day Conference) </a:t>
          </a:r>
        </a:p>
      </dsp:txBody>
      <dsp:txXfrm rot="10800000">
        <a:off x="0" y="2066318"/>
        <a:ext cx="5603250" cy="491119"/>
      </dsp:txXfrm>
    </dsp:sp>
    <dsp:sp modelId="{8FC1B0AD-391D-4FA2-A3C9-7B439277D6DE}">
      <dsp:nvSpPr>
        <dsp:cNvPr id="0" name=""/>
        <dsp:cNvSpPr/>
      </dsp:nvSpPr>
      <dsp:spPr>
        <a:xfrm rot="10800000">
          <a:off x="0" y="1377790"/>
          <a:ext cx="5603250" cy="695308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Strengthening Leaders Together - Appraisal and Professional Development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(13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th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May 2022, 1.00 – 2.30pm - virtual) </a:t>
          </a:r>
        </a:p>
      </dsp:txBody>
      <dsp:txXfrm rot="10800000">
        <a:off x="0" y="1377790"/>
        <a:ext cx="5603250" cy="451790"/>
      </dsp:txXfrm>
    </dsp:sp>
    <dsp:sp modelId="{BEA5FDBB-B1AE-42F2-AFF1-8CAD2205DEFE}">
      <dsp:nvSpPr>
        <dsp:cNvPr id="0" name=""/>
        <dsp:cNvSpPr/>
      </dsp:nvSpPr>
      <dsp:spPr>
        <a:xfrm rot="10800000">
          <a:off x="0" y="677435"/>
          <a:ext cx="5603250" cy="695308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Overcoming Challenges Together – Small &amp; Rural Schools Focus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(1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st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April 2022 – Regional Face to Face) </a:t>
          </a:r>
        </a:p>
      </dsp:txBody>
      <dsp:txXfrm rot="10800000">
        <a:off x="0" y="677435"/>
        <a:ext cx="5603250" cy="451790"/>
      </dsp:txXfrm>
    </dsp:sp>
    <dsp:sp modelId="{0C4D673F-2235-4ECE-83EB-CA2DED99C67B}">
      <dsp:nvSpPr>
        <dsp:cNvPr id="0" name=""/>
        <dsp:cNvSpPr/>
      </dsp:nvSpPr>
      <dsp:spPr>
        <a:xfrm rot="10800000">
          <a:off x="0" y="1034"/>
          <a:ext cx="5603250" cy="695308"/>
        </a:xfrm>
        <a:prstGeom prst="upArrowCallou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Building Knowledge Together – Developing Vision-Driven Curriculum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(2</a:t>
          </a:r>
          <a:r>
            <a:rPr lang="en-GB" sz="900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nd</a:t>
          </a:r>
          <a:r>
            <a:rPr lang="en-GB" sz="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March 2022, 3-4.30pm - virtual) </a:t>
          </a:r>
        </a:p>
      </dsp:txBody>
      <dsp:txXfrm rot="10800000">
        <a:off x="0" y="1034"/>
        <a:ext cx="5603250" cy="451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10A38-C30F-F043-BA7D-EF4466F91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200" y="4216324"/>
            <a:ext cx="3029163" cy="45644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F4A3B-9414-B54B-97AD-B62F20030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787986"/>
            <a:ext cx="4140000" cy="32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title, maximum </a:t>
            </a:r>
            <a:br>
              <a:rPr lang="en-US" dirty="0"/>
            </a:br>
            <a:r>
              <a:rPr lang="en-US" dirty="0"/>
              <a:t>of three lines</a:t>
            </a:r>
          </a:p>
        </p:txBody>
      </p:sp>
    </p:spTree>
    <p:extLst>
      <p:ext uri="{BB962C8B-B14F-4D97-AF65-F5344CB8AC3E}">
        <p14:creationId xmlns:p14="http://schemas.microsoft.com/office/powerpoint/2010/main" val="268727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10A38-C30F-F043-BA7D-EF4466F91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200" y="4215600"/>
            <a:ext cx="3034147" cy="457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F4A3B-9414-B54B-97AD-B62F20030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787986"/>
            <a:ext cx="4140000" cy="32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Small presentation title slide, maximum of four line heading can go here</a:t>
            </a:r>
          </a:p>
        </p:txBody>
      </p:sp>
    </p:spTree>
    <p:extLst>
      <p:ext uri="{BB962C8B-B14F-4D97-AF65-F5344CB8AC3E}">
        <p14:creationId xmlns:p14="http://schemas.microsoft.com/office/powerpoint/2010/main" val="347973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CC938AC-A460-724F-8076-BCAC88DA5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10" y="833144"/>
            <a:ext cx="4171277" cy="316421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gradFill>
                  <a:gsLst>
                    <a:gs pos="0">
                      <a:srgbClr val="00849F"/>
                    </a:gs>
                    <a:gs pos="100000">
                      <a:srgbClr val="991F7F"/>
                    </a:gs>
                  </a:gsLst>
                  <a:lin ang="12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title, maximum </a:t>
            </a:r>
            <a:br>
              <a:rPr lang="en-US" dirty="0"/>
            </a:br>
            <a:r>
              <a:rPr lang="en-US" dirty="0"/>
              <a:t>of three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B6ED8-1C22-9845-BD11-9BB5887A48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200" y="4215600"/>
            <a:ext cx="303414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2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CC938AC-A460-724F-8076-BCAC88DA5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10" y="833144"/>
            <a:ext cx="4171277" cy="316421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600" b="1">
                <a:gradFill>
                  <a:gsLst>
                    <a:gs pos="0">
                      <a:srgbClr val="00849F"/>
                    </a:gs>
                    <a:gs pos="100000">
                      <a:srgbClr val="991F7F"/>
                    </a:gs>
                  </a:gsLst>
                  <a:lin ang="12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Small presentation title slide, maximum of four line heading can 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B6ED8-1C22-9845-BD11-9BB5887A48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200" y="4215600"/>
            <a:ext cx="303414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9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B97E27-90FF-5140-9238-BE1BC2909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1652802"/>
            <a:ext cx="4968013" cy="733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6000" indent="-126000">
              <a:lnSpc>
                <a:spcPct val="100000"/>
              </a:lnSpc>
              <a:defRPr sz="12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000" indent="-126000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10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GB" dirty="0"/>
              <a:t>Click to add first level of bullet points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93C2D22-1B0B-3245-AA1C-22E23448A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460049"/>
            <a:ext cx="4968012" cy="1851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FontTx/>
              <a:buNone/>
              <a:defRPr sz="11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Click to add body text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A894658-6D54-AF4D-AEF1-5472D96396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42708" y="839841"/>
            <a:ext cx="2558638" cy="3072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bIns="540000" anchor="ctr" anchorCtr="0">
            <a:normAutofit/>
          </a:bodyPr>
          <a:lstStyle>
            <a:lvl1pPr marL="0" indent="0" algn="ctr">
              <a:buFontTx/>
              <a:buNone/>
              <a:defRPr sz="1200" b="0" i="0">
                <a:latin typeface="Gotham-Book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147AC-A473-4C4D-9424-3BD97F488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2708" y="4600575"/>
            <a:ext cx="2051884" cy="309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05D7B-6076-774E-937E-3BEA0F1E447B}"/>
              </a:ext>
            </a:extLst>
          </p:cNvPr>
          <p:cNvSpPr txBox="1"/>
          <p:nvPr userDrawn="1"/>
        </p:nvSpPr>
        <p:spPr>
          <a:xfrm>
            <a:off x="719998" y="4794570"/>
            <a:ext cx="4806157" cy="1846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900" dirty="0" err="1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www.cefel.org.uk</a:t>
            </a:r>
            <a:endParaRPr lang="en-US" sz="900" dirty="0">
              <a:solidFill>
                <a:srgbClr val="2528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E0AD7-430B-494B-A227-AC214D49D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97" y="839841"/>
            <a:ext cx="4968015" cy="730197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gradFill>
                  <a:gsLst>
                    <a:gs pos="100000">
                      <a:srgbClr val="991F7F"/>
                    </a:gs>
                    <a:gs pos="0">
                      <a:srgbClr val="00849F"/>
                    </a:gs>
                  </a:gsLst>
                  <a:lin ang="24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Contents slide title with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38087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BAE40"/>
          </p15:clr>
        </p15:guide>
        <p15:guide id="2" pos="35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B97E27-90FF-5140-9238-BE1BC2909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1376859"/>
            <a:ext cx="7681346" cy="733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6000" indent="-126000">
              <a:lnSpc>
                <a:spcPct val="100000"/>
              </a:lnSpc>
              <a:defRPr sz="12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000" indent="-126000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9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GB" dirty="0"/>
              <a:t>Click to add first level of bullet points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93C2D22-1B0B-3245-AA1C-22E23448A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188715"/>
            <a:ext cx="7681346" cy="1851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FontTx/>
              <a:buNone/>
              <a:defRPr sz="1100" b="0" i="0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Click to add body text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147AC-A473-4C4D-9424-3BD97F488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2800" y="4600800"/>
            <a:ext cx="2054618" cy="3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05D7B-6076-774E-937E-3BEA0F1E447B}"/>
              </a:ext>
            </a:extLst>
          </p:cNvPr>
          <p:cNvSpPr txBox="1"/>
          <p:nvPr userDrawn="1"/>
        </p:nvSpPr>
        <p:spPr>
          <a:xfrm>
            <a:off x="719998" y="4795200"/>
            <a:ext cx="4806157" cy="1846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900" dirty="0" err="1">
                <a:solidFill>
                  <a:srgbClr val="2528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www.cefel.org.uk</a:t>
            </a:r>
            <a:endParaRPr lang="en-US" sz="900" dirty="0">
              <a:solidFill>
                <a:srgbClr val="2528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E0AD7-430B-494B-A227-AC214D49D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98" y="839841"/>
            <a:ext cx="7681348" cy="458715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gradFill>
                  <a:gsLst>
                    <a:gs pos="100000">
                      <a:srgbClr val="991F7F"/>
                    </a:gs>
                    <a:gs pos="0">
                      <a:srgbClr val="00849F"/>
                    </a:gs>
                  </a:gsLst>
                  <a:lin ang="24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Contents slide with single line heading</a:t>
            </a:r>
          </a:p>
        </p:txBody>
      </p:sp>
    </p:spTree>
    <p:extLst>
      <p:ext uri="{BB962C8B-B14F-4D97-AF65-F5344CB8AC3E}">
        <p14:creationId xmlns:p14="http://schemas.microsoft.com/office/powerpoint/2010/main" val="386598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3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74" r:id="rId4"/>
    <p:sldLayoutId id="2147483662" r:id="rId5"/>
    <p:sldLayoutId id="214748367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A7C30-46F2-2443-82BD-ED7F1000DC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278" y="1254558"/>
            <a:ext cx="6398483" cy="158218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CEFEL MAT Leaders network is open to CEOs and trust senior leaders, offering a safe space to </a:t>
            </a:r>
            <a:r>
              <a:rPr lang="en-GB" sz="900" b="1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listen, engage  </a:t>
            </a: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and </a:t>
            </a:r>
            <a:r>
              <a:rPr lang="en-GB" sz="900" b="1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discuss </a:t>
            </a: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insights </a:t>
            </a: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both peers and other experts sharing </a:t>
            </a:r>
            <a:r>
              <a:rPr lang="en-GB" sz="900" b="1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educational, business and Christian perspectives. </a:t>
            </a:r>
            <a:endParaRPr lang="en-GB" sz="900" dirty="0">
              <a:solidFill>
                <a:srgbClr val="7030A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Our theme for this year is </a:t>
            </a:r>
            <a:r>
              <a:rPr lang="en-GB" sz="900" b="1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Flourishing Together – </a:t>
            </a: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how working together enables us to best sustain our own leadership, grow our next generation of leaders, face the future with confidence and ultimately empower all our children/ young people to succeed and thrive.</a:t>
            </a:r>
          </a:p>
          <a:p>
            <a:pPr>
              <a:spcAft>
                <a:spcPts val="0"/>
              </a:spcAft>
            </a:pP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We will focus on a range of trust- specific topics, all of which benefit from the collective wisdom of colleagues and experts - in termly virtual webinars, face to face regional gatherings and our annual one day conference in the summer term. </a:t>
            </a:r>
          </a:p>
          <a:p>
            <a:pPr>
              <a:spcAft>
                <a:spcPts val="0"/>
              </a:spcAft>
            </a:pPr>
            <a:r>
              <a:rPr lang="en-GB" sz="900" dirty="0">
                <a:solidFill>
                  <a:srgbClr val="7030A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These network sessions offer the opportunity for leaders to reflect on current shared challenges and benefit from one another’s experience. </a:t>
            </a:r>
            <a:endParaRPr lang="en-GB" sz="9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8B04646-9AAA-4ACF-B1BA-4C6C12C91E7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2215" r="22215"/>
          <a:stretch/>
        </p:blipFill>
        <p:spPr>
          <a:xfrm>
            <a:off x="6884716" y="798539"/>
            <a:ext cx="2259284" cy="271338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9085E-C984-A44A-A060-7FB95D3255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0278" y="452404"/>
            <a:ext cx="4968015" cy="692271"/>
          </a:xfrm>
        </p:spPr>
        <p:txBody>
          <a:bodyPr/>
          <a:lstStyle/>
          <a:p>
            <a:r>
              <a:rPr lang="en-GB" sz="2400" b="1" dirty="0">
                <a:solidFill>
                  <a:srgbClr val="991F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FLOURISHING TOGETHER</a:t>
            </a:r>
            <a:br>
              <a:rPr lang="en-GB" sz="2400" b="1" dirty="0">
                <a:solidFill>
                  <a:srgbClr val="991F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sz="600" b="1" dirty="0">
              <a:solidFill>
                <a:srgbClr val="991F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2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CEFEL MAT </a:t>
            </a:r>
            <a:r>
              <a:rPr lang="en-GB" sz="12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</a:t>
            </a:r>
            <a:r>
              <a:rPr lang="en-GB" sz="12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eaders </a:t>
            </a:r>
            <a:r>
              <a:rPr lang="en-GB" sz="12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</a:t>
            </a:r>
            <a:r>
              <a:rPr lang="en-GB" sz="12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etwork 2022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A8F6A8F-1E5C-4DF2-AD97-357F8D0B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37" y="4479101"/>
            <a:ext cx="592756" cy="5822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987B44-45CA-4DC1-88DF-B748537A4CE9}"/>
              </a:ext>
            </a:extLst>
          </p:cNvPr>
          <p:cNvSpPr txBox="1">
            <a:spLocks/>
          </p:cNvSpPr>
          <p:nvPr/>
        </p:nvSpPr>
        <p:spPr>
          <a:xfrm>
            <a:off x="294322" y="3251619"/>
            <a:ext cx="6330108" cy="122748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Membership for 2022 is graduated according to level of commitment and size of trust (under 1,000 pupils/ over 1,000 pupils):</a:t>
            </a:r>
          </a:p>
          <a:p>
            <a:pPr marL="0" indent="0">
              <a:buNone/>
            </a:pPr>
            <a:r>
              <a:rPr lang="en-GB" sz="9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BRONZE (£100/£200) </a:t>
            </a: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Virtual webinars only</a:t>
            </a:r>
          </a:p>
          <a:p>
            <a:pPr marL="0" indent="0">
              <a:buNone/>
            </a:pPr>
            <a:r>
              <a:rPr lang="en-GB" sz="9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SILVER (£250/ £400) </a:t>
            </a: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Virtual webinars and regional gatherings</a:t>
            </a:r>
          </a:p>
          <a:p>
            <a:pPr marL="0" indent="0">
              <a:buNone/>
            </a:pPr>
            <a:r>
              <a:rPr lang="en-GB" sz="9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GOLD (£500/ £750) </a:t>
            </a: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 Network Events (Virtual, Regional, Conference)</a:t>
            </a:r>
          </a:p>
          <a:p>
            <a:pPr marL="0" indent="0">
              <a:buNone/>
            </a:pPr>
            <a:r>
              <a:rPr lang="en-GB" sz="9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PLATINUM (£2,250/ £2,500) </a:t>
            </a:r>
            <a:r>
              <a:rPr lang="en-GB" sz="9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 Network Events + CEFEL administration of MAT Peer Review (cost of reviewers to be agreed locally)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8599A-FD53-46C3-B7FD-0FF45366BBF7}"/>
              </a:ext>
            </a:extLst>
          </p:cNvPr>
          <p:cNvSpPr txBox="1">
            <a:spLocks/>
          </p:cNvSpPr>
          <p:nvPr/>
        </p:nvSpPr>
        <p:spPr>
          <a:xfrm>
            <a:off x="294322" y="2946626"/>
            <a:ext cx="7681348" cy="2826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Membership Costs</a:t>
            </a:r>
          </a:p>
        </p:txBody>
      </p:sp>
    </p:spTree>
    <p:extLst>
      <p:ext uri="{BB962C8B-B14F-4D97-AF65-F5344CB8AC3E}">
        <p14:creationId xmlns:p14="http://schemas.microsoft.com/office/powerpoint/2010/main" val="236313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9085E-C984-A44A-A060-7FB95D3255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4074" y="227001"/>
            <a:ext cx="4968015" cy="366388"/>
          </a:xfrm>
        </p:spPr>
        <p:txBody>
          <a:bodyPr/>
          <a:lstStyle/>
          <a:p>
            <a:r>
              <a:rPr lang="en-GB" sz="18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Session </a:t>
            </a:r>
            <a:r>
              <a:rPr lang="en-GB" sz="20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Overview</a:t>
            </a:r>
            <a:endParaRPr lang="en-GB" sz="1800" b="1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A8F6A8F-1E5C-4DF2-AD97-357F8D0B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937" y="4479101"/>
            <a:ext cx="592756" cy="58228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0BA22C5-4D28-498E-AB42-9DFA56B1B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075658"/>
              </p:ext>
            </p:extLst>
          </p:nvPr>
        </p:nvGraphicFramePr>
        <p:xfrm>
          <a:off x="684074" y="522379"/>
          <a:ext cx="5603250" cy="3956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Placeholder 11" descr="Two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67BFA830-07DE-4A7A-8792-9C2A08C92EA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l="22231" r="22231"/>
          <a:stretch>
            <a:fillRect/>
          </a:stretch>
        </p:blipFill>
        <p:spPr>
          <a:xfrm>
            <a:off x="6584950" y="814319"/>
            <a:ext cx="2559050" cy="3071813"/>
          </a:xfrm>
        </p:spPr>
      </p:pic>
    </p:spTree>
    <p:extLst>
      <p:ext uri="{BB962C8B-B14F-4D97-AF65-F5344CB8AC3E}">
        <p14:creationId xmlns:p14="http://schemas.microsoft.com/office/powerpoint/2010/main" val="116128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5287D"/>
      </a:dk1>
      <a:lt1>
        <a:srgbClr val="FFFFFF"/>
      </a:lt1>
      <a:dk2>
        <a:srgbClr val="25287D"/>
      </a:dk2>
      <a:lt2>
        <a:srgbClr val="E7E6E6"/>
      </a:lt2>
      <a:accent1>
        <a:srgbClr val="991F7F"/>
      </a:accent1>
      <a:accent2>
        <a:srgbClr val="00839E"/>
      </a:accent2>
      <a:accent3>
        <a:srgbClr val="25287D"/>
      </a:accent3>
      <a:accent4>
        <a:srgbClr val="A586B8"/>
      </a:accent4>
      <a:accent5>
        <a:srgbClr val="5B9BD5"/>
      </a:accent5>
      <a:accent6>
        <a:srgbClr val="70AD47"/>
      </a:accent6>
      <a:hlink>
        <a:srgbClr val="048493"/>
      </a:hlink>
      <a:folHlink>
        <a:srgbClr val="25287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371</Words>
  <Application>Microsoft Office PowerPoint</Application>
  <PresentationFormat>On-screen Show (16:9)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Gotham-Book</vt:lpstr>
      <vt:lpstr>Source Sans Pro</vt:lpstr>
      <vt:lpstr>System Font Regular</vt:lpstr>
      <vt:lpstr>Verdana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Emily Norman</cp:lastModifiedBy>
  <cp:revision>33</cp:revision>
  <cp:lastPrinted>2022-01-31T09:21:20Z</cp:lastPrinted>
  <dcterms:created xsi:type="dcterms:W3CDTF">2021-03-03T13:30:58Z</dcterms:created>
  <dcterms:modified xsi:type="dcterms:W3CDTF">2022-02-11T14:18:15Z</dcterms:modified>
</cp:coreProperties>
</file>