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576" r:id="rId2"/>
    <p:sldId id="693" r:id="rId3"/>
    <p:sldId id="702" r:id="rId4"/>
    <p:sldId id="701" r:id="rId5"/>
    <p:sldId id="688" r:id="rId6"/>
    <p:sldId id="363" r:id="rId7"/>
    <p:sldId id="587" r:id="rId8"/>
    <p:sldId id="542" r:id="rId9"/>
    <p:sldId id="543" r:id="rId10"/>
    <p:sldId id="544" r:id="rId11"/>
    <p:sldId id="716" r:id="rId12"/>
    <p:sldId id="717" r:id="rId13"/>
    <p:sldId id="728" r:id="rId14"/>
    <p:sldId id="737" r:id="rId15"/>
    <p:sldId id="718" r:id="rId16"/>
    <p:sldId id="720" r:id="rId17"/>
    <p:sldId id="721" r:id="rId18"/>
    <p:sldId id="729" r:id="rId19"/>
    <p:sldId id="722" r:id="rId20"/>
    <p:sldId id="730" r:id="rId21"/>
    <p:sldId id="665" r:id="rId22"/>
    <p:sldId id="738" r:id="rId23"/>
    <p:sldId id="740" r:id="rId24"/>
    <p:sldId id="732" r:id="rId25"/>
    <p:sldId id="276" r:id="rId26"/>
    <p:sldId id="403" r:id="rId27"/>
    <p:sldId id="402" r:id="rId28"/>
    <p:sldId id="731" r:id="rId29"/>
    <p:sldId id="678" r:id="rId30"/>
    <p:sldId id="680" r:id="rId31"/>
    <p:sldId id="733" r:id="rId32"/>
    <p:sldId id="694" r:id="rId33"/>
    <p:sldId id="367" r:id="rId34"/>
    <p:sldId id="681" r:id="rId35"/>
    <p:sldId id="626" r:id="rId36"/>
    <p:sldId id="734" r:id="rId37"/>
    <p:sldId id="735" r:id="rId38"/>
    <p:sldId id="736" r:id="rId39"/>
    <p:sldId id="707" r:id="rId40"/>
    <p:sldId id="725" r:id="rId41"/>
    <p:sldId id="726" r:id="rId42"/>
    <p:sldId id="727" r:id="rId43"/>
  </p:sldIdLst>
  <p:sldSz cx="12192000" cy="685800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ily Norman" initials="EN" lastIdx="1" clrIdx="0">
    <p:extLst>
      <p:ext uri="{19B8F6BF-5375-455C-9EA6-DF929625EA0E}">
        <p15:presenceInfo xmlns:p15="http://schemas.microsoft.com/office/powerpoint/2012/main" userId="S::emily.norman@churchofengland.org::7730ed5f-eae3-465e-ad4d-e4c0de3b251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2" autoAdjust="0"/>
    <p:restoredTop sz="94660"/>
  </p:normalViewPr>
  <p:slideViewPr>
    <p:cSldViewPr snapToGrid="0">
      <p:cViewPr varScale="1">
        <p:scale>
          <a:sx n="84" d="100"/>
          <a:sy n="84" d="100"/>
        </p:scale>
        <p:origin x="129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7D5943-5B2C-4808-9D14-D58555F3D05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0E9644-4F1F-4597-868C-2CE65934DAF3}">
      <dgm:prSet phldrT="[Text]"/>
      <dgm:spPr/>
      <dgm:t>
        <a:bodyPr/>
        <a:lstStyle/>
        <a:p>
          <a:r>
            <a:rPr lang="en-US" b="1" dirty="0"/>
            <a:t>Peer Support Network: Well-being</a:t>
          </a:r>
        </a:p>
        <a:p>
          <a:r>
            <a:rPr lang="en-US" b="1" dirty="0"/>
            <a:t>Liverpool </a:t>
          </a:r>
        </a:p>
        <a:p>
          <a:r>
            <a:rPr lang="en-US" b="1" dirty="0"/>
            <a:t>6</a:t>
          </a:r>
          <a:r>
            <a:rPr lang="en-US" b="1" baseline="30000" dirty="0"/>
            <a:t>th</a:t>
          </a:r>
          <a:r>
            <a:rPr lang="en-US" b="1" dirty="0"/>
            <a:t> November</a:t>
          </a:r>
          <a:endParaRPr lang="en-US" dirty="0"/>
        </a:p>
      </dgm:t>
    </dgm:pt>
    <dgm:pt modelId="{1317AD1E-3E1E-4EA1-85CE-202B2CBD10F3}" type="parTrans" cxnId="{49513F54-2C65-4C9A-B41E-52A0D40ED616}">
      <dgm:prSet/>
      <dgm:spPr/>
      <dgm:t>
        <a:bodyPr/>
        <a:lstStyle/>
        <a:p>
          <a:endParaRPr lang="en-US"/>
        </a:p>
      </dgm:t>
    </dgm:pt>
    <dgm:pt modelId="{8487365E-760F-43E2-A02D-58231ACF6352}" type="sibTrans" cxnId="{49513F54-2C65-4C9A-B41E-52A0D40ED616}">
      <dgm:prSet/>
      <dgm:spPr/>
      <dgm:t>
        <a:bodyPr/>
        <a:lstStyle/>
        <a:p>
          <a:endParaRPr lang="en-US"/>
        </a:p>
      </dgm:t>
    </dgm:pt>
    <dgm:pt modelId="{2451B477-F64F-48B2-9F10-EDE9E54BD2B2}" type="pres">
      <dgm:prSet presAssocID="{DE7D5943-5B2C-4808-9D14-D58555F3D05F}" presName="outerComposite" presStyleCnt="0">
        <dgm:presLayoutVars>
          <dgm:chMax val="5"/>
          <dgm:dir/>
          <dgm:resizeHandles val="exact"/>
        </dgm:presLayoutVars>
      </dgm:prSet>
      <dgm:spPr/>
    </dgm:pt>
    <dgm:pt modelId="{3F77ED7A-42AC-4AF5-8E81-6F54E093B17A}" type="pres">
      <dgm:prSet presAssocID="{DE7D5943-5B2C-4808-9D14-D58555F3D05F}" presName="dummyMaxCanvas" presStyleCnt="0">
        <dgm:presLayoutVars/>
      </dgm:prSet>
      <dgm:spPr/>
    </dgm:pt>
    <dgm:pt modelId="{D0374680-F994-4F73-9136-8EE2F6EBF037}" type="pres">
      <dgm:prSet presAssocID="{DE7D5943-5B2C-4808-9D14-D58555F3D05F}" presName="OneNode_1" presStyleLbl="node1" presStyleIdx="0" presStyleCnt="1" custScaleX="100000" custScaleY="178520" custLinFactNeighborX="-20724" custLinFactNeighborY="-20147">
        <dgm:presLayoutVars>
          <dgm:bulletEnabled val="1"/>
        </dgm:presLayoutVars>
      </dgm:prSet>
      <dgm:spPr/>
    </dgm:pt>
  </dgm:ptLst>
  <dgm:cxnLst>
    <dgm:cxn modelId="{32CC4C67-8AA2-40EF-8FD4-23303B6452F5}" type="presOf" srcId="{490E9644-4F1F-4597-868C-2CE65934DAF3}" destId="{D0374680-F994-4F73-9136-8EE2F6EBF037}" srcOrd="0" destOrd="0" presId="urn:microsoft.com/office/officeart/2005/8/layout/vProcess5"/>
    <dgm:cxn modelId="{49513F54-2C65-4C9A-B41E-52A0D40ED616}" srcId="{DE7D5943-5B2C-4808-9D14-D58555F3D05F}" destId="{490E9644-4F1F-4597-868C-2CE65934DAF3}" srcOrd="0" destOrd="0" parTransId="{1317AD1E-3E1E-4EA1-85CE-202B2CBD10F3}" sibTransId="{8487365E-760F-43E2-A02D-58231ACF6352}"/>
    <dgm:cxn modelId="{4C408BA9-FC61-40D9-B81B-A6F1653A57DE}" type="presOf" srcId="{DE7D5943-5B2C-4808-9D14-D58555F3D05F}" destId="{2451B477-F64F-48B2-9F10-EDE9E54BD2B2}" srcOrd="0" destOrd="0" presId="urn:microsoft.com/office/officeart/2005/8/layout/vProcess5"/>
    <dgm:cxn modelId="{ABF65A5F-58A5-4EFD-BD96-54164A8D6912}" type="presParOf" srcId="{2451B477-F64F-48B2-9F10-EDE9E54BD2B2}" destId="{3F77ED7A-42AC-4AF5-8E81-6F54E093B17A}" srcOrd="0" destOrd="0" presId="urn:microsoft.com/office/officeart/2005/8/layout/vProcess5"/>
    <dgm:cxn modelId="{001E75D9-5134-4533-BB33-7BFDC3010F20}" type="presParOf" srcId="{2451B477-F64F-48B2-9F10-EDE9E54BD2B2}" destId="{D0374680-F994-4F73-9136-8EE2F6EBF037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E0A492-FE95-4918-AF4C-F2B800116B38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825D9B-2513-423E-9DD5-8B0817A879E2}">
      <dgm:prSet phldrT="[Text]"/>
      <dgm:spPr/>
      <dgm:t>
        <a:bodyPr/>
        <a:lstStyle/>
        <a:p>
          <a:r>
            <a:rPr lang="en-US" b="1" i="1" dirty="0"/>
            <a:t>‘Life in all its fullness’</a:t>
          </a:r>
        </a:p>
      </dgm:t>
    </dgm:pt>
    <dgm:pt modelId="{0232D076-81DD-4D45-9A6B-8FC9470DC09F}" type="parTrans" cxnId="{72B5AAF1-307B-45AD-BD90-7C3AA366CC07}">
      <dgm:prSet/>
      <dgm:spPr/>
      <dgm:t>
        <a:bodyPr/>
        <a:lstStyle/>
        <a:p>
          <a:endParaRPr lang="en-US"/>
        </a:p>
      </dgm:t>
    </dgm:pt>
    <dgm:pt modelId="{BCEF7BC8-05DB-4AEC-8946-1CA81C5FC1E9}" type="sibTrans" cxnId="{72B5AAF1-307B-45AD-BD90-7C3AA366CC07}">
      <dgm:prSet/>
      <dgm:spPr/>
      <dgm:t>
        <a:bodyPr/>
        <a:lstStyle/>
        <a:p>
          <a:endParaRPr lang="en-US"/>
        </a:p>
      </dgm:t>
    </dgm:pt>
    <dgm:pt modelId="{3C6C27A3-E06C-4DDD-B3C9-0CCF988ECF45}">
      <dgm:prSet phldrT="[Text]"/>
      <dgm:spPr/>
      <dgm:t>
        <a:bodyPr/>
        <a:lstStyle/>
        <a:p>
          <a:r>
            <a:rPr lang="en-US" dirty="0"/>
            <a:t>Educating for </a:t>
          </a:r>
          <a:r>
            <a:rPr lang="en-US" b="1" dirty="0"/>
            <a:t>Wisdom, Knowledge and Skills</a:t>
          </a:r>
        </a:p>
      </dgm:t>
    </dgm:pt>
    <dgm:pt modelId="{B88B10A3-BC1D-487D-8DF1-A630530A80E2}" type="parTrans" cxnId="{7895210F-CA1F-4A3C-B574-36B7E9C799B8}">
      <dgm:prSet/>
      <dgm:spPr/>
      <dgm:t>
        <a:bodyPr/>
        <a:lstStyle/>
        <a:p>
          <a:endParaRPr lang="en-US"/>
        </a:p>
      </dgm:t>
    </dgm:pt>
    <dgm:pt modelId="{7F8954A2-9E35-42C0-A9D4-DBA9A537FC42}" type="sibTrans" cxnId="{7895210F-CA1F-4A3C-B574-36B7E9C799B8}">
      <dgm:prSet/>
      <dgm:spPr/>
      <dgm:t>
        <a:bodyPr/>
        <a:lstStyle/>
        <a:p>
          <a:endParaRPr lang="en-US"/>
        </a:p>
      </dgm:t>
    </dgm:pt>
    <dgm:pt modelId="{F1267C97-0B8D-4700-ADB8-64B9ABD8E4A8}">
      <dgm:prSet phldrT="[Text]"/>
      <dgm:spPr/>
      <dgm:t>
        <a:bodyPr/>
        <a:lstStyle/>
        <a:p>
          <a:r>
            <a:rPr lang="en-US" dirty="0"/>
            <a:t>Educating for </a:t>
          </a:r>
        </a:p>
        <a:p>
          <a:r>
            <a:rPr lang="en-US" b="1" dirty="0"/>
            <a:t>Hope and Aspiration</a:t>
          </a:r>
        </a:p>
      </dgm:t>
    </dgm:pt>
    <dgm:pt modelId="{C48DA905-96EB-454F-B7B8-3D36FA2DD054}" type="parTrans" cxnId="{6D0798C5-06B5-4B62-A9BD-3675A53CBE2D}">
      <dgm:prSet/>
      <dgm:spPr/>
      <dgm:t>
        <a:bodyPr/>
        <a:lstStyle/>
        <a:p>
          <a:endParaRPr lang="en-US"/>
        </a:p>
      </dgm:t>
    </dgm:pt>
    <dgm:pt modelId="{20569730-34FF-43CC-BC7A-7BA02704B504}" type="sibTrans" cxnId="{6D0798C5-06B5-4B62-A9BD-3675A53CBE2D}">
      <dgm:prSet/>
      <dgm:spPr/>
      <dgm:t>
        <a:bodyPr/>
        <a:lstStyle/>
        <a:p>
          <a:endParaRPr lang="en-US"/>
        </a:p>
      </dgm:t>
    </dgm:pt>
    <dgm:pt modelId="{71D8C7EA-E7BB-448D-A2F2-BD1AE01301F2}">
      <dgm:prSet phldrT="[Text]"/>
      <dgm:spPr/>
      <dgm:t>
        <a:bodyPr/>
        <a:lstStyle/>
        <a:p>
          <a:r>
            <a:rPr lang="en-US" dirty="0"/>
            <a:t>Educating for </a:t>
          </a:r>
          <a:r>
            <a:rPr lang="en-US" b="1" dirty="0"/>
            <a:t>Community and Living Well Together</a:t>
          </a:r>
        </a:p>
      </dgm:t>
    </dgm:pt>
    <dgm:pt modelId="{094C8D57-8A2A-4936-AFE2-6BA35886B814}" type="parTrans" cxnId="{F1C0A92E-06A6-42D0-9FCF-E4DE9E921FC4}">
      <dgm:prSet/>
      <dgm:spPr/>
      <dgm:t>
        <a:bodyPr/>
        <a:lstStyle/>
        <a:p>
          <a:endParaRPr lang="en-US"/>
        </a:p>
      </dgm:t>
    </dgm:pt>
    <dgm:pt modelId="{F9198BA1-CCE1-4017-92D4-75171751B4E7}" type="sibTrans" cxnId="{F1C0A92E-06A6-42D0-9FCF-E4DE9E921FC4}">
      <dgm:prSet/>
      <dgm:spPr/>
      <dgm:t>
        <a:bodyPr/>
        <a:lstStyle/>
        <a:p>
          <a:endParaRPr lang="en-US"/>
        </a:p>
      </dgm:t>
    </dgm:pt>
    <dgm:pt modelId="{D2920D06-C260-4EBB-BB71-33CDD22B1378}">
      <dgm:prSet phldrT="[Text]"/>
      <dgm:spPr/>
      <dgm:t>
        <a:bodyPr/>
        <a:lstStyle/>
        <a:p>
          <a:r>
            <a:rPr lang="en-US" dirty="0"/>
            <a:t>Educating for </a:t>
          </a:r>
          <a:r>
            <a:rPr lang="en-US" b="1" dirty="0"/>
            <a:t>Dignity and Respect </a:t>
          </a:r>
        </a:p>
      </dgm:t>
    </dgm:pt>
    <dgm:pt modelId="{3F00FDD3-C4AC-41BE-A7E3-8ED807B1FF0E}" type="parTrans" cxnId="{BD1D757B-3274-45C3-B840-7CAF1B8B2241}">
      <dgm:prSet/>
      <dgm:spPr/>
      <dgm:t>
        <a:bodyPr/>
        <a:lstStyle/>
        <a:p>
          <a:endParaRPr lang="en-US"/>
        </a:p>
      </dgm:t>
    </dgm:pt>
    <dgm:pt modelId="{46F6AB54-9C22-496D-A412-E2364CC7B464}" type="sibTrans" cxnId="{BD1D757B-3274-45C3-B840-7CAF1B8B2241}">
      <dgm:prSet/>
      <dgm:spPr/>
      <dgm:t>
        <a:bodyPr/>
        <a:lstStyle/>
        <a:p>
          <a:endParaRPr lang="en-US"/>
        </a:p>
      </dgm:t>
    </dgm:pt>
    <dgm:pt modelId="{3D84F452-8213-417D-885C-5881409592A6}" type="pres">
      <dgm:prSet presAssocID="{E6E0A492-FE95-4918-AF4C-F2B800116B38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707B2A0-F786-49CD-92A3-543F7332A683}" type="pres">
      <dgm:prSet presAssocID="{E6E0A492-FE95-4918-AF4C-F2B800116B38}" presName="matrix" presStyleCnt="0"/>
      <dgm:spPr/>
    </dgm:pt>
    <dgm:pt modelId="{AF42D8D7-2B80-4A0D-A025-11B752BD8841}" type="pres">
      <dgm:prSet presAssocID="{E6E0A492-FE95-4918-AF4C-F2B800116B38}" presName="tile1" presStyleLbl="node1" presStyleIdx="0" presStyleCnt="4" custLinFactNeighborY="-10658"/>
      <dgm:spPr/>
    </dgm:pt>
    <dgm:pt modelId="{7724E12C-1F6F-4947-849C-7A868E1CFB83}" type="pres">
      <dgm:prSet presAssocID="{E6E0A492-FE95-4918-AF4C-F2B800116B38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F2796A30-4BA6-4579-B872-55030DC8751B}" type="pres">
      <dgm:prSet presAssocID="{E6E0A492-FE95-4918-AF4C-F2B800116B38}" presName="tile2" presStyleLbl="node1" presStyleIdx="1" presStyleCnt="4"/>
      <dgm:spPr/>
    </dgm:pt>
    <dgm:pt modelId="{59C753EF-0842-45C9-8FA4-7A0668040A7A}" type="pres">
      <dgm:prSet presAssocID="{E6E0A492-FE95-4918-AF4C-F2B800116B38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D2EE4A69-F86E-44DB-8DC2-05CF8482E115}" type="pres">
      <dgm:prSet presAssocID="{E6E0A492-FE95-4918-AF4C-F2B800116B38}" presName="tile3" presStyleLbl="node1" presStyleIdx="2" presStyleCnt="4"/>
      <dgm:spPr/>
    </dgm:pt>
    <dgm:pt modelId="{B8E3EB5F-FD04-4587-8811-F896BB860A24}" type="pres">
      <dgm:prSet presAssocID="{E6E0A492-FE95-4918-AF4C-F2B800116B38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D2422CFC-64A5-4E24-9F46-1CDA73C5BF6F}" type="pres">
      <dgm:prSet presAssocID="{E6E0A492-FE95-4918-AF4C-F2B800116B38}" presName="tile4" presStyleLbl="node1" presStyleIdx="3" presStyleCnt="4"/>
      <dgm:spPr/>
    </dgm:pt>
    <dgm:pt modelId="{C4C1511B-EED0-40ED-A51F-1F1A3149B7DE}" type="pres">
      <dgm:prSet presAssocID="{E6E0A492-FE95-4918-AF4C-F2B800116B38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961D8291-A1AA-439C-9B5B-62F2FD2E034E}" type="pres">
      <dgm:prSet presAssocID="{E6E0A492-FE95-4918-AF4C-F2B800116B38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670E830B-71CE-4BC3-BB72-855EF653E6D7}" type="presOf" srcId="{F1267C97-0B8D-4700-ADB8-64B9ABD8E4A8}" destId="{F2796A30-4BA6-4579-B872-55030DC8751B}" srcOrd="0" destOrd="0" presId="urn:microsoft.com/office/officeart/2005/8/layout/matrix1"/>
    <dgm:cxn modelId="{7895210F-CA1F-4A3C-B574-36B7E9C799B8}" srcId="{33825D9B-2513-423E-9DD5-8B0817A879E2}" destId="{3C6C27A3-E06C-4DDD-B3C9-0CCF988ECF45}" srcOrd="0" destOrd="0" parTransId="{B88B10A3-BC1D-487D-8DF1-A630530A80E2}" sibTransId="{7F8954A2-9E35-42C0-A9D4-DBA9A537FC42}"/>
    <dgm:cxn modelId="{82EC3A12-FC96-4793-BE4C-0D8CB6475CF9}" type="presOf" srcId="{E6E0A492-FE95-4918-AF4C-F2B800116B38}" destId="{3D84F452-8213-417D-885C-5881409592A6}" srcOrd="0" destOrd="0" presId="urn:microsoft.com/office/officeart/2005/8/layout/matrix1"/>
    <dgm:cxn modelId="{29C57013-6252-4D37-9325-660335E46E3F}" type="presOf" srcId="{71D8C7EA-E7BB-448D-A2F2-BD1AE01301F2}" destId="{D2EE4A69-F86E-44DB-8DC2-05CF8482E115}" srcOrd="0" destOrd="0" presId="urn:microsoft.com/office/officeart/2005/8/layout/matrix1"/>
    <dgm:cxn modelId="{DEEB711E-7289-4BBF-B305-0BA6A33888D5}" type="presOf" srcId="{33825D9B-2513-423E-9DD5-8B0817A879E2}" destId="{961D8291-A1AA-439C-9B5B-62F2FD2E034E}" srcOrd="0" destOrd="0" presId="urn:microsoft.com/office/officeart/2005/8/layout/matrix1"/>
    <dgm:cxn modelId="{F1C0A92E-06A6-42D0-9FCF-E4DE9E921FC4}" srcId="{33825D9B-2513-423E-9DD5-8B0817A879E2}" destId="{71D8C7EA-E7BB-448D-A2F2-BD1AE01301F2}" srcOrd="2" destOrd="0" parTransId="{094C8D57-8A2A-4936-AFE2-6BA35886B814}" sibTransId="{F9198BA1-CCE1-4017-92D4-75171751B4E7}"/>
    <dgm:cxn modelId="{F75A666B-0D7B-44BE-97F1-8EE82ACAB21D}" type="presOf" srcId="{F1267C97-0B8D-4700-ADB8-64B9ABD8E4A8}" destId="{59C753EF-0842-45C9-8FA4-7A0668040A7A}" srcOrd="1" destOrd="0" presId="urn:microsoft.com/office/officeart/2005/8/layout/matrix1"/>
    <dgm:cxn modelId="{BD1D757B-3274-45C3-B840-7CAF1B8B2241}" srcId="{33825D9B-2513-423E-9DD5-8B0817A879E2}" destId="{D2920D06-C260-4EBB-BB71-33CDD22B1378}" srcOrd="3" destOrd="0" parTransId="{3F00FDD3-C4AC-41BE-A7E3-8ED807B1FF0E}" sibTransId="{46F6AB54-9C22-496D-A412-E2364CC7B464}"/>
    <dgm:cxn modelId="{9160F497-ACF6-46A1-B503-8537E95B640B}" type="presOf" srcId="{3C6C27A3-E06C-4DDD-B3C9-0CCF988ECF45}" destId="{7724E12C-1F6F-4947-849C-7A868E1CFB83}" srcOrd="1" destOrd="0" presId="urn:microsoft.com/office/officeart/2005/8/layout/matrix1"/>
    <dgm:cxn modelId="{4B65A1A3-CAB7-4055-A0B5-90D2B0703344}" type="presOf" srcId="{D2920D06-C260-4EBB-BB71-33CDD22B1378}" destId="{C4C1511B-EED0-40ED-A51F-1F1A3149B7DE}" srcOrd="1" destOrd="0" presId="urn:microsoft.com/office/officeart/2005/8/layout/matrix1"/>
    <dgm:cxn modelId="{515FC2AE-440B-46AC-8238-A93678CD23FC}" type="presOf" srcId="{D2920D06-C260-4EBB-BB71-33CDD22B1378}" destId="{D2422CFC-64A5-4E24-9F46-1CDA73C5BF6F}" srcOrd="0" destOrd="0" presId="urn:microsoft.com/office/officeart/2005/8/layout/matrix1"/>
    <dgm:cxn modelId="{BF6032BC-5EB4-4B45-9AE8-2ADE96438031}" type="presOf" srcId="{3C6C27A3-E06C-4DDD-B3C9-0CCF988ECF45}" destId="{AF42D8D7-2B80-4A0D-A025-11B752BD8841}" srcOrd="0" destOrd="0" presId="urn:microsoft.com/office/officeart/2005/8/layout/matrix1"/>
    <dgm:cxn modelId="{6D0798C5-06B5-4B62-A9BD-3675A53CBE2D}" srcId="{33825D9B-2513-423E-9DD5-8B0817A879E2}" destId="{F1267C97-0B8D-4700-ADB8-64B9ABD8E4A8}" srcOrd="1" destOrd="0" parTransId="{C48DA905-96EB-454F-B7B8-3D36FA2DD054}" sibTransId="{20569730-34FF-43CC-BC7A-7BA02704B504}"/>
    <dgm:cxn modelId="{099C38EF-E45C-483C-851C-3A60F9741BE0}" type="presOf" srcId="{71D8C7EA-E7BB-448D-A2F2-BD1AE01301F2}" destId="{B8E3EB5F-FD04-4587-8811-F896BB860A24}" srcOrd="1" destOrd="0" presId="urn:microsoft.com/office/officeart/2005/8/layout/matrix1"/>
    <dgm:cxn modelId="{72B5AAF1-307B-45AD-BD90-7C3AA366CC07}" srcId="{E6E0A492-FE95-4918-AF4C-F2B800116B38}" destId="{33825D9B-2513-423E-9DD5-8B0817A879E2}" srcOrd="0" destOrd="0" parTransId="{0232D076-81DD-4D45-9A6B-8FC9470DC09F}" sibTransId="{BCEF7BC8-05DB-4AEC-8946-1CA81C5FC1E9}"/>
    <dgm:cxn modelId="{F0787B61-ABF1-44D4-B7E6-80AE064957EC}" type="presParOf" srcId="{3D84F452-8213-417D-885C-5881409592A6}" destId="{4707B2A0-F786-49CD-92A3-543F7332A683}" srcOrd="0" destOrd="0" presId="urn:microsoft.com/office/officeart/2005/8/layout/matrix1"/>
    <dgm:cxn modelId="{250328E9-985D-4C19-83F2-D45CF89BEE02}" type="presParOf" srcId="{4707B2A0-F786-49CD-92A3-543F7332A683}" destId="{AF42D8D7-2B80-4A0D-A025-11B752BD8841}" srcOrd="0" destOrd="0" presId="urn:microsoft.com/office/officeart/2005/8/layout/matrix1"/>
    <dgm:cxn modelId="{327E6D3B-7B95-4868-9983-7E9891B745B3}" type="presParOf" srcId="{4707B2A0-F786-49CD-92A3-543F7332A683}" destId="{7724E12C-1F6F-4947-849C-7A868E1CFB83}" srcOrd="1" destOrd="0" presId="urn:microsoft.com/office/officeart/2005/8/layout/matrix1"/>
    <dgm:cxn modelId="{53316645-9FD3-4695-84D2-1B87307BB23A}" type="presParOf" srcId="{4707B2A0-F786-49CD-92A3-543F7332A683}" destId="{F2796A30-4BA6-4579-B872-55030DC8751B}" srcOrd="2" destOrd="0" presId="urn:microsoft.com/office/officeart/2005/8/layout/matrix1"/>
    <dgm:cxn modelId="{8D35CBFC-D87A-4451-999F-30D38D6E0B6C}" type="presParOf" srcId="{4707B2A0-F786-49CD-92A3-543F7332A683}" destId="{59C753EF-0842-45C9-8FA4-7A0668040A7A}" srcOrd="3" destOrd="0" presId="urn:microsoft.com/office/officeart/2005/8/layout/matrix1"/>
    <dgm:cxn modelId="{66B5FC47-7971-4038-8082-F312A37E17D0}" type="presParOf" srcId="{4707B2A0-F786-49CD-92A3-543F7332A683}" destId="{D2EE4A69-F86E-44DB-8DC2-05CF8482E115}" srcOrd="4" destOrd="0" presId="urn:microsoft.com/office/officeart/2005/8/layout/matrix1"/>
    <dgm:cxn modelId="{E5FC856A-9A08-4696-B435-DE4B98DDE8B2}" type="presParOf" srcId="{4707B2A0-F786-49CD-92A3-543F7332A683}" destId="{B8E3EB5F-FD04-4587-8811-F896BB860A24}" srcOrd="5" destOrd="0" presId="urn:microsoft.com/office/officeart/2005/8/layout/matrix1"/>
    <dgm:cxn modelId="{426C0DBE-0D82-4FC3-B3A5-45CFF0AA2642}" type="presParOf" srcId="{4707B2A0-F786-49CD-92A3-543F7332A683}" destId="{D2422CFC-64A5-4E24-9F46-1CDA73C5BF6F}" srcOrd="6" destOrd="0" presId="urn:microsoft.com/office/officeart/2005/8/layout/matrix1"/>
    <dgm:cxn modelId="{2E02F08C-4D76-460F-B912-FBA3894703E7}" type="presParOf" srcId="{4707B2A0-F786-49CD-92A3-543F7332A683}" destId="{C4C1511B-EED0-40ED-A51F-1F1A3149B7DE}" srcOrd="7" destOrd="0" presId="urn:microsoft.com/office/officeart/2005/8/layout/matrix1"/>
    <dgm:cxn modelId="{768D1956-ACAA-4807-9CA1-3997E81F06FC}" type="presParOf" srcId="{3D84F452-8213-417D-885C-5881409592A6}" destId="{961D8291-A1AA-439C-9B5B-62F2FD2E034E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E7D5943-5B2C-4808-9D14-D58555F3D05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0E9644-4F1F-4597-868C-2CE65934DAF3}">
      <dgm:prSet phldrT="[Text]" custT="1"/>
      <dgm:spPr/>
      <dgm:t>
        <a:bodyPr/>
        <a:lstStyle/>
        <a:p>
          <a:pPr algn="ctr"/>
          <a:r>
            <a:rPr kumimoji="0" lang="en-US" sz="480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rPr>
            <a:t>“</a:t>
          </a:r>
          <a:r>
            <a:rPr kumimoji="0" lang="en-GB" sz="480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rPr>
            <a:t>To develop inspirational</a:t>
          </a:r>
          <a:r>
            <a:rPr kumimoji="0" lang="en-GB" sz="4800" i="0" u="none" strike="noStrike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rPr>
            <a:t> leaders who are </a:t>
          </a:r>
          <a:r>
            <a:rPr kumimoji="0" lang="en-GB" sz="6600" b="1" i="0" u="none" strike="noStrike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rPr>
            <a:t>called, connected and committed </a:t>
          </a:r>
          <a:r>
            <a:rPr kumimoji="0" lang="en-GB" sz="4800" i="0" u="none" strike="noStrike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rPr>
            <a:t>to delivering the Church of England’s vision for education”</a:t>
          </a:r>
          <a:endParaRPr lang="en-US" sz="4800" b="1" i="0" dirty="0">
            <a:solidFill>
              <a:schemeClr val="bg1"/>
            </a:solidFill>
          </a:endParaRPr>
        </a:p>
      </dgm:t>
    </dgm:pt>
    <dgm:pt modelId="{1317AD1E-3E1E-4EA1-85CE-202B2CBD10F3}" type="parTrans" cxnId="{49513F54-2C65-4C9A-B41E-52A0D40ED616}">
      <dgm:prSet/>
      <dgm:spPr/>
      <dgm:t>
        <a:bodyPr/>
        <a:lstStyle/>
        <a:p>
          <a:endParaRPr lang="en-US"/>
        </a:p>
      </dgm:t>
    </dgm:pt>
    <dgm:pt modelId="{8487365E-760F-43E2-A02D-58231ACF6352}" type="sibTrans" cxnId="{49513F54-2C65-4C9A-B41E-52A0D40ED616}">
      <dgm:prSet/>
      <dgm:spPr/>
      <dgm:t>
        <a:bodyPr/>
        <a:lstStyle/>
        <a:p>
          <a:endParaRPr lang="en-US"/>
        </a:p>
      </dgm:t>
    </dgm:pt>
    <dgm:pt modelId="{2451B477-F64F-48B2-9F10-EDE9E54BD2B2}" type="pres">
      <dgm:prSet presAssocID="{DE7D5943-5B2C-4808-9D14-D58555F3D05F}" presName="outerComposite" presStyleCnt="0">
        <dgm:presLayoutVars>
          <dgm:chMax val="5"/>
          <dgm:dir/>
          <dgm:resizeHandles val="exact"/>
        </dgm:presLayoutVars>
      </dgm:prSet>
      <dgm:spPr/>
    </dgm:pt>
    <dgm:pt modelId="{3F77ED7A-42AC-4AF5-8E81-6F54E093B17A}" type="pres">
      <dgm:prSet presAssocID="{DE7D5943-5B2C-4808-9D14-D58555F3D05F}" presName="dummyMaxCanvas" presStyleCnt="0">
        <dgm:presLayoutVars/>
      </dgm:prSet>
      <dgm:spPr/>
    </dgm:pt>
    <dgm:pt modelId="{D0374680-F994-4F73-9136-8EE2F6EBF037}" type="pres">
      <dgm:prSet presAssocID="{DE7D5943-5B2C-4808-9D14-D58555F3D05F}" presName="OneNode_1" presStyleLbl="node1" presStyleIdx="0" presStyleCnt="1" custScaleY="192513" custLinFactNeighborY="3744">
        <dgm:presLayoutVars>
          <dgm:bulletEnabled val="1"/>
        </dgm:presLayoutVars>
      </dgm:prSet>
      <dgm:spPr/>
    </dgm:pt>
  </dgm:ptLst>
  <dgm:cxnLst>
    <dgm:cxn modelId="{32CC4C67-8AA2-40EF-8FD4-23303B6452F5}" type="presOf" srcId="{490E9644-4F1F-4597-868C-2CE65934DAF3}" destId="{D0374680-F994-4F73-9136-8EE2F6EBF037}" srcOrd="0" destOrd="0" presId="urn:microsoft.com/office/officeart/2005/8/layout/vProcess5"/>
    <dgm:cxn modelId="{49513F54-2C65-4C9A-B41E-52A0D40ED616}" srcId="{DE7D5943-5B2C-4808-9D14-D58555F3D05F}" destId="{490E9644-4F1F-4597-868C-2CE65934DAF3}" srcOrd="0" destOrd="0" parTransId="{1317AD1E-3E1E-4EA1-85CE-202B2CBD10F3}" sibTransId="{8487365E-760F-43E2-A02D-58231ACF6352}"/>
    <dgm:cxn modelId="{4C408BA9-FC61-40D9-B81B-A6F1653A57DE}" type="presOf" srcId="{DE7D5943-5B2C-4808-9D14-D58555F3D05F}" destId="{2451B477-F64F-48B2-9F10-EDE9E54BD2B2}" srcOrd="0" destOrd="0" presId="urn:microsoft.com/office/officeart/2005/8/layout/vProcess5"/>
    <dgm:cxn modelId="{ABF65A5F-58A5-4EFD-BD96-54164A8D6912}" type="presParOf" srcId="{2451B477-F64F-48B2-9F10-EDE9E54BD2B2}" destId="{3F77ED7A-42AC-4AF5-8E81-6F54E093B17A}" srcOrd="0" destOrd="0" presId="urn:microsoft.com/office/officeart/2005/8/layout/vProcess5"/>
    <dgm:cxn modelId="{001E75D9-5134-4533-BB33-7BFDC3010F20}" type="presParOf" srcId="{2451B477-F64F-48B2-9F10-EDE9E54BD2B2}" destId="{D0374680-F994-4F73-9136-8EE2F6EBF037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E7D5943-5B2C-4808-9D14-D58555F3D05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0E9644-4F1F-4597-868C-2CE65934DAF3}">
      <dgm:prSet phldrT="[Text]" custT="1"/>
      <dgm:spPr/>
      <dgm:t>
        <a:bodyPr/>
        <a:lstStyle/>
        <a:p>
          <a:r>
            <a:rPr lang="en-US" sz="6000" b="1" dirty="0"/>
            <a:t>Pedagogy Leadership Theology</a:t>
          </a:r>
          <a:endParaRPr lang="en-US" sz="6000" dirty="0"/>
        </a:p>
      </dgm:t>
    </dgm:pt>
    <dgm:pt modelId="{1317AD1E-3E1E-4EA1-85CE-202B2CBD10F3}" type="parTrans" cxnId="{49513F54-2C65-4C9A-B41E-52A0D40ED616}">
      <dgm:prSet/>
      <dgm:spPr/>
      <dgm:t>
        <a:bodyPr/>
        <a:lstStyle/>
        <a:p>
          <a:endParaRPr lang="en-US"/>
        </a:p>
      </dgm:t>
    </dgm:pt>
    <dgm:pt modelId="{8487365E-760F-43E2-A02D-58231ACF6352}" type="sibTrans" cxnId="{49513F54-2C65-4C9A-B41E-52A0D40ED616}">
      <dgm:prSet/>
      <dgm:spPr/>
      <dgm:t>
        <a:bodyPr/>
        <a:lstStyle/>
        <a:p>
          <a:endParaRPr lang="en-US"/>
        </a:p>
      </dgm:t>
    </dgm:pt>
    <dgm:pt modelId="{2451B477-F64F-48B2-9F10-EDE9E54BD2B2}" type="pres">
      <dgm:prSet presAssocID="{DE7D5943-5B2C-4808-9D14-D58555F3D05F}" presName="outerComposite" presStyleCnt="0">
        <dgm:presLayoutVars>
          <dgm:chMax val="5"/>
          <dgm:dir/>
          <dgm:resizeHandles val="exact"/>
        </dgm:presLayoutVars>
      </dgm:prSet>
      <dgm:spPr/>
    </dgm:pt>
    <dgm:pt modelId="{3F77ED7A-42AC-4AF5-8E81-6F54E093B17A}" type="pres">
      <dgm:prSet presAssocID="{DE7D5943-5B2C-4808-9D14-D58555F3D05F}" presName="dummyMaxCanvas" presStyleCnt="0">
        <dgm:presLayoutVars/>
      </dgm:prSet>
      <dgm:spPr/>
    </dgm:pt>
    <dgm:pt modelId="{D0374680-F994-4F73-9136-8EE2F6EBF037}" type="pres">
      <dgm:prSet presAssocID="{DE7D5943-5B2C-4808-9D14-D58555F3D05F}" presName="OneNode_1" presStyleLbl="node1" presStyleIdx="0" presStyleCnt="1" custScaleY="156941" custLinFactNeighborY="-33158">
        <dgm:presLayoutVars>
          <dgm:bulletEnabled val="1"/>
        </dgm:presLayoutVars>
      </dgm:prSet>
      <dgm:spPr/>
    </dgm:pt>
  </dgm:ptLst>
  <dgm:cxnLst>
    <dgm:cxn modelId="{32CC4C67-8AA2-40EF-8FD4-23303B6452F5}" type="presOf" srcId="{490E9644-4F1F-4597-868C-2CE65934DAF3}" destId="{D0374680-F994-4F73-9136-8EE2F6EBF037}" srcOrd="0" destOrd="0" presId="urn:microsoft.com/office/officeart/2005/8/layout/vProcess5"/>
    <dgm:cxn modelId="{49513F54-2C65-4C9A-B41E-52A0D40ED616}" srcId="{DE7D5943-5B2C-4808-9D14-D58555F3D05F}" destId="{490E9644-4F1F-4597-868C-2CE65934DAF3}" srcOrd="0" destOrd="0" parTransId="{1317AD1E-3E1E-4EA1-85CE-202B2CBD10F3}" sibTransId="{8487365E-760F-43E2-A02D-58231ACF6352}"/>
    <dgm:cxn modelId="{4C408BA9-FC61-40D9-B81B-A6F1653A57DE}" type="presOf" srcId="{DE7D5943-5B2C-4808-9D14-D58555F3D05F}" destId="{2451B477-F64F-48B2-9F10-EDE9E54BD2B2}" srcOrd="0" destOrd="0" presId="urn:microsoft.com/office/officeart/2005/8/layout/vProcess5"/>
    <dgm:cxn modelId="{ABF65A5F-58A5-4EFD-BD96-54164A8D6912}" type="presParOf" srcId="{2451B477-F64F-48B2-9F10-EDE9E54BD2B2}" destId="{3F77ED7A-42AC-4AF5-8E81-6F54E093B17A}" srcOrd="0" destOrd="0" presId="urn:microsoft.com/office/officeart/2005/8/layout/vProcess5"/>
    <dgm:cxn modelId="{001E75D9-5134-4533-BB33-7BFDC3010F20}" type="presParOf" srcId="{2451B477-F64F-48B2-9F10-EDE9E54BD2B2}" destId="{D0374680-F994-4F73-9136-8EE2F6EBF037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B52F44E-D249-4384-BD30-6E367A853453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ED07F10A-ED56-4E6F-8486-41CFA64A0B64}">
      <dgm:prSet phldrT="[Text]"/>
      <dgm:spPr/>
      <dgm:t>
        <a:bodyPr/>
        <a:lstStyle/>
        <a:p>
          <a:r>
            <a:rPr lang="en-US" dirty="0"/>
            <a:t>Theology</a:t>
          </a:r>
        </a:p>
      </dgm:t>
    </dgm:pt>
    <dgm:pt modelId="{7775478C-79E7-43B3-A1F5-8155F22761E9}" type="parTrans" cxnId="{58A2A782-FC3B-4C6D-86F4-44D7D38179A2}">
      <dgm:prSet/>
      <dgm:spPr/>
      <dgm:t>
        <a:bodyPr/>
        <a:lstStyle/>
        <a:p>
          <a:endParaRPr lang="en-US"/>
        </a:p>
      </dgm:t>
    </dgm:pt>
    <dgm:pt modelId="{480AADE3-ACA1-4D20-B137-F1EAAC9CD8FD}" type="sibTrans" cxnId="{58A2A782-FC3B-4C6D-86F4-44D7D38179A2}">
      <dgm:prSet/>
      <dgm:spPr/>
      <dgm:t>
        <a:bodyPr/>
        <a:lstStyle/>
        <a:p>
          <a:endParaRPr lang="en-US"/>
        </a:p>
      </dgm:t>
    </dgm:pt>
    <dgm:pt modelId="{B47E33EA-590D-4EB3-AAFD-5B6B9A1E9189}">
      <dgm:prSet phldrT="[Text]" custT="1"/>
      <dgm:spPr/>
      <dgm:t>
        <a:bodyPr/>
        <a:lstStyle/>
        <a:p>
          <a:r>
            <a:rPr lang="en-US" sz="2800" b="0" dirty="0"/>
            <a:t>Leadership</a:t>
          </a:r>
        </a:p>
      </dgm:t>
    </dgm:pt>
    <dgm:pt modelId="{52945C39-1B8F-4079-B7B8-9886A28D2470}" type="parTrans" cxnId="{2F7AB88D-DCB1-49B2-9A18-830BF382F6D0}">
      <dgm:prSet/>
      <dgm:spPr/>
      <dgm:t>
        <a:bodyPr/>
        <a:lstStyle/>
        <a:p>
          <a:endParaRPr lang="en-US"/>
        </a:p>
      </dgm:t>
    </dgm:pt>
    <dgm:pt modelId="{2E33566B-8330-45F7-A32B-C8FEEE25F225}" type="sibTrans" cxnId="{2F7AB88D-DCB1-49B2-9A18-830BF382F6D0}">
      <dgm:prSet/>
      <dgm:spPr/>
      <dgm:t>
        <a:bodyPr/>
        <a:lstStyle/>
        <a:p>
          <a:endParaRPr lang="en-US"/>
        </a:p>
      </dgm:t>
    </dgm:pt>
    <dgm:pt modelId="{2939699E-04E7-4957-8B71-23058433F49E}">
      <dgm:prSet phldrT="[Text]"/>
      <dgm:spPr/>
      <dgm:t>
        <a:bodyPr/>
        <a:lstStyle/>
        <a:p>
          <a:r>
            <a:rPr lang="en-US" dirty="0"/>
            <a:t>Pedagogy</a:t>
          </a:r>
        </a:p>
      </dgm:t>
    </dgm:pt>
    <dgm:pt modelId="{BE5B72AB-0E10-4FD0-AED8-A45EF95BCE85}" type="parTrans" cxnId="{74C49C7B-12EC-49A3-8A6E-05C94580785D}">
      <dgm:prSet/>
      <dgm:spPr/>
      <dgm:t>
        <a:bodyPr/>
        <a:lstStyle/>
        <a:p>
          <a:endParaRPr lang="en-US"/>
        </a:p>
      </dgm:t>
    </dgm:pt>
    <dgm:pt modelId="{4876E332-8331-4F06-9C91-DF2F9251FE2D}" type="sibTrans" cxnId="{74C49C7B-12EC-49A3-8A6E-05C94580785D}">
      <dgm:prSet/>
      <dgm:spPr/>
      <dgm:t>
        <a:bodyPr/>
        <a:lstStyle/>
        <a:p>
          <a:endParaRPr lang="en-US"/>
        </a:p>
      </dgm:t>
    </dgm:pt>
    <dgm:pt modelId="{6C64BF0A-A9A7-4EBD-A429-896FB61E12E0}" type="pres">
      <dgm:prSet presAssocID="{9B52F44E-D249-4384-BD30-6E367A853453}" presName="compositeShape" presStyleCnt="0">
        <dgm:presLayoutVars>
          <dgm:chMax val="7"/>
          <dgm:dir/>
          <dgm:resizeHandles val="exact"/>
        </dgm:presLayoutVars>
      </dgm:prSet>
      <dgm:spPr/>
    </dgm:pt>
    <dgm:pt modelId="{3BD66DA2-EF09-4BB5-9A97-BA62EF2E51F1}" type="pres">
      <dgm:prSet presAssocID="{9B52F44E-D249-4384-BD30-6E367A853453}" presName="wedge1" presStyleLbl="node1" presStyleIdx="0" presStyleCnt="3"/>
      <dgm:spPr/>
    </dgm:pt>
    <dgm:pt modelId="{16912912-0265-4008-A24A-560E80F85D0F}" type="pres">
      <dgm:prSet presAssocID="{9B52F44E-D249-4384-BD30-6E367A853453}" presName="dummy1a" presStyleCnt="0"/>
      <dgm:spPr/>
    </dgm:pt>
    <dgm:pt modelId="{2DB92704-E9F4-4FA6-A360-A7315D0766CC}" type="pres">
      <dgm:prSet presAssocID="{9B52F44E-D249-4384-BD30-6E367A853453}" presName="dummy1b" presStyleCnt="0"/>
      <dgm:spPr/>
    </dgm:pt>
    <dgm:pt modelId="{60F18976-65C1-4A23-96DE-89CC461EE628}" type="pres">
      <dgm:prSet presAssocID="{9B52F44E-D249-4384-BD30-6E367A853453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9251BB05-1373-4A21-9BAC-F755455B7973}" type="pres">
      <dgm:prSet presAssocID="{9B52F44E-D249-4384-BD30-6E367A853453}" presName="wedge2" presStyleLbl="node1" presStyleIdx="1" presStyleCnt="3"/>
      <dgm:spPr/>
    </dgm:pt>
    <dgm:pt modelId="{9B352CD4-FC26-48FD-9AAA-3D8C9925BD79}" type="pres">
      <dgm:prSet presAssocID="{9B52F44E-D249-4384-BD30-6E367A853453}" presName="dummy2a" presStyleCnt="0"/>
      <dgm:spPr/>
    </dgm:pt>
    <dgm:pt modelId="{76169AFB-DD36-494F-93D7-1D0325E9A1C0}" type="pres">
      <dgm:prSet presAssocID="{9B52F44E-D249-4384-BD30-6E367A853453}" presName="dummy2b" presStyleCnt="0"/>
      <dgm:spPr/>
    </dgm:pt>
    <dgm:pt modelId="{242E972A-5A6C-4E9C-A388-B5A22D23EA29}" type="pres">
      <dgm:prSet presAssocID="{9B52F44E-D249-4384-BD30-6E367A853453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F462A36C-407F-4F29-96C9-C30DF20A97FF}" type="pres">
      <dgm:prSet presAssocID="{9B52F44E-D249-4384-BD30-6E367A853453}" presName="wedge3" presStyleLbl="node1" presStyleIdx="2" presStyleCnt="3"/>
      <dgm:spPr/>
    </dgm:pt>
    <dgm:pt modelId="{13181A6C-29F0-4079-85F1-2E8977633B29}" type="pres">
      <dgm:prSet presAssocID="{9B52F44E-D249-4384-BD30-6E367A853453}" presName="dummy3a" presStyleCnt="0"/>
      <dgm:spPr/>
    </dgm:pt>
    <dgm:pt modelId="{4562476D-8E4E-4F0C-8F60-EE80F9142A21}" type="pres">
      <dgm:prSet presAssocID="{9B52F44E-D249-4384-BD30-6E367A853453}" presName="dummy3b" presStyleCnt="0"/>
      <dgm:spPr/>
    </dgm:pt>
    <dgm:pt modelId="{D10DE2AB-DF3F-4F93-9CAF-31C4679F41C6}" type="pres">
      <dgm:prSet presAssocID="{9B52F44E-D249-4384-BD30-6E367A853453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B5EBBB5C-47AD-45BB-88D0-00A0856A657E}" type="pres">
      <dgm:prSet presAssocID="{480AADE3-ACA1-4D20-B137-F1EAAC9CD8FD}" presName="arrowWedge1" presStyleLbl="fgSibTrans2D1" presStyleIdx="0" presStyleCnt="3"/>
      <dgm:spPr/>
    </dgm:pt>
    <dgm:pt modelId="{6C665810-A664-4666-A7E6-FD895C9D19AF}" type="pres">
      <dgm:prSet presAssocID="{2E33566B-8330-45F7-A32B-C8FEEE25F225}" presName="arrowWedge2" presStyleLbl="fgSibTrans2D1" presStyleIdx="1" presStyleCnt="3"/>
      <dgm:spPr/>
    </dgm:pt>
    <dgm:pt modelId="{85AB98CB-3878-4511-BD26-F9D4F020BE85}" type="pres">
      <dgm:prSet presAssocID="{4876E332-8331-4F06-9C91-DF2F9251FE2D}" presName="arrowWedge3" presStyleLbl="fgSibTrans2D1" presStyleIdx="2" presStyleCnt="3"/>
      <dgm:spPr/>
    </dgm:pt>
  </dgm:ptLst>
  <dgm:cxnLst>
    <dgm:cxn modelId="{D57BCE36-CC43-492C-A457-0209F5F9B28C}" type="presOf" srcId="{ED07F10A-ED56-4E6F-8486-41CFA64A0B64}" destId="{3BD66DA2-EF09-4BB5-9A97-BA62EF2E51F1}" srcOrd="0" destOrd="0" presId="urn:microsoft.com/office/officeart/2005/8/layout/cycle8"/>
    <dgm:cxn modelId="{0FDB936A-662F-4B3D-8FCE-A2EAAA6CE301}" type="presOf" srcId="{2939699E-04E7-4957-8B71-23058433F49E}" destId="{F462A36C-407F-4F29-96C9-C30DF20A97FF}" srcOrd="0" destOrd="0" presId="urn:microsoft.com/office/officeart/2005/8/layout/cycle8"/>
    <dgm:cxn modelId="{9A09FB4A-C387-4CFD-AB5B-4864FCC1B6B7}" type="presOf" srcId="{2939699E-04E7-4957-8B71-23058433F49E}" destId="{D10DE2AB-DF3F-4F93-9CAF-31C4679F41C6}" srcOrd="1" destOrd="0" presId="urn:microsoft.com/office/officeart/2005/8/layout/cycle8"/>
    <dgm:cxn modelId="{74C49C7B-12EC-49A3-8A6E-05C94580785D}" srcId="{9B52F44E-D249-4384-BD30-6E367A853453}" destId="{2939699E-04E7-4957-8B71-23058433F49E}" srcOrd="2" destOrd="0" parTransId="{BE5B72AB-0E10-4FD0-AED8-A45EF95BCE85}" sibTransId="{4876E332-8331-4F06-9C91-DF2F9251FE2D}"/>
    <dgm:cxn modelId="{58A2A782-FC3B-4C6D-86F4-44D7D38179A2}" srcId="{9B52F44E-D249-4384-BD30-6E367A853453}" destId="{ED07F10A-ED56-4E6F-8486-41CFA64A0B64}" srcOrd="0" destOrd="0" parTransId="{7775478C-79E7-43B3-A1F5-8155F22761E9}" sibTransId="{480AADE3-ACA1-4D20-B137-F1EAAC9CD8FD}"/>
    <dgm:cxn modelId="{2F7AB88D-DCB1-49B2-9A18-830BF382F6D0}" srcId="{9B52F44E-D249-4384-BD30-6E367A853453}" destId="{B47E33EA-590D-4EB3-AAFD-5B6B9A1E9189}" srcOrd="1" destOrd="0" parTransId="{52945C39-1B8F-4079-B7B8-9886A28D2470}" sibTransId="{2E33566B-8330-45F7-A32B-C8FEEE25F225}"/>
    <dgm:cxn modelId="{2942ED92-4B72-4C99-9FB2-76A8FF2FB6F4}" type="presOf" srcId="{9B52F44E-D249-4384-BD30-6E367A853453}" destId="{6C64BF0A-A9A7-4EBD-A429-896FB61E12E0}" srcOrd="0" destOrd="0" presId="urn:microsoft.com/office/officeart/2005/8/layout/cycle8"/>
    <dgm:cxn modelId="{98EB43A2-57A7-444B-BF7C-C32BAD590842}" type="presOf" srcId="{B47E33EA-590D-4EB3-AAFD-5B6B9A1E9189}" destId="{242E972A-5A6C-4E9C-A388-B5A22D23EA29}" srcOrd="1" destOrd="0" presId="urn:microsoft.com/office/officeart/2005/8/layout/cycle8"/>
    <dgm:cxn modelId="{0F7D85AC-7E33-4452-AB81-36281633B689}" type="presOf" srcId="{B47E33EA-590D-4EB3-AAFD-5B6B9A1E9189}" destId="{9251BB05-1373-4A21-9BAC-F755455B7973}" srcOrd="0" destOrd="0" presId="urn:microsoft.com/office/officeart/2005/8/layout/cycle8"/>
    <dgm:cxn modelId="{A70F9FDA-BC09-4F07-906D-4A669A0093A6}" type="presOf" srcId="{ED07F10A-ED56-4E6F-8486-41CFA64A0B64}" destId="{60F18976-65C1-4A23-96DE-89CC461EE628}" srcOrd="1" destOrd="0" presId="urn:microsoft.com/office/officeart/2005/8/layout/cycle8"/>
    <dgm:cxn modelId="{245ED1E2-EB35-4842-8065-38049CF445AA}" type="presParOf" srcId="{6C64BF0A-A9A7-4EBD-A429-896FB61E12E0}" destId="{3BD66DA2-EF09-4BB5-9A97-BA62EF2E51F1}" srcOrd="0" destOrd="0" presId="urn:microsoft.com/office/officeart/2005/8/layout/cycle8"/>
    <dgm:cxn modelId="{30FC17CE-34E9-4E86-8BE8-1AD46EE336ED}" type="presParOf" srcId="{6C64BF0A-A9A7-4EBD-A429-896FB61E12E0}" destId="{16912912-0265-4008-A24A-560E80F85D0F}" srcOrd="1" destOrd="0" presId="urn:microsoft.com/office/officeart/2005/8/layout/cycle8"/>
    <dgm:cxn modelId="{4F3FF88D-CDD7-4AEF-8B06-865D9023F8CB}" type="presParOf" srcId="{6C64BF0A-A9A7-4EBD-A429-896FB61E12E0}" destId="{2DB92704-E9F4-4FA6-A360-A7315D0766CC}" srcOrd="2" destOrd="0" presId="urn:microsoft.com/office/officeart/2005/8/layout/cycle8"/>
    <dgm:cxn modelId="{DA1E7B7C-5BE9-47EF-A92D-DF514B4E86C6}" type="presParOf" srcId="{6C64BF0A-A9A7-4EBD-A429-896FB61E12E0}" destId="{60F18976-65C1-4A23-96DE-89CC461EE628}" srcOrd="3" destOrd="0" presId="urn:microsoft.com/office/officeart/2005/8/layout/cycle8"/>
    <dgm:cxn modelId="{FF574316-363A-47F3-89DA-29E06E142F92}" type="presParOf" srcId="{6C64BF0A-A9A7-4EBD-A429-896FB61E12E0}" destId="{9251BB05-1373-4A21-9BAC-F755455B7973}" srcOrd="4" destOrd="0" presId="urn:microsoft.com/office/officeart/2005/8/layout/cycle8"/>
    <dgm:cxn modelId="{56555310-E83B-4A88-A666-6A7492D9F36D}" type="presParOf" srcId="{6C64BF0A-A9A7-4EBD-A429-896FB61E12E0}" destId="{9B352CD4-FC26-48FD-9AAA-3D8C9925BD79}" srcOrd="5" destOrd="0" presId="urn:microsoft.com/office/officeart/2005/8/layout/cycle8"/>
    <dgm:cxn modelId="{E09DE5ED-95BF-486A-BD54-071B62D83A40}" type="presParOf" srcId="{6C64BF0A-A9A7-4EBD-A429-896FB61E12E0}" destId="{76169AFB-DD36-494F-93D7-1D0325E9A1C0}" srcOrd="6" destOrd="0" presId="urn:microsoft.com/office/officeart/2005/8/layout/cycle8"/>
    <dgm:cxn modelId="{A0835B7B-6F22-48CC-A915-41405F15CF7D}" type="presParOf" srcId="{6C64BF0A-A9A7-4EBD-A429-896FB61E12E0}" destId="{242E972A-5A6C-4E9C-A388-B5A22D23EA29}" srcOrd="7" destOrd="0" presId="urn:microsoft.com/office/officeart/2005/8/layout/cycle8"/>
    <dgm:cxn modelId="{2EDBB6C8-AB1C-43AE-8AB0-64B933D43E4B}" type="presParOf" srcId="{6C64BF0A-A9A7-4EBD-A429-896FB61E12E0}" destId="{F462A36C-407F-4F29-96C9-C30DF20A97FF}" srcOrd="8" destOrd="0" presId="urn:microsoft.com/office/officeart/2005/8/layout/cycle8"/>
    <dgm:cxn modelId="{DF0E5C97-8C74-4080-AF3C-0ABD0042D515}" type="presParOf" srcId="{6C64BF0A-A9A7-4EBD-A429-896FB61E12E0}" destId="{13181A6C-29F0-4079-85F1-2E8977633B29}" srcOrd="9" destOrd="0" presId="urn:microsoft.com/office/officeart/2005/8/layout/cycle8"/>
    <dgm:cxn modelId="{9193DD1C-C5F6-461D-AB8E-A2D15B9F6279}" type="presParOf" srcId="{6C64BF0A-A9A7-4EBD-A429-896FB61E12E0}" destId="{4562476D-8E4E-4F0C-8F60-EE80F9142A21}" srcOrd="10" destOrd="0" presId="urn:microsoft.com/office/officeart/2005/8/layout/cycle8"/>
    <dgm:cxn modelId="{9C20EEB9-2299-4816-83B2-3053D870A77F}" type="presParOf" srcId="{6C64BF0A-A9A7-4EBD-A429-896FB61E12E0}" destId="{D10DE2AB-DF3F-4F93-9CAF-31C4679F41C6}" srcOrd="11" destOrd="0" presId="urn:microsoft.com/office/officeart/2005/8/layout/cycle8"/>
    <dgm:cxn modelId="{AC0992DF-AA52-4912-BE7B-5875D9F706D1}" type="presParOf" srcId="{6C64BF0A-A9A7-4EBD-A429-896FB61E12E0}" destId="{B5EBBB5C-47AD-45BB-88D0-00A0856A657E}" srcOrd="12" destOrd="0" presId="urn:microsoft.com/office/officeart/2005/8/layout/cycle8"/>
    <dgm:cxn modelId="{7F061D0F-753B-44BC-83B0-36F8C88E06A1}" type="presParOf" srcId="{6C64BF0A-A9A7-4EBD-A429-896FB61E12E0}" destId="{6C665810-A664-4666-A7E6-FD895C9D19AF}" srcOrd="13" destOrd="0" presId="urn:microsoft.com/office/officeart/2005/8/layout/cycle8"/>
    <dgm:cxn modelId="{5E7AFD39-3815-4316-B635-BD39922627EE}" type="presParOf" srcId="{6C64BF0A-A9A7-4EBD-A429-896FB61E12E0}" destId="{85AB98CB-3878-4511-BD26-F9D4F020BE85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E7D5943-5B2C-4808-9D14-D58555F3D05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0E9644-4F1F-4597-868C-2CE65934DAF3}">
      <dgm:prSet phldrT="[Text]" custT="1"/>
      <dgm:spPr/>
      <dgm:t>
        <a:bodyPr/>
        <a:lstStyle/>
        <a:p>
          <a:r>
            <a:rPr lang="en-US" sz="4400" b="1" dirty="0"/>
            <a:t>Activity</a:t>
          </a:r>
          <a:r>
            <a:rPr lang="en-US" sz="4400" b="1" baseline="0" dirty="0"/>
            <a:t>: Leadership Pedagogy Theology</a:t>
          </a:r>
          <a:endParaRPr lang="en-US" sz="4400" dirty="0"/>
        </a:p>
      </dgm:t>
    </dgm:pt>
    <dgm:pt modelId="{1317AD1E-3E1E-4EA1-85CE-202B2CBD10F3}" type="parTrans" cxnId="{49513F54-2C65-4C9A-B41E-52A0D40ED616}">
      <dgm:prSet/>
      <dgm:spPr/>
      <dgm:t>
        <a:bodyPr/>
        <a:lstStyle/>
        <a:p>
          <a:endParaRPr lang="en-US"/>
        </a:p>
      </dgm:t>
    </dgm:pt>
    <dgm:pt modelId="{8487365E-760F-43E2-A02D-58231ACF6352}" type="sibTrans" cxnId="{49513F54-2C65-4C9A-B41E-52A0D40ED616}">
      <dgm:prSet/>
      <dgm:spPr/>
      <dgm:t>
        <a:bodyPr/>
        <a:lstStyle/>
        <a:p>
          <a:endParaRPr lang="en-US"/>
        </a:p>
      </dgm:t>
    </dgm:pt>
    <dgm:pt modelId="{2451B477-F64F-48B2-9F10-EDE9E54BD2B2}" type="pres">
      <dgm:prSet presAssocID="{DE7D5943-5B2C-4808-9D14-D58555F3D05F}" presName="outerComposite" presStyleCnt="0">
        <dgm:presLayoutVars>
          <dgm:chMax val="5"/>
          <dgm:dir/>
          <dgm:resizeHandles val="exact"/>
        </dgm:presLayoutVars>
      </dgm:prSet>
      <dgm:spPr/>
    </dgm:pt>
    <dgm:pt modelId="{3F77ED7A-42AC-4AF5-8E81-6F54E093B17A}" type="pres">
      <dgm:prSet presAssocID="{DE7D5943-5B2C-4808-9D14-D58555F3D05F}" presName="dummyMaxCanvas" presStyleCnt="0">
        <dgm:presLayoutVars/>
      </dgm:prSet>
      <dgm:spPr/>
    </dgm:pt>
    <dgm:pt modelId="{D0374680-F994-4F73-9136-8EE2F6EBF037}" type="pres">
      <dgm:prSet presAssocID="{DE7D5943-5B2C-4808-9D14-D58555F3D05F}" presName="OneNode_1" presStyleLbl="node1" presStyleIdx="0" presStyleCnt="1" custScaleX="63531" custScaleY="178520" custLinFactNeighborX="32798" custLinFactNeighborY="-16665">
        <dgm:presLayoutVars>
          <dgm:bulletEnabled val="1"/>
        </dgm:presLayoutVars>
      </dgm:prSet>
      <dgm:spPr/>
    </dgm:pt>
  </dgm:ptLst>
  <dgm:cxnLst>
    <dgm:cxn modelId="{32CC4C67-8AA2-40EF-8FD4-23303B6452F5}" type="presOf" srcId="{490E9644-4F1F-4597-868C-2CE65934DAF3}" destId="{D0374680-F994-4F73-9136-8EE2F6EBF037}" srcOrd="0" destOrd="0" presId="urn:microsoft.com/office/officeart/2005/8/layout/vProcess5"/>
    <dgm:cxn modelId="{49513F54-2C65-4C9A-B41E-52A0D40ED616}" srcId="{DE7D5943-5B2C-4808-9D14-D58555F3D05F}" destId="{490E9644-4F1F-4597-868C-2CE65934DAF3}" srcOrd="0" destOrd="0" parTransId="{1317AD1E-3E1E-4EA1-85CE-202B2CBD10F3}" sibTransId="{8487365E-760F-43E2-A02D-58231ACF6352}"/>
    <dgm:cxn modelId="{4C408BA9-FC61-40D9-B81B-A6F1653A57DE}" type="presOf" srcId="{DE7D5943-5B2C-4808-9D14-D58555F3D05F}" destId="{2451B477-F64F-48B2-9F10-EDE9E54BD2B2}" srcOrd="0" destOrd="0" presId="urn:microsoft.com/office/officeart/2005/8/layout/vProcess5"/>
    <dgm:cxn modelId="{ABF65A5F-58A5-4EFD-BD96-54164A8D6912}" type="presParOf" srcId="{2451B477-F64F-48B2-9F10-EDE9E54BD2B2}" destId="{3F77ED7A-42AC-4AF5-8E81-6F54E093B17A}" srcOrd="0" destOrd="0" presId="urn:microsoft.com/office/officeart/2005/8/layout/vProcess5"/>
    <dgm:cxn modelId="{001E75D9-5134-4533-BB33-7BFDC3010F20}" type="presParOf" srcId="{2451B477-F64F-48B2-9F10-EDE9E54BD2B2}" destId="{D0374680-F994-4F73-9136-8EE2F6EBF037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E7D5943-5B2C-4808-9D14-D58555F3D05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0E9644-4F1F-4597-868C-2CE65934DAF3}">
      <dgm:prSet phldrT="[Text]" custT="1"/>
      <dgm:spPr/>
      <dgm:t>
        <a:bodyPr/>
        <a:lstStyle/>
        <a:p>
          <a:r>
            <a:rPr lang="en-GB" sz="4400" b="1" dirty="0"/>
            <a:t>Theology of Educational Leadership Practices Matrix (2019) </a:t>
          </a:r>
          <a:endParaRPr lang="en-US" sz="4400" dirty="0"/>
        </a:p>
      </dgm:t>
    </dgm:pt>
    <dgm:pt modelId="{1317AD1E-3E1E-4EA1-85CE-202B2CBD10F3}" type="parTrans" cxnId="{49513F54-2C65-4C9A-B41E-52A0D40ED616}">
      <dgm:prSet/>
      <dgm:spPr/>
      <dgm:t>
        <a:bodyPr/>
        <a:lstStyle/>
        <a:p>
          <a:endParaRPr lang="en-US"/>
        </a:p>
      </dgm:t>
    </dgm:pt>
    <dgm:pt modelId="{8487365E-760F-43E2-A02D-58231ACF6352}" type="sibTrans" cxnId="{49513F54-2C65-4C9A-B41E-52A0D40ED616}">
      <dgm:prSet/>
      <dgm:spPr/>
      <dgm:t>
        <a:bodyPr/>
        <a:lstStyle/>
        <a:p>
          <a:endParaRPr lang="en-US"/>
        </a:p>
      </dgm:t>
    </dgm:pt>
    <dgm:pt modelId="{2451B477-F64F-48B2-9F10-EDE9E54BD2B2}" type="pres">
      <dgm:prSet presAssocID="{DE7D5943-5B2C-4808-9D14-D58555F3D05F}" presName="outerComposite" presStyleCnt="0">
        <dgm:presLayoutVars>
          <dgm:chMax val="5"/>
          <dgm:dir/>
          <dgm:resizeHandles val="exact"/>
        </dgm:presLayoutVars>
      </dgm:prSet>
      <dgm:spPr/>
    </dgm:pt>
    <dgm:pt modelId="{3F77ED7A-42AC-4AF5-8E81-6F54E093B17A}" type="pres">
      <dgm:prSet presAssocID="{DE7D5943-5B2C-4808-9D14-D58555F3D05F}" presName="dummyMaxCanvas" presStyleCnt="0">
        <dgm:presLayoutVars/>
      </dgm:prSet>
      <dgm:spPr/>
    </dgm:pt>
    <dgm:pt modelId="{D0374680-F994-4F73-9136-8EE2F6EBF037}" type="pres">
      <dgm:prSet presAssocID="{DE7D5943-5B2C-4808-9D14-D58555F3D05F}" presName="OneNode_1" presStyleLbl="node1" presStyleIdx="0" presStyleCnt="1" custScaleX="100000" custScaleY="178520" custLinFactNeighborX="22695" custLinFactNeighborY="-77779">
        <dgm:presLayoutVars>
          <dgm:bulletEnabled val="1"/>
        </dgm:presLayoutVars>
      </dgm:prSet>
      <dgm:spPr/>
    </dgm:pt>
  </dgm:ptLst>
  <dgm:cxnLst>
    <dgm:cxn modelId="{32CC4C67-8AA2-40EF-8FD4-23303B6452F5}" type="presOf" srcId="{490E9644-4F1F-4597-868C-2CE65934DAF3}" destId="{D0374680-F994-4F73-9136-8EE2F6EBF037}" srcOrd="0" destOrd="0" presId="urn:microsoft.com/office/officeart/2005/8/layout/vProcess5"/>
    <dgm:cxn modelId="{49513F54-2C65-4C9A-B41E-52A0D40ED616}" srcId="{DE7D5943-5B2C-4808-9D14-D58555F3D05F}" destId="{490E9644-4F1F-4597-868C-2CE65934DAF3}" srcOrd="0" destOrd="0" parTransId="{1317AD1E-3E1E-4EA1-85CE-202B2CBD10F3}" sibTransId="{8487365E-760F-43E2-A02D-58231ACF6352}"/>
    <dgm:cxn modelId="{4C408BA9-FC61-40D9-B81B-A6F1653A57DE}" type="presOf" srcId="{DE7D5943-5B2C-4808-9D14-D58555F3D05F}" destId="{2451B477-F64F-48B2-9F10-EDE9E54BD2B2}" srcOrd="0" destOrd="0" presId="urn:microsoft.com/office/officeart/2005/8/layout/vProcess5"/>
    <dgm:cxn modelId="{ABF65A5F-58A5-4EFD-BD96-54164A8D6912}" type="presParOf" srcId="{2451B477-F64F-48B2-9F10-EDE9E54BD2B2}" destId="{3F77ED7A-42AC-4AF5-8E81-6F54E093B17A}" srcOrd="0" destOrd="0" presId="urn:microsoft.com/office/officeart/2005/8/layout/vProcess5"/>
    <dgm:cxn modelId="{001E75D9-5134-4533-BB33-7BFDC3010F20}" type="presParOf" srcId="{2451B477-F64F-48B2-9F10-EDE9E54BD2B2}" destId="{D0374680-F994-4F73-9136-8EE2F6EBF037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374680-F994-4F73-9136-8EE2F6EBF037}">
      <dsp:nvSpPr>
        <dsp:cNvPr id="0" name=""/>
        <dsp:cNvSpPr/>
      </dsp:nvSpPr>
      <dsp:spPr>
        <a:xfrm>
          <a:off x="0" y="0"/>
          <a:ext cx="8128000" cy="48367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10" tIns="232410" rIns="232410" bIns="232410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b="1" kern="1200" dirty="0"/>
            <a:t>Peer Support Network: Well-being</a:t>
          </a:r>
        </a:p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b="1" kern="1200" dirty="0"/>
            <a:t>Liverpool </a:t>
          </a:r>
        </a:p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b="1" kern="1200" dirty="0"/>
            <a:t>6</a:t>
          </a:r>
          <a:r>
            <a:rPr lang="en-US" sz="6100" b="1" kern="1200" baseline="30000" dirty="0"/>
            <a:t>th</a:t>
          </a:r>
          <a:r>
            <a:rPr lang="en-US" sz="6100" b="1" kern="1200" dirty="0"/>
            <a:t> November</a:t>
          </a:r>
          <a:endParaRPr lang="en-US" sz="6100" kern="1200" dirty="0"/>
        </a:p>
      </dsp:txBody>
      <dsp:txXfrm>
        <a:off x="141662" y="141662"/>
        <a:ext cx="7844676" cy="45533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42D8D7-2B80-4A0D-A025-11B752BD8841}">
      <dsp:nvSpPr>
        <dsp:cNvPr id="0" name=""/>
        <dsp:cNvSpPr/>
      </dsp:nvSpPr>
      <dsp:spPr>
        <a:xfrm rot="16200000">
          <a:off x="677333" y="-677333"/>
          <a:ext cx="2709333" cy="406400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Educating for </a:t>
          </a:r>
          <a:r>
            <a:rPr lang="en-US" sz="3300" b="1" kern="1200" dirty="0"/>
            <a:t>Wisdom, Knowledge and Skills</a:t>
          </a:r>
        </a:p>
      </dsp:txBody>
      <dsp:txXfrm rot="5400000">
        <a:off x="-1" y="1"/>
        <a:ext cx="4064000" cy="2032000"/>
      </dsp:txXfrm>
    </dsp:sp>
    <dsp:sp modelId="{F2796A30-4BA6-4579-B872-55030DC8751B}">
      <dsp:nvSpPr>
        <dsp:cNvPr id="0" name=""/>
        <dsp:cNvSpPr/>
      </dsp:nvSpPr>
      <dsp:spPr>
        <a:xfrm>
          <a:off x="4064000" y="0"/>
          <a:ext cx="4064000" cy="2709333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Educating for </a:t>
          </a:r>
        </a:p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/>
            <a:t>Hope and Aspiration</a:t>
          </a:r>
        </a:p>
      </dsp:txBody>
      <dsp:txXfrm>
        <a:off x="4064000" y="0"/>
        <a:ext cx="4064000" cy="2032000"/>
      </dsp:txXfrm>
    </dsp:sp>
    <dsp:sp modelId="{D2EE4A69-F86E-44DB-8DC2-05CF8482E115}">
      <dsp:nvSpPr>
        <dsp:cNvPr id="0" name=""/>
        <dsp:cNvSpPr/>
      </dsp:nvSpPr>
      <dsp:spPr>
        <a:xfrm rot="10800000">
          <a:off x="0" y="2709333"/>
          <a:ext cx="4064000" cy="2709333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Educating for </a:t>
          </a:r>
          <a:r>
            <a:rPr lang="en-US" sz="3300" b="1" kern="1200" dirty="0"/>
            <a:t>Community and Living Well Together</a:t>
          </a:r>
        </a:p>
      </dsp:txBody>
      <dsp:txXfrm rot="10800000">
        <a:off x="0" y="3386666"/>
        <a:ext cx="4064000" cy="2032000"/>
      </dsp:txXfrm>
    </dsp:sp>
    <dsp:sp modelId="{D2422CFC-64A5-4E24-9F46-1CDA73C5BF6F}">
      <dsp:nvSpPr>
        <dsp:cNvPr id="0" name=""/>
        <dsp:cNvSpPr/>
      </dsp:nvSpPr>
      <dsp:spPr>
        <a:xfrm rot="5400000">
          <a:off x="4741333" y="2032000"/>
          <a:ext cx="2709333" cy="406400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Educating for </a:t>
          </a:r>
          <a:r>
            <a:rPr lang="en-US" sz="3300" b="1" kern="1200" dirty="0"/>
            <a:t>Dignity and Respect </a:t>
          </a:r>
        </a:p>
      </dsp:txBody>
      <dsp:txXfrm rot="-5400000">
        <a:off x="4063999" y="3386666"/>
        <a:ext cx="4064000" cy="2032000"/>
      </dsp:txXfrm>
    </dsp:sp>
    <dsp:sp modelId="{961D8291-A1AA-439C-9B5B-62F2FD2E034E}">
      <dsp:nvSpPr>
        <dsp:cNvPr id="0" name=""/>
        <dsp:cNvSpPr/>
      </dsp:nvSpPr>
      <dsp:spPr>
        <a:xfrm>
          <a:off x="2844799" y="2032000"/>
          <a:ext cx="2438400" cy="1354666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i="1" kern="1200" dirty="0"/>
            <a:t>‘Life in all its fullness’</a:t>
          </a:r>
        </a:p>
      </dsp:txBody>
      <dsp:txXfrm>
        <a:off x="2910928" y="2098129"/>
        <a:ext cx="2306142" cy="12224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374680-F994-4F73-9136-8EE2F6EBF037}">
      <dsp:nvSpPr>
        <dsp:cNvPr id="0" name=""/>
        <dsp:cNvSpPr/>
      </dsp:nvSpPr>
      <dsp:spPr>
        <a:xfrm>
          <a:off x="0" y="164546"/>
          <a:ext cx="10935801" cy="42309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4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rPr>
            <a:t>“</a:t>
          </a:r>
          <a:r>
            <a:rPr kumimoji="0" lang="en-GB" sz="4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rPr>
            <a:t>To develop inspirational</a:t>
          </a:r>
          <a:r>
            <a:rPr kumimoji="0" lang="en-GB" sz="4800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rPr>
            <a:t> leaders who are </a:t>
          </a:r>
          <a:r>
            <a:rPr kumimoji="0" lang="en-GB" sz="66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rPr>
            <a:t>called, connected and committed </a:t>
          </a:r>
          <a:r>
            <a:rPr kumimoji="0" lang="en-GB" sz="4800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rPr>
            <a:t>to delivering the Church of England’s vision for education”</a:t>
          </a:r>
          <a:endParaRPr lang="en-US" sz="4800" b="1" i="0" kern="1200" dirty="0">
            <a:solidFill>
              <a:schemeClr val="bg1"/>
            </a:solidFill>
          </a:endParaRPr>
        </a:p>
      </dsp:txBody>
      <dsp:txXfrm>
        <a:off x="123921" y="288467"/>
        <a:ext cx="10687959" cy="39831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374680-F994-4F73-9136-8EE2F6EBF037}">
      <dsp:nvSpPr>
        <dsp:cNvPr id="0" name=""/>
        <dsp:cNvSpPr/>
      </dsp:nvSpPr>
      <dsp:spPr>
        <a:xfrm>
          <a:off x="0" y="0"/>
          <a:ext cx="8128000" cy="42520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b="1" kern="1200" dirty="0"/>
            <a:t>Pedagogy Leadership Theology</a:t>
          </a:r>
          <a:endParaRPr lang="en-US" sz="6000" kern="1200" dirty="0"/>
        </a:p>
      </dsp:txBody>
      <dsp:txXfrm>
        <a:off x="124538" y="124538"/>
        <a:ext cx="7878924" cy="400297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D66DA2-EF09-4BB5-9A97-BA62EF2E51F1}">
      <dsp:nvSpPr>
        <dsp:cNvPr id="0" name=""/>
        <dsp:cNvSpPr/>
      </dsp:nvSpPr>
      <dsp:spPr>
        <a:xfrm>
          <a:off x="1881902" y="352213"/>
          <a:ext cx="4551680" cy="4551680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Theology</a:t>
          </a:r>
        </a:p>
      </dsp:txBody>
      <dsp:txXfrm>
        <a:off x="4280746" y="1316736"/>
        <a:ext cx="1625600" cy="1354666"/>
      </dsp:txXfrm>
    </dsp:sp>
    <dsp:sp modelId="{9251BB05-1373-4A21-9BAC-F755455B7973}">
      <dsp:nvSpPr>
        <dsp:cNvPr id="0" name=""/>
        <dsp:cNvSpPr/>
      </dsp:nvSpPr>
      <dsp:spPr>
        <a:xfrm>
          <a:off x="1788159" y="514773"/>
          <a:ext cx="4551680" cy="4551680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/>
            <a:t>Leadership</a:t>
          </a:r>
        </a:p>
      </dsp:txBody>
      <dsp:txXfrm>
        <a:off x="2871893" y="3467946"/>
        <a:ext cx="2438400" cy="1192106"/>
      </dsp:txXfrm>
    </dsp:sp>
    <dsp:sp modelId="{F462A36C-407F-4F29-96C9-C30DF20A97FF}">
      <dsp:nvSpPr>
        <dsp:cNvPr id="0" name=""/>
        <dsp:cNvSpPr/>
      </dsp:nvSpPr>
      <dsp:spPr>
        <a:xfrm>
          <a:off x="1694416" y="352213"/>
          <a:ext cx="4551680" cy="4551680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Pedagogy</a:t>
          </a:r>
        </a:p>
      </dsp:txBody>
      <dsp:txXfrm>
        <a:off x="2221653" y="1316736"/>
        <a:ext cx="1625600" cy="1354666"/>
      </dsp:txXfrm>
    </dsp:sp>
    <dsp:sp modelId="{B5EBBB5C-47AD-45BB-88D0-00A0856A657E}">
      <dsp:nvSpPr>
        <dsp:cNvPr id="0" name=""/>
        <dsp:cNvSpPr/>
      </dsp:nvSpPr>
      <dsp:spPr>
        <a:xfrm>
          <a:off x="1600507" y="70442"/>
          <a:ext cx="5115221" cy="5115221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665810-A664-4666-A7E6-FD895C9D19AF}">
      <dsp:nvSpPr>
        <dsp:cNvPr id="0" name=""/>
        <dsp:cNvSpPr/>
      </dsp:nvSpPr>
      <dsp:spPr>
        <a:xfrm>
          <a:off x="1506389" y="232714"/>
          <a:ext cx="5115221" cy="5115221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AB98CB-3878-4511-BD26-F9D4F020BE85}">
      <dsp:nvSpPr>
        <dsp:cNvPr id="0" name=""/>
        <dsp:cNvSpPr/>
      </dsp:nvSpPr>
      <dsp:spPr>
        <a:xfrm>
          <a:off x="1412270" y="70442"/>
          <a:ext cx="5115221" cy="5115221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374680-F994-4F73-9136-8EE2F6EBF037}">
      <dsp:nvSpPr>
        <dsp:cNvPr id="0" name=""/>
        <dsp:cNvSpPr/>
      </dsp:nvSpPr>
      <dsp:spPr>
        <a:xfrm>
          <a:off x="2611226" y="0"/>
          <a:ext cx="4548900" cy="43502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Activity</a:t>
          </a:r>
          <a:r>
            <a:rPr lang="en-US" sz="4400" b="1" kern="1200" baseline="0" dirty="0"/>
            <a:t>: Leadership Pedagogy Theology</a:t>
          </a:r>
          <a:endParaRPr lang="en-US" sz="4400" kern="1200" dirty="0"/>
        </a:p>
      </dsp:txBody>
      <dsp:txXfrm>
        <a:off x="2738642" y="127416"/>
        <a:ext cx="4294068" cy="409546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374680-F994-4F73-9136-8EE2F6EBF037}">
      <dsp:nvSpPr>
        <dsp:cNvPr id="0" name=""/>
        <dsp:cNvSpPr/>
      </dsp:nvSpPr>
      <dsp:spPr>
        <a:xfrm>
          <a:off x="0" y="0"/>
          <a:ext cx="7678744" cy="42871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400" b="1" kern="1200" dirty="0"/>
            <a:t>Theology of Educational Leadership Practices Matrix (2019) </a:t>
          </a:r>
          <a:endParaRPr lang="en-US" sz="4400" kern="1200" dirty="0"/>
        </a:p>
      </dsp:txBody>
      <dsp:txXfrm>
        <a:off x="125566" y="125566"/>
        <a:ext cx="7427612" cy="40359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76363" cy="513508"/>
          </a:xfrm>
          <a:prstGeom prst="rect">
            <a:avLst/>
          </a:prstGeom>
        </p:spPr>
        <p:txBody>
          <a:bodyPr vert="horz" lIns="94650" tIns="47325" rIns="94650" bIns="47325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3508"/>
          </a:xfrm>
          <a:prstGeom prst="rect">
            <a:avLst/>
          </a:prstGeom>
        </p:spPr>
        <p:txBody>
          <a:bodyPr vert="horz" lIns="94650" tIns="47325" rIns="94650" bIns="47325" rtlCol="0"/>
          <a:lstStyle>
            <a:lvl1pPr algn="r">
              <a:defRPr sz="1200"/>
            </a:lvl1pPr>
          </a:lstStyle>
          <a:p>
            <a:fld id="{F7FED21E-5084-4E0E-B1E6-8D25AEFF656F}" type="datetimeFigureOut">
              <a:rPr lang="en-GB" smtClean="0"/>
              <a:t>05/11/2019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50" tIns="47325" rIns="94650" bIns="47325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925408"/>
            <a:ext cx="5679440" cy="4029878"/>
          </a:xfrm>
          <a:prstGeom prst="rect">
            <a:avLst/>
          </a:prstGeom>
        </p:spPr>
        <p:txBody>
          <a:bodyPr vert="horz" lIns="94650" tIns="47325" rIns="94650" bIns="4732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721109"/>
            <a:ext cx="3076363" cy="513507"/>
          </a:xfrm>
          <a:prstGeom prst="rect">
            <a:avLst/>
          </a:prstGeom>
        </p:spPr>
        <p:txBody>
          <a:bodyPr vert="horz" lIns="94650" tIns="47325" rIns="94650" bIns="47325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5" y="9721109"/>
            <a:ext cx="3076363" cy="513507"/>
          </a:xfrm>
          <a:prstGeom prst="rect">
            <a:avLst/>
          </a:prstGeom>
        </p:spPr>
        <p:txBody>
          <a:bodyPr vert="horz" lIns="94650" tIns="47325" rIns="94650" bIns="47325" rtlCol="0" anchor="b"/>
          <a:lstStyle>
            <a:lvl1pPr algn="r">
              <a:defRPr sz="1200"/>
            </a:lvl1pPr>
          </a:lstStyle>
          <a:p>
            <a:fld id="{9D9998D5-325A-4DEB-9AAA-8E88D77429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7871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950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73248">
              <a:defRPr/>
            </a:pPr>
            <a:fld id="{EB056913-BBBF-4376-B8AB-C9EBD5B2BFC7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473248">
                <a:defRPr/>
              </a:pPr>
              <a:t>10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850759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46111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94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73984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24465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1760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71835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5883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69583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8096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93470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7544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56913-BBBF-4376-B8AB-C9EBD5B2BFC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643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30090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43547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61586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85385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4539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51220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2659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494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30465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18808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32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56913-BBBF-4376-B8AB-C9EBD5B2BFC7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732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5198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244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4826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75142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37341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695219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07240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377975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998D5-325A-4DEB-9AAA-8E88D77429C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649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624832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89790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57775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8458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4726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3303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9998D5-325A-4DEB-9AAA-8E88D77429C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061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73248">
              <a:defRPr/>
            </a:pPr>
            <a:fld id="{EB056913-BBBF-4376-B8AB-C9EBD5B2BFC7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473248">
                <a:defRPr/>
              </a:pPr>
              <a:t>8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106209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73248">
              <a:defRPr/>
            </a:pPr>
            <a:fld id="{EB056913-BBBF-4376-B8AB-C9EBD5B2BFC7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473248">
                <a:defRPr/>
              </a:pPr>
              <a:t>9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77992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e P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0663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15"/>
            <a:ext cx="12191999" cy="685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85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721522628"/>
              </p:ext>
            </p:extLst>
          </p:nvPr>
        </p:nvGraphicFramePr>
        <p:xfrm>
          <a:off x="2263024" y="58648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7417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EF0137-AE81-4224-BD8E-F8AD410976A1}"/>
              </a:ext>
            </a:extLst>
          </p:cNvPr>
          <p:cNvSpPr/>
          <p:nvPr/>
        </p:nvSpPr>
        <p:spPr>
          <a:xfrm>
            <a:off x="901148" y="244144"/>
            <a:ext cx="10760765" cy="4711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85">
              <a:lnSpc>
                <a:spcPct val="107000"/>
              </a:lnSpc>
              <a:spcAft>
                <a:spcPts val="1067"/>
              </a:spcAft>
            </a:pPr>
            <a:r>
              <a:rPr lang="en-GB" sz="4267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Committed:</a:t>
            </a:r>
            <a:endParaRPr lang="en-GB" sz="14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609585">
              <a:lnSpc>
                <a:spcPct val="107000"/>
              </a:lnSpc>
              <a:spcAft>
                <a:spcPts val="1067"/>
              </a:spcAft>
            </a:pP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“Leaders who are committed </a:t>
            </a:r>
            <a:r>
              <a:rPr lang="en-GB" sz="32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exude energy and passion</a:t>
            </a:r>
            <a:r>
              <a:rPr lang="en-GB" sz="3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133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all they do, </a:t>
            </a:r>
            <a:r>
              <a:rPr lang="en-GB" sz="3733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inspiring confidence </a:t>
            </a:r>
            <a:r>
              <a:rPr lang="en-GB" sz="3733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</a:t>
            </a:r>
            <a:r>
              <a:rPr lang="en-GB" sz="3733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faithfulness</a:t>
            </a:r>
            <a:r>
              <a:rPr lang="en-GB" sz="3733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133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their teams. They are clear about their purpose and </a:t>
            </a:r>
            <a:r>
              <a:rPr lang="en-GB" sz="3733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resilient in the face of challenge.</a:t>
            </a:r>
            <a:r>
              <a:rPr lang="en-GB" sz="3733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133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 take long-term decisions and </a:t>
            </a:r>
            <a:r>
              <a:rPr lang="en-GB" sz="2667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 easily swayed</a:t>
            </a:r>
            <a:r>
              <a:rPr lang="en-GB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133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by short-term changes of policy or procedure. They articulate a </a:t>
            </a:r>
            <a:r>
              <a:rPr lang="en-GB" sz="2667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sense of mission</a:t>
            </a:r>
            <a:r>
              <a:rPr lang="en-GB" sz="26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their approach to education to which they draw others, and are committed to </a:t>
            </a:r>
            <a:r>
              <a:rPr lang="en-GB" sz="2133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GB" sz="3733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flourishing of their pupils and colleagues.”</a:t>
            </a:r>
            <a:endParaRPr lang="en-GB" sz="16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28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A73514B-F2C0-45D8-A688-2112810A0B72}"/>
              </a:ext>
            </a:extLst>
          </p:cNvPr>
          <p:cNvGrpSpPr/>
          <p:nvPr/>
        </p:nvGrpSpPr>
        <p:grpSpPr>
          <a:xfrm>
            <a:off x="2356995" y="636104"/>
            <a:ext cx="7644610" cy="4611757"/>
            <a:chOff x="0" y="0"/>
            <a:chExt cx="8128000" cy="425205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28912CA-CF04-4D5D-B06E-B6D5376BD3BE}"/>
                </a:ext>
              </a:extLst>
            </p:cNvPr>
            <p:cNvSpPr/>
            <p:nvPr/>
          </p:nvSpPr>
          <p:spPr>
            <a:xfrm>
              <a:off x="0" y="0"/>
              <a:ext cx="8128000" cy="425205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CE45C483-87E3-47A8-A48A-958F1958E4FD}"/>
                </a:ext>
              </a:extLst>
            </p:cNvPr>
            <p:cNvSpPr txBox="1"/>
            <p:nvPr/>
          </p:nvSpPr>
          <p:spPr>
            <a:xfrm>
              <a:off x="124538" y="124538"/>
              <a:ext cx="7878924" cy="40029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0" tIns="228600" rIns="228600" bIns="228600" numCol="1" spcCol="1270" anchor="ctr" anchorCtr="0">
              <a:noAutofit/>
            </a:bodyPr>
            <a:lstStyle/>
            <a:p>
              <a:pPr marL="0" lvl="0" indent="0" algn="ctr" defTabSz="2667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6000" b="1" kern="1200" dirty="0"/>
                <a:t>Why focus on       well-being?</a:t>
              </a:r>
              <a:endParaRPr lang="en-US" sz="60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38514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EF3A825-D7DE-4892-8D49-CC67DBD680ED}"/>
              </a:ext>
            </a:extLst>
          </p:cNvPr>
          <p:cNvGrpSpPr/>
          <p:nvPr/>
        </p:nvGrpSpPr>
        <p:grpSpPr>
          <a:xfrm>
            <a:off x="3362077" y="2125448"/>
            <a:ext cx="2438400" cy="1354666"/>
            <a:chOff x="2844799" y="2032000"/>
            <a:chExt cx="2438400" cy="135466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7D327DE-2E00-461D-8B23-A2D70C40C8B7}"/>
                </a:ext>
              </a:extLst>
            </p:cNvPr>
            <p:cNvSpPr/>
            <p:nvPr/>
          </p:nvSpPr>
          <p:spPr>
            <a:xfrm>
              <a:off x="2844799" y="2032000"/>
              <a:ext cx="2438400" cy="1354666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C2ECD9F6-5D97-4F41-94AD-3F3B2ED60D7E}"/>
                </a:ext>
              </a:extLst>
            </p:cNvPr>
            <p:cNvSpPr txBox="1"/>
            <p:nvPr/>
          </p:nvSpPr>
          <p:spPr>
            <a:xfrm>
              <a:off x="2910928" y="2098129"/>
              <a:ext cx="2306142" cy="12224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5730" tIns="125730" rIns="125730" bIns="125730" numCol="1" spcCol="1270" anchor="ctr" anchorCtr="0">
              <a:noAutofit/>
            </a:bodyPr>
            <a:lstStyle/>
            <a:p>
              <a:pPr marL="0" lvl="0" indent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300" b="1" i="1" kern="1200" dirty="0"/>
                <a:t>‘Life in all its fullness’</a:t>
              </a:r>
            </a:p>
          </p:txBody>
        </p:sp>
      </p:grpSp>
      <p:sp>
        <p:nvSpPr>
          <p:cNvPr id="5" name="Arrow: Right 4">
            <a:extLst>
              <a:ext uri="{FF2B5EF4-FFF2-40B4-BE49-F238E27FC236}">
                <a16:creationId xmlns:a16="http://schemas.microsoft.com/office/drawing/2014/main" id="{F7CE1DDB-CA37-4D62-BEB9-81610D81421A}"/>
              </a:ext>
            </a:extLst>
          </p:cNvPr>
          <p:cNvSpPr/>
          <p:nvPr/>
        </p:nvSpPr>
        <p:spPr>
          <a:xfrm>
            <a:off x="408926" y="1933818"/>
            <a:ext cx="2720482" cy="173792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90A2F0B9-3226-4510-8D59-CC276F59AB7D}"/>
              </a:ext>
            </a:extLst>
          </p:cNvPr>
          <p:cNvSpPr/>
          <p:nvPr/>
        </p:nvSpPr>
        <p:spPr>
          <a:xfrm rot="20008244">
            <a:off x="5965930" y="313188"/>
            <a:ext cx="2720482" cy="173792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C68C96-E170-4EE8-A793-AFB731163A08}"/>
              </a:ext>
            </a:extLst>
          </p:cNvPr>
          <p:cNvSpPr txBox="1"/>
          <p:nvPr/>
        </p:nvSpPr>
        <p:spPr>
          <a:xfrm>
            <a:off x="9086072" y="454360"/>
            <a:ext cx="28185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/>
              <a:t>Children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B541A9-DA28-4172-9169-BE74EC54682F}"/>
              </a:ext>
            </a:extLst>
          </p:cNvPr>
          <p:cNvSpPr txBox="1"/>
          <p:nvPr/>
        </p:nvSpPr>
        <p:spPr>
          <a:xfrm>
            <a:off x="9470533" y="2465728"/>
            <a:ext cx="1834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/>
              <a:t>Adults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50CA6E06-6899-43DD-B6DD-9B9DC5ED65E4}"/>
              </a:ext>
            </a:extLst>
          </p:cNvPr>
          <p:cNvSpPr/>
          <p:nvPr/>
        </p:nvSpPr>
        <p:spPr>
          <a:xfrm>
            <a:off x="6260245" y="2012264"/>
            <a:ext cx="2720482" cy="173792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50777228-64D9-4F7C-86AC-B31B0B706507}"/>
              </a:ext>
            </a:extLst>
          </p:cNvPr>
          <p:cNvSpPr/>
          <p:nvPr/>
        </p:nvSpPr>
        <p:spPr>
          <a:xfrm rot="1509137">
            <a:off x="5904347" y="3624296"/>
            <a:ext cx="2720482" cy="173792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3F86DE-D605-44AF-BE84-EFD48BD0B2F3}"/>
              </a:ext>
            </a:extLst>
          </p:cNvPr>
          <p:cNvSpPr txBox="1"/>
          <p:nvPr/>
        </p:nvSpPr>
        <p:spPr>
          <a:xfrm>
            <a:off x="9470533" y="4464317"/>
            <a:ext cx="1834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/>
              <a:t>Teams</a:t>
            </a:r>
          </a:p>
        </p:txBody>
      </p:sp>
    </p:spTree>
    <p:extLst>
      <p:ext uri="{BB962C8B-B14F-4D97-AF65-F5344CB8AC3E}">
        <p14:creationId xmlns:p14="http://schemas.microsoft.com/office/powerpoint/2010/main" val="168161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  <p:bldP spid="10" grpId="0" animBg="1"/>
      <p:bldP spid="11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35EC65-39A3-4B9A-AE5B-A3CED12D1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133" y="503917"/>
            <a:ext cx="8829734" cy="4895529"/>
          </a:xfrm>
          <a:prstGeom prst="rect">
            <a:avLst/>
          </a:prstGeom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11B86CAB-DE10-4C11-8D81-D1E96E35E373}"/>
              </a:ext>
            </a:extLst>
          </p:cNvPr>
          <p:cNvSpPr/>
          <p:nvPr/>
        </p:nvSpPr>
        <p:spPr>
          <a:xfrm>
            <a:off x="5861246" y="630425"/>
            <a:ext cx="374847" cy="982554"/>
          </a:xfrm>
          <a:prstGeom prst="down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540D82-453A-4AD8-8708-2C01892FDFCA}"/>
              </a:ext>
            </a:extLst>
          </p:cNvPr>
          <p:cNvSpPr txBox="1"/>
          <p:nvPr/>
        </p:nvSpPr>
        <p:spPr>
          <a:xfrm>
            <a:off x="3913178" y="124949"/>
            <a:ext cx="3913177" cy="378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Flourishing of pupils AND adults</a:t>
            </a:r>
          </a:p>
        </p:txBody>
      </p:sp>
    </p:spTree>
    <p:extLst>
      <p:ext uri="{BB962C8B-B14F-4D97-AF65-F5344CB8AC3E}">
        <p14:creationId xmlns:p14="http://schemas.microsoft.com/office/powerpoint/2010/main" val="4126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CE4C13-5432-4D16-916E-B84AF4997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192" y="896651"/>
            <a:ext cx="11331395" cy="29994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7F5E28-F6F2-4A5B-8C68-D05A13176DA9}"/>
              </a:ext>
            </a:extLst>
          </p:cNvPr>
          <p:cNvSpPr txBox="1"/>
          <p:nvPr/>
        </p:nvSpPr>
        <p:spPr>
          <a:xfrm>
            <a:off x="732656" y="3708716"/>
            <a:ext cx="372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SIAMS 2018</a:t>
            </a:r>
          </a:p>
        </p:txBody>
      </p:sp>
    </p:spTree>
    <p:extLst>
      <p:ext uri="{BB962C8B-B14F-4D97-AF65-F5344CB8AC3E}">
        <p14:creationId xmlns:p14="http://schemas.microsoft.com/office/powerpoint/2010/main" val="3707427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96F60DA-A07B-44EE-B05E-4AF99C4CE34C}"/>
              </a:ext>
            </a:extLst>
          </p:cNvPr>
          <p:cNvGrpSpPr/>
          <p:nvPr/>
        </p:nvGrpSpPr>
        <p:grpSpPr>
          <a:xfrm>
            <a:off x="2356995" y="636104"/>
            <a:ext cx="7644610" cy="4611757"/>
            <a:chOff x="0" y="0"/>
            <a:chExt cx="8128000" cy="425205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4F1D6EA-1593-4065-9C5F-824429ECDEB3}"/>
                </a:ext>
              </a:extLst>
            </p:cNvPr>
            <p:cNvSpPr/>
            <p:nvPr/>
          </p:nvSpPr>
          <p:spPr>
            <a:xfrm>
              <a:off x="0" y="0"/>
              <a:ext cx="8128000" cy="425205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FFBA6716-24B9-4D64-B56E-466C4A9CD93B}"/>
                </a:ext>
              </a:extLst>
            </p:cNvPr>
            <p:cNvSpPr txBox="1"/>
            <p:nvPr/>
          </p:nvSpPr>
          <p:spPr>
            <a:xfrm>
              <a:off x="124538" y="124538"/>
              <a:ext cx="7878924" cy="40029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0" tIns="228600" rIns="228600" bIns="228600" numCol="1" spcCol="1270" anchor="ctr" anchorCtr="0">
              <a:noAutofit/>
            </a:bodyPr>
            <a:lstStyle/>
            <a:p>
              <a:pPr marL="0" lvl="0" indent="0" algn="ctr" defTabSz="2667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6000" b="1" kern="1200" dirty="0"/>
                <a:t>What do we mean by ‘human flourishing’?</a:t>
              </a:r>
              <a:endParaRPr lang="en-US" sz="60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5796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1745F0A-4AB3-4D32-854D-80C530E39743}"/>
              </a:ext>
            </a:extLst>
          </p:cNvPr>
          <p:cNvSpPr txBox="1"/>
          <p:nvPr/>
        </p:nvSpPr>
        <p:spPr>
          <a:xfrm>
            <a:off x="465719" y="204462"/>
            <a:ext cx="479350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‘The notion of human flourishing set out in our thinking draws significantly on Aristotle, and especially on his conception of </a:t>
            </a:r>
            <a:r>
              <a:rPr lang="en-GB" sz="2200" i="1" dirty="0"/>
              <a:t>eudaimonia</a:t>
            </a:r>
            <a:r>
              <a:rPr lang="en-GB" sz="2200" b="1" dirty="0"/>
              <a:t>. </a:t>
            </a:r>
            <a:r>
              <a:rPr lang="en-GB" sz="2200" dirty="0"/>
              <a:t>The meaning of </a:t>
            </a:r>
            <a:r>
              <a:rPr lang="en-GB" sz="2200" i="1" dirty="0"/>
              <a:t>eudaimonia</a:t>
            </a:r>
            <a:r>
              <a:rPr lang="en-GB" sz="2200" dirty="0"/>
              <a:t> can be traced etymologically from its roots of ‘</a:t>
            </a:r>
            <a:r>
              <a:rPr lang="en-GB" sz="2200" dirty="0" err="1"/>
              <a:t>eu</a:t>
            </a:r>
            <a:r>
              <a:rPr lang="en-GB" sz="2200" dirty="0"/>
              <a:t>’ (good) and ‘</a:t>
            </a:r>
            <a:r>
              <a:rPr lang="en-GB" sz="2200" dirty="0" err="1"/>
              <a:t>daimon</a:t>
            </a:r>
            <a:r>
              <a:rPr lang="en-GB" sz="2200" dirty="0"/>
              <a:t>’ (spirit), refers to the notion of human flourishing and can…[refer to] </a:t>
            </a:r>
            <a:r>
              <a:rPr lang="en-GB" sz="2200" b="1" dirty="0"/>
              <a:t>physical</a:t>
            </a:r>
            <a:r>
              <a:rPr lang="en-GB" sz="2200" dirty="0"/>
              <a:t> flourishing, </a:t>
            </a:r>
            <a:r>
              <a:rPr lang="en-GB" sz="2200" b="1" dirty="0"/>
              <a:t>emotional</a:t>
            </a:r>
            <a:r>
              <a:rPr lang="en-GB" sz="2200" dirty="0"/>
              <a:t> flourishing, </a:t>
            </a:r>
            <a:r>
              <a:rPr lang="en-GB" sz="2200" b="1" dirty="0"/>
              <a:t>societal </a:t>
            </a:r>
            <a:r>
              <a:rPr lang="en-GB" sz="2200" dirty="0"/>
              <a:t>flourishing and fourthly, </a:t>
            </a:r>
            <a:r>
              <a:rPr lang="en-GB" sz="2200" b="1" dirty="0"/>
              <a:t>flourishing in terms of personal creativity, self-expression and knowledge seeking</a:t>
            </a:r>
            <a:r>
              <a:rPr lang="en-GB" sz="2200" dirty="0"/>
              <a:t>.’</a:t>
            </a:r>
          </a:p>
          <a:p>
            <a:endParaRPr lang="en-GB" sz="2200" dirty="0"/>
          </a:p>
          <a:p>
            <a:r>
              <a:rPr lang="en-GB" sz="2200" i="1" dirty="0"/>
              <a:t>Leadership of Character Education, </a:t>
            </a:r>
            <a:r>
              <a:rPr lang="en-GB" sz="2200" dirty="0"/>
              <a:t>18</a:t>
            </a:r>
            <a:endParaRPr lang="en-GB" sz="2200" i="1" dirty="0"/>
          </a:p>
          <a:p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0EB9DC-A15A-474F-8C06-E66F71740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6439" y="541277"/>
            <a:ext cx="5657909" cy="381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81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9A9346-53D2-41D3-8DDA-B25145DECF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86" t="9447" r="16654" b="51837"/>
          <a:stretch/>
        </p:blipFill>
        <p:spPr>
          <a:xfrm>
            <a:off x="664500" y="1215412"/>
            <a:ext cx="11076401" cy="34928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CFDE4E-464A-46EF-A319-1FCA38281883}"/>
              </a:ext>
            </a:extLst>
          </p:cNvPr>
          <p:cNvSpPr txBox="1"/>
          <p:nvPr/>
        </p:nvSpPr>
        <p:spPr>
          <a:xfrm>
            <a:off x="1385799" y="465719"/>
            <a:ext cx="9507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Flourishing in the Old Testament</a:t>
            </a:r>
          </a:p>
        </p:txBody>
      </p:sp>
    </p:spTree>
    <p:extLst>
      <p:ext uri="{BB962C8B-B14F-4D97-AF65-F5344CB8AC3E}">
        <p14:creationId xmlns:p14="http://schemas.microsoft.com/office/powerpoint/2010/main" val="3379688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7BC34B-2285-4E5B-A3C7-C25AAA4BA3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07" t="50750" r="15201" b="11986"/>
          <a:stretch/>
        </p:blipFill>
        <p:spPr>
          <a:xfrm>
            <a:off x="692898" y="1316223"/>
            <a:ext cx="11086391" cy="33239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E34F93-7BB5-4FD6-9590-C5144F6556D3}"/>
              </a:ext>
            </a:extLst>
          </p:cNvPr>
          <p:cNvSpPr txBox="1"/>
          <p:nvPr/>
        </p:nvSpPr>
        <p:spPr>
          <a:xfrm>
            <a:off x="1385799" y="465719"/>
            <a:ext cx="9507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Flourishing in the New Testament</a:t>
            </a:r>
          </a:p>
        </p:txBody>
      </p:sp>
    </p:spTree>
    <p:extLst>
      <p:ext uri="{BB962C8B-B14F-4D97-AF65-F5344CB8AC3E}">
        <p14:creationId xmlns:p14="http://schemas.microsoft.com/office/powerpoint/2010/main" val="37293624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A1C285-F4C2-49A7-8F80-19C0CB788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205" y="213898"/>
            <a:ext cx="3668176" cy="53188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FE8DA-2F5C-4CA4-B732-417BE1D65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5120" y="213898"/>
            <a:ext cx="5375532" cy="502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00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B740A9A-8F70-469B-816C-14BF7A31A567}"/>
              </a:ext>
            </a:extLst>
          </p:cNvPr>
          <p:cNvGrpSpPr/>
          <p:nvPr/>
        </p:nvGrpSpPr>
        <p:grpSpPr>
          <a:xfrm>
            <a:off x="2256628" y="738545"/>
            <a:ext cx="7678744" cy="4335254"/>
            <a:chOff x="0" y="-546892"/>
            <a:chExt cx="7678744" cy="433525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1CE91F8-3BEC-47A4-A00E-786C6D23B864}"/>
                </a:ext>
              </a:extLst>
            </p:cNvPr>
            <p:cNvSpPr/>
            <p:nvPr/>
          </p:nvSpPr>
          <p:spPr>
            <a:xfrm>
              <a:off x="0" y="-498764"/>
              <a:ext cx="7678744" cy="428712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67ED901A-99AA-4916-984B-21415C647AB9}"/>
                </a:ext>
              </a:extLst>
            </p:cNvPr>
            <p:cNvSpPr txBox="1"/>
            <p:nvPr/>
          </p:nvSpPr>
          <p:spPr>
            <a:xfrm>
              <a:off x="42438" y="-546892"/>
              <a:ext cx="7636306" cy="43352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8000" b="1" kern="1200" dirty="0"/>
                <a:t>Reflection</a:t>
              </a:r>
              <a:endParaRPr lang="en-US" sz="80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160596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6CE677-1EC0-472E-8B5D-9A805D42D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8162" y="374629"/>
            <a:ext cx="5377138" cy="50296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1CC5BB-4832-4457-BA6B-C4AB1D59C1EF}"/>
              </a:ext>
            </a:extLst>
          </p:cNvPr>
          <p:cNvSpPr txBox="1"/>
          <p:nvPr/>
        </p:nvSpPr>
        <p:spPr>
          <a:xfrm>
            <a:off x="460040" y="1277888"/>
            <a:ext cx="28281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Where would the different case study characters be on this chart?</a:t>
            </a:r>
          </a:p>
          <a:p>
            <a:endParaRPr lang="en-GB" sz="2400" dirty="0"/>
          </a:p>
          <a:p>
            <a:r>
              <a:rPr lang="en-GB" sz="2400" dirty="0"/>
              <a:t>What needs to happen for them in order for them to flourish?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7FCFF9-5947-41EC-B1D2-771D172C194C}"/>
              </a:ext>
            </a:extLst>
          </p:cNvPr>
          <p:cNvSpPr txBox="1"/>
          <p:nvPr/>
        </p:nvSpPr>
        <p:spPr>
          <a:xfrm>
            <a:off x="8903838" y="954157"/>
            <a:ext cx="282812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Where might different members of your school community be on this chart?</a:t>
            </a:r>
          </a:p>
          <a:p>
            <a:endParaRPr lang="en-GB" sz="2400" dirty="0"/>
          </a:p>
          <a:p>
            <a:r>
              <a:rPr lang="en-GB" sz="2400" dirty="0"/>
              <a:t>What needs to happen for them in order for them to flourish?</a:t>
            </a:r>
          </a:p>
        </p:txBody>
      </p:sp>
    </p:spTree>
    <p:extLst>
      <p:ext uri="{BB962C8B-B14F-4D97-AF65-F5344CB8AC3E}">
        <p14:creationId xmlns:p14="http://schemas.microsoft.com/office/powerpoint/2010/main" val="37302085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855D69F-D4D3-48AD-B263-C12CBD39034B}"/>
              </a:ext>
            </a:extLst>
          </p:cNvPr>
          <p:cNvGrpSpPr/>
          <p:nvPr/>
        </p:nvGrpSpPr>
        <p:grpSpPr>
          <a:xfrm>
            <a:off x="877185" y="2876336"/>
            <a:ext cx="3210153" cy="2220412"/>
            <a:chOff x="657888" y="2157252"/>
            <a:chExt cx="2407615" cy="1665309"/>
          </a:xfrm>
          <a:solidFill>
            <a:schemeClr val="bg2">
              <a:lumMod val="75000"/>
            </a:schemeClr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8446103-7983-44FC-9C5E-5D08520B52E0}"/>
                </a:ext>
              </a:extLst>
            </p:cNvPr>
            <p:cNvSpPr/>
            <p:nvPr/>
          </p:nvSpPr>
          <p:spPr>
            <a:xfrm>
              <a:off x="657888" y="2922314"/>
              <a:ext cx="1963037" cy="900247"/>
            </a:xfrm>
            <a:prstGeom prst="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09585"/>
              <a:r>
                <a:rPr lang="en-GB" sz="2400" dirty="0">
                  <a:solidFill>
                    <a:prstClr val="white"/>
                  </a:solidFill>
                  <a:latin typeface="Calibri"/>
                </a:rPr>
                <a:t>We flourish so we can look outwards and give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1C3A64D-0F2F-4802-AF30-A527017B49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2407" y="2157252"/>
              <a:ext cx="1323096" cy="668099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9802381-AFDE-4D85-882B-A6E97E1A86B2}"/>
              </a:ext>
            </a:extLst>
          </p:cNvPr>
          <p:cNvGrpSpPr/>
          <p:nvPr/>
        </p:nvGrpSpPr>
        <p:grpSpPr>
          <a:xfrm>
            <a:off x="752253" y="407530"/>
            <a:ext cx="3319129" cy="2139989"/>
            <a:chOff x="564189" y="305647"/>
            <a:chExt cx="2489347" cy="1604992"/>
          </a:xfrm>
          <a:solidFill>
            <a:schemeClr val="bg2">
              <a:lumMod val="75000"/>
            </a:schemeClr>
          </a:solidFill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8844C6A-FC06-429B-8093-5F986578EF1D}"/>
                </a:ext>
              </a:extLst>
            </p:cNvPr>
            <p:cNvSpPr txBox="1"/>
            <p:nvPr/>
          </p:nvSpPr>
          <p:spPr>
            <a:xfrm>
              <a:off x="564189" y="305647"/>
              <a:ext cx="2150433" cy="900247"/>
            </a:xfrm>
            <a:prstGeom prst="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defTabSz="609585"/>
              <a:r>
                <a:rPr lang="en-GB" sz="2400" dirty="0">
                  <a:solidFill>
                    <a:prstClr val="white"/>
                  </a:solidFill>
                  <a:latin typeface="Calibri"/>
                </a:rPr>
                <a:t>We flourish because of our diversity and relationships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944E6BE-D6CB-4ABB-9EF5-F081E1DD969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42407" y="1358092"/>
              <a:ext cx="1311129" cy="552547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088C2D4-1A02-4827-A4F4-A32E19F66257}"/>
              </a:ext>
            </a:extLst>
          </p:cNvPr>
          <p:cNvGrpSpPr/>
          <p:nvPr/>
        </p:nvGrpSpPr>
        <p:grpSpPr>
          <a:xfrm>
            <a:off x="7989483" y="3110575"/>
            <a:ext cx="3755952" cy="1983609"/>
            <a:chOff x="5758195" y="2269789"/>
            <a:chExt cx="2816964" cy="1487707"/>
          </a:xfrm>
          <a:solidFill>
            <a:schemeClr val="bg2">
              <a:lumMod val="75000"/>
            </a:schemeClr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3CF0FF7-A8DE-4472-9A94-DFFF5F64DAE8}"/>
                </a:ext>
              </a:extLst>
            </p:cNvPr>
            <p:cNvSpPr/>
            <p:nvPr/>
          </p:nvSpPr>
          <p:spPr>
            <a:xfrm>
              <a:off x="6711803" y="2857249"/>
              <a:ext cx="1863356" cy="900247"/>
            </a:xfrm>
            <a:prstGeom prst="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09585"/>
              <a:r>
                <a:rPr lang="en-GB" sz="2400" dirty="0">
                  <a:solidFill>
                    <a:prstClr val="white"/>
                  </a:solidFill>
                  <a:latin typeface="Calibri"/>
                </a:rPr>
                <a:t>We flourish when we stop doing things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B6E720C-9D77-4C39-8DCD-5F101ED4F9C8}"/>
                </a:ext>
              </a:extLst>
            </p:cNvPr>
            <p:cNvCxnSpPr>
              <a:cxnSpLocks/>
            </p:cNvCxnSpPr>
            <p:nvPr/>
          </p:nvCxnSpPr>
          <p:spPr>
            <a:xfrm>
              <a:off x="5758195" y="2269789"/>
              <a:ext cx="1424098" cy="531890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AEDF613-946F-4F15-BEB3-B895243E4083}"/>
              </a:ext>
            </a:extLst>
          </p:cNvPr>
          <p:cNvSpPr/>
          <p:nvPr/>
        </p:nvSpPr>
        <p:spPr>
          <a:xfrm>
            <a:off x="4595923" y="392966"/>
            <a:ext cx="3241156" cy="509468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7B2EB8F-C9E9-4644-B357-4086570B4B6D}"/>
              </a:ext>
            </a:extLst>
          </p:cNvPr>
          <p:cNvSpPr/>
          <p:nvPr/>
        </p:nvSpPr>
        <p:spPr>
          <a:xfrm>
            <a:off x="4805031" y="777909"/>
            <a:ext cx="2693581" cy="1241237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 defTabSz="609585"/>
            <a:r>
              <a:rPr lang="en-GB" sz="3733" b="1" dirty="0">
                <a:solidFill>
                  <a:prstClr val="white"/>
                </a:solidFill>
                <a:latin typeface="Calibri"/>
              </a:rPr>
              <a:t>Flourishing Teams</a:t>
            </a:r>
            <a:endParaRPr lang="en-GB" sz="3733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6CE533-4E90-4BDD-A294-EF5D4DCC3A2C}"/>
              </a:ext>
            </a:extLst>
          </p:cNvPr>
          <p:cNvSpPr/>
          <p:nvPr/>
        </p:nvSpPr>
        <p:spPr>
          <a:xfrm>
            <a:off x="4836928" y="2340979"/>
            <a:ext cx="2693581" cy="1241237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 defTabSz="609585"/>
            <a:r>
              <a:rPr lang="en-GB" sz="3733" b="1" dirty="0">
                <a:solidFill>
                  <a:prstClr val="white"/>
                </a:solidFill>
                <a:latin typeface="Calibri"/>
              </a:rPr>
              <a:t>Flourishing Adults</a:t>
            </a:r>
            <a:endParaRPr lang="en-GB" sz="3733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91ABCF0-A643-4B2C-A96A-BBDA93F0E18D}"/>
              </a:ext>
            </a:extLst>
          </p:cNvPr>
          <p:cNvSpPr/>
          <p:nvPr/>
        </p:nvSpPr>
        <p:spPr>
          <a:xfrm>
            <a:off x="4836928" y="3843815"/>
            <a:ext cx="2693581" cy="1241237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 defTabSz="609585"/>
            <a:r>
              <a:rPr lang="en-GB" sz="3733" b="1" dirty="0">
                <a:solidFill>
                  <a:prstClr val="white"/>
                </a:solidFill>
                <a:latin typeface="Calibri"/>
              </a:rPr>
              <a:t>Flourishing Children</a:t>
            </a:r>
            <a:endParaRPr lang="en-GB" sz="3733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D9846BB-A3FB-4E39-8030-31B7FAC8EF70}"/>
              </a:ext>
            </a:extLst>
          </p:cNvPr>
          <p:cNvGrpSpPr/>
          <p:nvPr/>
        </p:nvGrpSpPr>
        <p:grpSpPr>
          <a:xfrm>
            <a:off x="7989483" y="416160"/>
            <a:ext cx="4078471" cy="1995636"/>
            <a:chOff x="5758195" y="371382"/>
            <a:chExt cx="3058853" cy="1496727"/>
          </a:xfrm>
          <a:solidFill>
            <a:schemeClr val="bg2">
              <a:lumMod val="75000"/>
            </a:schemeClr>
          </a:solidFill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390B00B-694B-4D11-ABAD-8299D4FFFE94}"/>
                </a:ext>
              </a:extLst>
            </p:cNvPr>
            <p:cNvSpPr/>
            <p:nvPr/>
          </p:nvSpPr>
          <p:spPr>
            <a:xfrm>
              <a:off x="6382193" y="371382"/>
              <a:ext cx="2434855" cy="900247"/>
            </a:xfrm>
            <a:prstGeom prst="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609585"/>
              <a:r>
                <a:rPr lang="en-GB" sz="2400" dirty="0">
                  <a:solidFill>
                    <a:prstClr val="white"/>
                  </a:solidFill>
                  <a:latin typeface="Calibri"/>
                </a:rPr>
                <a:t>We flourish at different times and different speeds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4AED93B-176B-4E0E-98B3-D72C75248E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58195" y="1424763"/>
              <a:ext cx="1376252" cy="443346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7450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3A55C9-1A48-4698-8535-56F3D55F13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6428"/>
          <a:stretch/>
        </p:blipFill>
        <p:spPr>
          <a:xfrm>
            <a:off x="198783" y="131369"/>
            <a:ext cx="12192000" cy="539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6743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E558BD3-896A-4712-B9AF-2BE8E20253A6}"/>
              </a:ext>
            </a:extLst>
          </p:cNvPr>
          <p:cNvGrpSpPr/>
          <p:nvPr/>
        </p:nvGrpSpPr>
        <p:grpSpPr>
          <a:xfrm>
            <a:off x="7655971" y="1023908"/>
            <a:ext cx="2993098" cy="3945364"/>
            <a:chOff x="8235280" y="806489"/>
            <a:chExt cx="2993098" cy="394536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936CD5A-2920-469D-AF75-FC8DCF49FC6F}"/>
                </a:ext>
              </a:extLst>
            </p:cNvPr>
            <p:cNvSpPr/>
            <p:nvPr/>
          </p:nvSpPr>
          <p:spPr>
            <a:xfrm>
              <a:off x="8235280" y="806489"/>
              <a:ext cx="2993098" cy="61338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MACRO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0BC7F990-E02F-48A2-989F-B1E31611DEC4}"/>
                </a:ext>
              </a:extLst>
            </p:cNvPr>
            <p:cNvSpPr/>
            <p:nvPr/>
          </p:nvSpPr>
          <p:spPr>
            <a:xfrm>
              <a:off x="8235280" y="3019603"/>
              <a:ext cx="2993098" cy="61338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STAFF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90263A5-2620-4C72-A26E-146305233485}"/>
                </a:ext>
              </a:extLst>
            </p:cNvPr>
            <p:cNvSpPr/>
            <p:nvPr/>
          </p:nvSpPr>
          <p:spPr>
            <a:xfrm>
              <a:off x="8235280" y="1900740"/>
              <a:ext cx="2993098" cy="61338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SCHOOL LEADERS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F5AB902-A66F-48AE-A816-5B1A66B9A531}"/>
                </a:ext>
              </a:extLst>
            </p:cNvPr>
            <p:cNvSpPr/>
            <p:nvPr/>
          </p:nvSpPr>
          <p:spPr>
            <a:xfrm>
              <a:off x="8235280" y="4138466"/>
              <a:ext cx="2993098" cy="61338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/>
                <a:t>PUPILS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526BD0C9-3FC3-4E9E-9DF4-03C80AA7DD74}"/>
                </a:ext>
              </a:extLst>
            </p:cNvPr>
            <p:cNvCxnSpPr/>
            <p:nvPr/>
          </p:nvCxnSpPr>
          <p:spPr>
            <a:xfrm>
              <a:off x="9731829" y="1510748"/>
              <a:ext cx="0" cy="31237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EFDCE67-6BA2-47E6-BA29-25D3770D8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09898" y="2556250"/>
              <a:ext cx="243861" cy="47552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06AFB3D-B2F9-4D88-B460-4EB0CA5F4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09898" y="3662937"/>
              <a:ext cx="243861" cy="475529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0BC2E45-D6FB-47F5-A641-428703D0A716}"/>
              </a:ext>
            </a:extLst>
          </p:cNvPr>
          <p:cNvSpPr txBox="1"/>
          <p:nvPr/>
        </p:nvSpPr>
        <p:spPr>
          <a:xfrm>
            <a:off x="6832621" y="249732"/>
            <a:ext cx="4509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Transference of fear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825BFF-5750-4F12-B307-C759DBF54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892" y="96552"/>
            <a:ext cx="5688129" cy="56170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EF339FF-95B5-4EF1-80AC-18C42C885F6D}"/>
              </a:ext>
            </a:extLst>
          </p:cNvPr>
          <p:cNvSpPr txBox="1"/>
          <p:nvPr/>
        </p:nvSpPr>
        <p:spPr>
          <a:xfrm>
            <a:off x="2185336" y="2027903"/>
            <a:ext cx="18004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Ecology of blessing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1CD5EC-1B2A-430D-8601-451D998F9C49}"/>
              </a:ext>
            </a:extLst>
          </p:cNvPr>
          <p:cNvSpPr txBox="1"/>
          <p:nvPr/>
        </p:nvSpPr>
        <p:spPr>
          <a:xfrm>
            <a:off x="5781734" y="2040539"/>
            <a:ext cx="1010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/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192110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2032000" y="71966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8479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-264632" y="19512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186864" y="380693"/>
            <a:ext cx="4593841" cy="4607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667" dirty="0"/>
              <a:t>Can you sum up, in a sentence, what each of these words mean for your school?</a:t>
            </a:r>
          </a:p>
          <a:p>
            <a:endParaRPr lang="en-GB" sz="2667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667" dirty="0"/>
              <a:t>How confident might you be talking about each and why?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GB" sz="2667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667" dirty="0"/>
              <a:t>How might this be the start of an effective coaching conversation around the Vision?</a:t>
            </a:r>
          </a:p>
        </p:txBody>
      </p:sp>
    </p:spTree>
    <p:extLst>
      <p:ext uri="{BB962C8B-B14F-4D97-AF65-F5344CB8AC3E}">
        <p14:creationId xmlns:p14="http://schemas.microsoft.com/office/powerpoint/2010/main" val="341792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5132" t="23847" r="13027" b="8987"/>
          <a:stretch/>
        </p:blipFill>
        <p:spPr>
          <a:xfrm>
            <a:off x="1331494" y="401053"/>
            <a:ext cx="9521969" cy="500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90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4630821" y="705853"/>
          <a:ext cx="7160127" cy="4873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15000" t="46801" r="13026" b="8984"/>
          <a:stretch/>
        </p:blipFill>
        <p:spPr>
          <a:xfrm rot="20735792">
            <a:off x="276639" y="2001136"/>
            <a:ext cx="6473057" cy="2235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779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36857A6-4E53-425D-A456-79B0A172E8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4" t="14328" r="41544" b="69689"/>
          <a:stretch/>
        </p:blipFill>
        <p:spPr>
          <a:xfrm>
            <a:off x="357809" y="2498983"/>
            <a:ext cx="5418246" cy="10961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7F8142-48BC-469F-AE13-A8FE623E1F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2" t="19149" r="44997" b="691"/>
          <a:stretch/>
        </p:blipFill>
        <p:spPr>
          <a:xfrm>
            <a:off x="6281531" y="-33929"/>
            <a:ext cx="5304655" cy="553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40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2353733" y="683438"/>
          <a:ext cx="7678744" cy="48029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5574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89B321-861B-4950-8278-BC05507E6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402" y="1272653"/>
            <a:ext cx="10721196" cy="330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750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E64D6E8-D7E1-4D81-AA9F-70CA94EB4218}"/>
              </a:ext>
            </a:extLst>
          </p:cNvPr>
          <p:cNvGraphicFramePr>
            <a:graphicFrameLocks noGrp="1"/>
          </p:cNvGraphicFramePr>
          <p:nvPr/>
        </p:nvGraphicFramePr>
        <p:xfrm>
          <a:off x="774404" y="635369"/>
          <a:ext cx="10515600" cy="4279805"/>
        </p:xfrm>
        <a:graphic>
          <a:graphicData uri="http://schemas.openxmlformats.org/drawingml/2006/table">
            <a:tbl>
              <a:tblPr firstRow="1" bandRow="1"/>
              <a:tblGrid>
                <a:gridCol w="2628900">
                  <a:extLst>
                    <a:ext uri="{9D8B030D-6E8A-4147-A177-3AD203B41FA5}">
                      <a16:colId xmlns:a16="http://schemas.microsoft.com/office/drawing/2014/main" val="12446142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75140650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9434537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753547263"/>
                    </a:ext>
                  </a:extLst>
                </a:gridCol>
              </a:tblGrid>
              <a:tr h="4469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13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1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Called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100" b="1" kern="12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Connected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1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Committed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4361737"/>
                  </a:ext>
                </a:extLst>
              </a:tr>
              <a:tr h="10366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Wisdom, Knowledge and Skills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Leading Learning -  Refining Judgement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Creating Confidence -  Embracing Interdependence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Deepening Understanding - Driving Improvement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689490"/>
                  </a:ext>
                </a:extLst>
              </a:tr>
              <a:tr h="72304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Hope and Aspiration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Developing Imagination -  Nurturing Ambition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Healing Relationships - Pursuing Renewal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Sustaining Vision -  Building Resilience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8392309"/>
                  </a:ext>
                </a:extLst>
              </a:tr>
              <a:tr h="10366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Community and Living Well Together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Removing Disadvantage -  Seeking Reconciliation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Accepting Vulnerability -  Demonstrating Generosity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Inspiring Faithfulness -Embodying Integrity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269780"/>
                  </a:ext>
                </a:extLst>
              </a:tr>
              <a:tr h="10366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Dignity and Respect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Celebrating Diversity -  Enabling Flourishing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Offering Encouragement -  Encouraging Service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Practising Humility - Learning Love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93189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099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EF0137-AE81-4224-BD8E-F8AD410976A1}"/>
              </a:ext>
            </a:extLst>
          </p:cNvPr>
          <p:cNvSpPr/>
          <p:nvPr/>
        </p:nvSpPr>
        <p:spPr>
          <a:xfrm>
            <a:off x="901148" y="85119"/>
            <a:ext cx="10760765" cy="5201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Connected: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GB" sz="1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60958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“Leaders who are connected operate deliberately </a:t>
            </a:r>
            <a:r>
              <a:rPr kumimoji="0" lang="en-GB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within communities of practice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positioning themselves within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positive relationships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that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sustain and encourage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 parties. They </a:t>
            </a:r>
            <a:r>
              <a:rPr kumimoji="0" lang="en-GB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embrace interdependence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demonstrate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compassion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embody service to others humbly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They create shared identity within their teams and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draw colleagues around a common purpose.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endParaRPr kumimoji="0" lang="en-GB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91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E64D6E8-D7E1-4D81-AA9F-70CA94EB4218}"/>
              </a:ext>
            </a:extLst>
          </p:cNvPr>
          <p:cNvGraphicFramePr>
            <a:graphicFrameLocks noGrp="1"/>
          </p:cNvGraphicFramePr>
          <p:nvPr/>
        </p:nvGraphicFramePr>
        <p:xfrm>
          <a:off x="774404" y="635369"/>
          <a:ext cx="10515600" cy="4279805"/>
        </p:xfrm>
        <a:graphic>
          <a:graphicData uri="http://schemas.openxmlformats.org/drawingml/2006/table">
            <a:tbl>
              <a:tblPr firstRow="1" bandRow="1"/>
              <a:tblGrid>
                <a:gridCol w="2628900">
                  <a:extLst>
                    <a:ext uri="{9D8B030D-6E8A-4147-A177-3AD203B41FA5}">
                      <a16:colId xmlns:a16="http://schemas.microsoft.com/office/drawing/2014/main" val="12446142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75140650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9434537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753547263"/>
                    </a:ext>
                  </a:extLst>
                </a:gridCol>
              </a:tblGrid>
              <a:tr h="4469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13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1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Called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1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Connected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1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Committed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4361737"/>
                  </a:ext>
                </a:extLst>
              </a:tr>
              <a:tr h="10366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Wisdom, Knowledge and Skills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Leading Learning -  Refining Judgement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Creating Confidence -  Embracing Interdependence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Deepening Understanding - Driving Improvement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689490"/>
                  </a:ext>
                </a:extLst>
              </a:tr>
              <a:tr h="72304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Hope and Aspiration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Developing Imagination -  Nurturing Ambition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Healing Relationships - Pursuing Renewal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Sustaining Vision -  Building Resilience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8392309"/>
                  </a:ext>
                </a:extLst>
              </a:tr>
              <a:tr h="10366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Community and Living Well Together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Removing Disadvantage -  Seeking Reconciliation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Accepting Vulnerability -  Demonstrating Generosity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Inspiring Faithfulness -Embodying Integrity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269780"/>
                  </a:ext>
                </a:extLst>
              </a:tr>
              <a:tr h="10366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Dignity and Respect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Celebrating Diversity -  Enabling Flourishing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Offering Encouragement -  Encouraging Service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Practising Humility - Learning Love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9318916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FE66E05-2A2B-4929-8F41-574F8F96C202}"/>
              </a:ext>
            </a:extLst>
          </p:cNvPr>
          <p:cNvSpPr/>
          <p:nvPr/>
        </p:nvSpPr>
        <p:spPr>
          <a:xfrm>
            <a:off x="6032204" y="309378"/>
            <a:ext cx="2635069" cy="4821511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585"/>
            <a:endParaRPr lang="en-GB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539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887453" y="1"/>
            <a:ext cx="5759793" cy="5262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219140">
              <a:defRPr/>
            </a:pPr>
            <a:r>
              <a:rPr lang="en-GB" altLang="en-US" sz="3733" b="1" dirty="0">
                <a:solidFill>
                  <a:sysClr val="windowText" lastClr="000000"/>
                </a:solidFill>
                <a:latin typeface="Calibri" pitchFamily="34" charset="0"/>
              </a:rPr>
              <a:t>Educating for </a:t>
            </a:r>
          </a:p>
          <a:p>
            <a:pPr algn="r" defTabSz="1219140">
              <a:defRPr/>
            </a:pPr>
            <a:r>
              <a:rPr lang="en-GB" altLang="en-US" sz="3733" b="1" dirty="0">
                <a:solidFill>
                  <a:sysClr val="windowText" lastClr="000000"/>
                </a:solidFill>
                <a:latin typeface="Calibri" pitchFamily="34" charset="0"/>
              </a:rPr>
              <a:t>Dignity and Respect:</a:t>
            </a:r>
          </a:p>
          <a:p>
            <a:pPr algn="r" defTabSz="1219140">
              <a:defRPr/>
            </a:pPr>
            <a:endParaRPr lang="en-GB" altLang="en-US" sz="3733" b="1" dirty="0">
              <a:solidFill>
                <a:sysClr val="windowText" lastClr="000000"/>
              </a:solidFill>
              <a:latin typeface="Calibri" pitchFamily="34" charset="0"/>
            </a:endParaRPr>
          </a:p>
          <a:p>
            <a:pPr algn="r" defTabSz="1219140">
              <a:defRPr/>
            </a:pPr>
            <a:r>
              <a:rPr lang="en-GB" altLang="en-US" sz="3733" dirty="0">
                <a:solidFill>
                  <a:sysClr val="windowText" lastClr="000000"/>
                </a:solidFill>
                <a:latin typeface="Calibri" pitchFamily="34" charset="0"/>
              </a:rPr>
              <a:t>Ensuring the basic principle of respect for the value and preciousness of each person, treating each person as a unique individual of inherent worth.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86" y="1315453"/>
            <a:ext cx="5232231" cy="348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3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E64D6E8-D7E1-4D81-AA9F-70CA94EB42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2354633"/>
              </p:ext>
            </p:extLst>
          </p:nvPr>
        </p:nvGraphicFramePr>
        <p:xfrm>
          <a:off x="746695" y="635369"/>
          <a:ext cx="10515600" cy="4279805"/>
        </p:xfrm>
        <a:graphic>
          <a:graphicData uri="http://schemas.openxmlformats.org/drawingml/2006/table">
            <a:tbl>
              <a:tblPr firstRow="1" bandRow="1"/>
              <a:tblGrid>
                <a:gridCol w="2628900">
                  <a:extLst>
                    <a:ext uri="{9D8B030D-6E8A-4147-A177-3AD203B41FA5}">
                      <a16:colId xmlns:a16="http://schemas.microsoft.com/office/drawing/2014/main" val="12446142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75140650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9434537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753547263"/>
                    </a:ext>
                  </a:extLst>
                </a:gridCol>
              </a:tblGrid>
              <a:tr h="4469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13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1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Called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1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Connected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1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Committed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4361737"/>
                  </a:ext>
                </a:extLst>
              </a:tr>
              <a:tr h="10366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Wisdom, Knowledge and Skills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Leading Learning -  Refining Judgement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Creating Confidence -  Embracing Interdependence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Deepening Understanding - Driving Improvement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689490"/>
                  </a:ext>
                </a:extLst>
              </a:tr>
              <a:tr h="72304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Hope and Aspiration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Developing Imagination -  Nurturing Ambition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Healing Relationships - Pursuing Renewal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Sustaining Vision -  Building Resilience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8392309"/>
                  </a:ext>
                </a:extLst>
              </a:tr>
              <a:tr h="10366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Community and Living Well Together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Removing Disadvantage -  Seeking Reconciliation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Accepting Vulnerability -  Demonstrating Generosity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Inspiring Faithfulness -Embodying Integrity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269780"/>
                  </a:ext>
                </a:extLst>
              </a:tr>
              <a:tr h="10366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Dignity and Respect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Celebrating Diversity -  Enabling Flourishing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Offering Encouragement -  Encouraging Service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Practising Humility - Learning Love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9318916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24B14E53-2865-4F2B-B962-8D61BCFD0D0E}"/>
              </a:ext>
            </a:extLst>
          </p:cNvPr>
          <p:cNvSpPr/>
          <p:nvPr/>
        </p:nvSpPr>
        <p:spPr>
          <a:xfrm>
            <a:off x="6004495" y="379896"/>
            <a:ext cx="2665616" cy="479075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585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9B54FB-2D3C-44E7-9BB6-75BED24D8919}"/>
              </a:ext>
            </a:extLst>
          </p:cNvPr>
          <p:cNvSpPr/>
          <p:nvPr/>
        </p:nvSpPr>
        <p:spPr>
          <a:xfrm>
            <a:off x="166230" y="3871335"/>
            <a:ext cx="11704371" cy="1032376"/>
          </a:xfrm>
          <a:prstGeom prst="rect">
            <a:avLst/>
          </a:prstGeom>
          <a:noFill/>
          <a:ln w="22225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585"/>
            <a:endParaRPr lang="en-GB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281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960" y="545432"/>
            <a:ext cx="5894715" cy="5057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40">
              <a:defRPr/>
            </a:pPr>
            <a:r>
              <a:rPr lang="en-GB" altLang="en-US" sz="3733" b="1" dirty="0">
                <a:solidFill>
                  <a:sysClr val="windowText" lastClr="000000"/>
                </a:solidFill>
                <a:latin typeface="Calibri" pitchFamily="34" charset="0"/>
              </a:rPr>
              <a:t>Educating for Community and Living Well Together: </a:t>
            </a:r>
          </a:p>
          <a:p>
            <a:pPr defTabSz="1219140">
              <a:defRPr/>
            </a:pPr>
            <a:endParaRPr lang="en-GB" altLang="en-US" sz="2400" b="1" dirty="0">
              <a:solidFill>
                <a:sysClr val="windowText" lastClr="000000"/>
              </a:solidFill>
              <a:latin typeface="Calibri" pitchFamily="34" charset="0"/>
            </a:endParaRPr>
          </a:p>
          <a:p>
            <a:pPr defTabSz="1219140">
              <a:defRPr/>
            </a:pPr>
            <a:r>
              <a:rPr lang="en-GB" altLang="en-US" sz="3733" dirty="0">
                <a:solidFill>
                  <a:sysClr val="windowText" lastClr="000000"/>
                </a:solidFill>
                <a:latin typeface="Calibri" pitchFamily="34" charset="0"/>
              </a:rPr>
              <a:t>Ensuring a core focus on relationships, participation in communities and the qualities of character that enable people to flourish together.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473" y="1026695"/>
            <a:ext cx="5420252" cy="360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55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E64D6E8-D7E1-4D81-AA9F-70CA94EB4218}"/>
              </a:ext>
            </a:extLst>
          </p:cNvPr>
          <p:cNvGraphicFramePr>
            <a:graphicFrameLocks noGrp="1"/>
          </p:cNvGraphicFramePr>
          <p:nvPr/>
        </p:nvGraphicFramePr>
        <p:xfrm>
          <a:off x="746695" y="635369"/>
          <a:ext cx="10515600" cy="4279805"/>
        </p:xfrm>
        <a:graphic>
          <a:graphicData uri="http://schemas.openxmlformats.org/drawingml/2006/table">
            <a:tbl>
              <a:tblPr firstRow="1" bandRow="1"/>
              <a:tblGrid>
                <a:gridCol w="2628900">
                  <a:extLst>
                    <a:ext uri="{9D8B030D-6E8A-4147-A177-3AD203B41FA5}">
                      <a16:colId xmlns:a16="http://schemas.microsoft.com/office/drawing/2014/main" val="12446142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75140650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9434537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753547263"/>
                    </a:ext>
                  </a:extLst>
                </a:gridCol>
              </a:tblGrid>
              <a:tr h="44695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endParaRPr lang="en-GB" sz="13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1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Called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1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Connected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100" b="1" kern="12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Committed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3B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4361737"/>
                  </a:ext>
                </a:extLst>
              </a:tr>
              <a:tr h="10366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Wisdom, Knowledge and Skills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Leading Learning -  Refining Judgement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Creating Confidence -  Embracing Interdependence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Deepening Understanding - Driving Improvement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689490"/>
                  </a:ext>
                </a:extLst>
              </a:tr>
              <a:tr h="72304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Hope and Aspiration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Developing Imagination -  Nurturing Ambition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Healing Relationships - Pursuing Renewal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Sustaining Vision -  Building Resilience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8392309"/>
                  </a:ext>
                </a:extLst>
              </a:tr>
              <a:tr h="10366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Community and Living Well Together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Removing Disadvantage -  Seeking Reconciliation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Accepting Vulnerability -  Demonstrating Generosity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Inspiring Faithfulness -Embodying Integrity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269780"/>
                  </a:ext>
                </a:extLst>
              </a:tr>
              <a:tr h="103660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Educating for Dignity and Respect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Celebrating Diversity -  Enabling Flourishing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Offering Encouragement -  Encouraging Service</a:t>
                      </a:r>
                      <a:endParaRPr lang="en-GB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9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Practising Humility - Learning Love</a:t>
                      </a:r>
                      <a:endParaRPr lang="en-GB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887" marR="109887" marT="54944" marB="54944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9318916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24B14E53-2865-4F2B-B962-8D61BCFD0D0E}"/>
              </a:ext>
            </a:extLst>
          </p:cNvPr>
          <p:cNvSpPr/>
          <p:nvPr/>
        </p:nvSpPr>
        <p:spPr>
          <a:xfrm>
            <a:off x="6004495" y="379896"/>
            <a:ext cx="2665616" cy="479075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585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9B54FB-2D3C-44E7-9BB6-75BED24D8919}"/>
              </a:ext>
            </a:extLst>
          </p:cNvPr>
          <p:cNvSpPr/>
          <p:nvPr/>
        </p:nvSpPr>
        <p:spPr>
          <a:xfrm>
            <a:off x="192066" y="2866063"/>
            <a:ext cx="11704371" cy="1032376"/>
          </a:xfrm>
          <a:prstGeom prst="rect">
            <a:avLst/>
          </a:prstGeom>
          <a:noFill/>
          <a:ln w="22225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585"/>
            <a:endParaRPr lang="en-GB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279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875EBD34-5C60-4EAE-ADE7-7FD25FDFD7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4" t="20704" r="28597" b="47578"/>
          <a:stretch/>
        </p:blipFill>
        <p:spPr>
          <a:xfrm>
            <a:off x="363486" y="-68154"/>
            <a:ext cx="9819108" cy="33849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36019E-B6D3-4F3D-A630-F71E2ECB1C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6315" y="3046477"/>
            <a:ext cx="3996478" cy="239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7656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853290-9490-4830-83CA-002FE94C3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867" y="249899"/>
            <a:ext cx="5233662" cy="52336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314B51-E6CE-4D15-9296-D744AB5576B7}"/>
              </a:ext>
            </a:extLst>
          </p:cNvPr>
          <p:cNvSpPr txBox="1"/>
          <p:nvPr/>
        </p:nvSpPr>
        <p:spPr>
          <a:xfrm>
            <a:off x="6588224" y="340770"/>
            <a:ext cx="51001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If you replaced the word ‘teachers’ with ‘school leaders’ and the word ‘students’ with ‘school staff’, what might need to change in your school?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BD314F-6F8B-4532-A0AC-C892D8D11C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4629" y="2578494"/>
            <a:ext cx="4554707" cy="252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07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214426-8EE8-42CA-80DE-14B01AF19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63" y="226089"/>
            <a:ext cx="7263467" cy="4844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E23544-99B5-48CF-87E1-A7BDF0CAC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1237">
            <a:off x="8008000" y="1666962"/>
            <a:ext cx="3949485" cy="1616735"/>
          </a:xfrm>
          <a:prstGeom prst="rect">
            <a:avLst/>
          </a:prstGeom>
        </p:spPr>
      </p:pic>
      <p:sp>
        <p:nvSpPr>
          <p:cNvPr id="4" name="Arrow: Circular 3">
            <a:extLst>
              <a:ext uri="{FF2B5EF4-FFF2-40B4-BE49-F238E27FC236}">
                <a16:creationId xmlns:a16="http://schemas.microsoft.com/office/drawing/2014/main" id="{BF75D0CF-5536-4F43-B91D-96EBA8AA29F1}"/>
              </a:ext>
            </a:extLst>
          </p:cNvPr>
          <p:cNvSpPr/>
          <p:nvPr/>
        </p:nvSpPr>
        <p:spPr>
          <a:xfrm rot="8951538">
            <a:off x="7736270" y="2503113"/>
            <a:ext cx="1947206" cy="227266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871676"/>
              <a:gd name="adj5" fmla="val 125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033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917421-3C5A-4AF2-9691-299AFA48695F}"/>
              </a:ext>
            </a:extLst>
          </p:cNvPr>
          <p:cNvSpPr/>
          <p:nvPr/>
        </p:nvSpPr>
        <p:spPr>
          <a:xfrm>
            <a:off x="397565" y="634002"/>
            <a:ext cx="113930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BAB080-D617-428B-8704-521C0A75E4D7}"/>
              </a:ext>
            </a:extLst>
          </p:cNvPr>
          <p:cNvSpPr/>
          <p:nvPr/>
        </p:nvSpPr>
        <p:spPr>
          <a:xfrm>
            <a:off x="1111289" y="560334"/>
            <a:ext cx="103783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en-GB" sz="2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EBC9A1-8A95-4504-9A5B-8B9F4782C9E7}"/>
              </a:ext>
            </a:extLst>
          </p:cNvPr>
          <p:cNvSpPr/>
          <p:nvPr/>
        </p:nvSpPr>
        <p:spPr>
          <a:xfrm>
            <a:off x="874644" y="206769"/>
            <a:ext cx="1055251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latin typeface="Calibri" panose="020F0502020204030204" pitchFamily="34" charset="0"/>
                <a:ea typeface="Times New Roman" panose="02020603050405020304" pitchFamily="18" charset="0"/>
              </a:rPr>
              <a:t>‘Encouragement takes some of the strain of leadership, giving perspective to the pressure of success or fear of failure, and replacing this with the call to faithfulness. </a:t>
            </a:r>
          </a:p>
          <a:p>
            <a:endParaRPr lang="en-GB" sz="32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GB" sz="3200" dirty="0">
                <a:latin typeface="Calibri" panose="020F0502020204030204" pitchFamily="34" charset="0"/>
                <a:ea typeface="Times New Roman" panose="02020603050405020304" pitchFamily="18" charset="0"/>
              </a:rPr>
              <a:t>The Psalmist speaks of a God who is both our </a:t>
            </a:r>
            <a:r>
              <a:rPr lang="en-GB" sz="3200" b="1" dirty="0">
                <a:latin typeface="Calibri" panose="020F0502020204030204" pitchFamily="34" charset="0"/>
                <a:ea typeface="Times New Roman" panose="02020603050405020304" pitchFamily="18" charset="0"/>
              </a:rPr>
              <a:t>shade and our shadow, countering our dominant educational meta-narrative of ‘not good enough’</a:t>
            </a:r>
            <a:r>
              <a:rPr lang="en-GB" sz="3200" dirty="0">
                <a:latin typeface="Calibri" panose="020F0502020204030204" pitchFamily="34" charset="0"/>
                <a:ea typeface="Times New Roman" panose="02020603050405020304" pitchFamily="18" charset="0"/>
              </a:rPr>
              <a:t>, while Jesus offers peace and rest for the busy and fearful: </a:t>
            </a:r>
          </a:p>
          <a:p>
            <a:endParaRPr lang="en-GB" sz="32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GB" sz="3200" dirty="0">
                <a:latin typeface="Calibri" panose="020F0502020204030204" pitchFamily="34" charset="0"/>
                <a:ea typeface="Times New Roman" panose="02020603050405020304" pitchFamily="18" charset="0"/>
              </a:rPr>
              <a:t>“</a:t>
            </a:r>
            <a:r>
              <a:rPr lang="en-GB" sz="3200" i="1" dirty="0">
                <a:latin typeface="Calibri" panose="020F0502020204030204" pitchFamily="34" charset="0"/>
                <a:ea typeface="Times New Roman" panose="02020603050405020304" pitchFamily="18" charset="0"/>
              </a:rPr>
              <a:t>Come to me, all you who are weary and burdened and I will give you rest.”’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8136081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D7ED71-DC54-4AEE-9992-00244BCF4D4B}"/>
              </a:ext>
            </a:extLst>
          </p:cNvPr>
          <p:cNvSpPr txBox="1"/>
          <p:nvPr/>
        </p:nvSpPr>
        <p:spPr>
          <a:xfrm>
            <a:off x="408925" y="374847"/>
            <a:ext cx="813872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Formulating research questions</a:t>
            </a:r>
          </a:p>
          <a:p>
            <a:endParaRPr lang="en-GB" sz="3200" dirty="0"/>
          </a:p>
          <a:p>
            <a:r>
              <a:rPr lang="en-GB" sz="3200" dirty="0"/>
              <a:t>What would you like to explore around </a:t>
            </a:r>
            <a:r>
              <a:rPr lang="en-GB" sz="3200" b="1" dirty="0"/>
              <a:t>well-being</a:t>
            </a:r>
            <a:r>
              <a:rPr lang="en-GB" sz="3200" dirty="0"/>
              <a:t> in your school to enable the flourishing of pupils, adults and teams?</a:t>
            </a:r>
          </a:p>
          <a:p>
            <a:endParaRPr lang="en-GB" sz="3200" dirty="0"/>
          </a:p>
          <a:p>
            <a:r>
              <a:rPr lang="en-GB" sz="3200" dirty="0"/>
              <a:t>How will you go about finding this out?</a:t>
            </a:r>
          </a:p>
          <a:p>
            <a:endParaRPr lang="en-GB" sz="3200" dirty="0"/>
          </a:p>
          <a:p>
            <a:r>
              <a:rPr lang="en-GB" sz="3200" dirty="0"/>
              <a:t>Who will you need to involve?</a:t>
            </a:r>
          </a:p>
          <a:p>
            <a:endParaRPr lang="en-GB" sz="3200" dirty="0"/>
          </a:p>
          <a:p>
            <a:endParaRPr lang="en-GB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7E26E6-7BD3-40A7-A6E1-8602757EA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8139" y="1005620"/>
            <a:ext cx="3428260" cy="341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756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B64547-64AF-4FD5-8C19-3FEDE13BAD4E}"/>
              </a:ext>
            </a:extLst>
          </p:cNvPr>
          <p:cNvSpPr/>
          <p:nvPr/>
        </p:nvSpPr>
        <p:spPr>
          <a:xfrm>
            <a:off x="227178" y="238906"/>
            <a:ext cx="5270579" cy="847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4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Further Reading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02A4F7-F5F0-422C-BB01-187E975B284D}"/>
              </a:ext>
            </a:extLst>
          </p:cNvPr>
          <p:cNvSpPr/>
          <p:nvPr/>
        </p:nvSpPr>
        <p:spPr>
          <a:xfrm>
            <a:off x="5922773" y="261623"/>
            <a:ext cx="5270579" cy="847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4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next 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DEC48D-C473-40E7-ADCC-401D2EE9F222}"/>
              </a:ext>
            </a:extLst>
          </p:cNvPr>
          <p:cNvSpPr/>
          <p:nvPr/>
        </p:nvSpPr>
        <p:spPr>
          <a:xfrm>
            <a:off x="492224" y="1328150"/>
            <a:ext cx="51532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https://dera.ioe.ac.uk/5117/1/media-75c-a0-reservoirs-of-hope-full.pdf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F71BF0-54F4-4328-8853-C29AAD9A990B}"/>
              </a:ext>
            </a:extLst>
          </p:cNvPr>
          <p:cNvSpPr/>
          <p:nvPr/>
        </p:nvSpPr>
        <p:spPr>
          <a:xfrm>
            <a:off x="6202017" y="1506738"/>
            <a:ext cx="5100194" cy="4137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Conduct a walk round </a:t>
            </a:r>
            <a:r>
              <a:rPr lang="en-GB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 survey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try and honestly gauge the well-being of different members of your school community. Where are people truly flourishing? Where are the pressure points?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can I use my leadership strengths to increase well-being where it is less evident?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99E4D0-40C0-4843-BED9-3AB22062D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906" y="2144598"/>
            <a:ext cx="2477122" cy="349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6774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37FB31-D681-4102-AC6E-2FDAE52D7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275" y="377875"/>
            <a:ext cx="7911547" cy="481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192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AB1070-ED3B-46F5-B7ED-661BCF643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749" y="346449"/>
            <a:ext cx="5174028" cy="5174028"/>
          </a:xfrm>
          <a:prstGeom prst="rect">
            <a:avLst/>
          </a:prstGeom>
        </p:spPr>
      </p:pic>
      <p:sp>
        <p:nvSpPr>
          <p:cNvPr id="3" name="Action Button: Help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BB9D102-20F6-4AEE-BC29-AF083F1A554B}"/>
              </a:ext>
            </a:extLst>
          </p:cNvPr>
          <p:cNvSpPr/>
          <p:nvPr/>
        </p:nvSpPr>
        <p:spPr>
          <a:xfrm>
            <a:off x="8138729" y="1544825"/>
            <a:ext cx="2658008" cy="2322916"/>
          </a:xfrm>
          <a:prstGeom prst="actionButtonHelp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027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2144296" y="20409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2235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240635144"/>
              </p:ext>
            </p:extLst>
          </p:nvPr>
        </p:nvGraphicFramePr>
        <p:xfrm>
          <a:off x="708718" y="1124086"/>
          <a:ext cx="10935801" cy="4395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ubtitle 5">
            <a:extLst>
              <a:ext uri="{FF2B5EF4-FFF2-40B4-BE49-F238E27FC236}">
                <a16:creationId xmlns:a16="http://schemas.microsoft.com/office/drawing/2014/main" id="{2D2ADCD0-D779-4FAA-AC2D-05FA2C9C9289}"/>
              </a:ext>
            </a:extLst>
          </p:cNvPr>
          <p:cNvSpPr txBox="1">
            <a:spLocks/>
          </p:cNvSpPr>
          <p:nvPr/>
        </p:nvSpPr>
        <p:spPr>
          <a:xfrm>
            <a:off x="708716" y="147072"/>
            <a:ext cx="10935803" cy="4395533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85">
              <a:defRPr/>
            </a:pPr>
            <a:r>
              <a:rPr lang="en-GB" sz="2667" b="1" dirty="0">
                <a:solidFill>
                  <a:srgbClr val="973B8E">
                    <a:lumMod val="75000"/>
                  </a:srgbClr>
                </a:solidFill>
                <a:latin typeface="Arial"/>
                <a:cs typeface="Arial"/>
              </a:rPr>
              <a:t>The Church of England Foundation </a:t>
            </a:r>
          </a:p>
          <a:p>
            <a:pPr defTabSz="609585">
              <a:defRPr/>
            </a:pPr>
            <a:r>
              <a:rPr lang="en-GB" sz="2667" b="1" dirty="0">
                <a:solidFill>
                  <a:srgbClr val="973B8E">
                    <a:lumMod val="75000"/>
                  </a:srgbClr>
                </a:solidFill>
                <a:latin typeface="Arial"/>
                <a:cs typeface="Arial"/>
              </a:rPr>
              <a:t>for Educational Leadership’s mission is:</a:t>
            </a:r>
            <a:endParaRPr lang="en-US" sz="2400" i="1" dirty="0">
              <a:solidFill>
                <a:srgbClr val="973B8E">
                  <a:lumMod val="75000"/>
                </a:srgb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614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674D66E-CF37-4993-96F6-5AC140D77E65}"/>
              </a:ext>
            </a:extLst>
          </p:cNvPr>
          <p:cNvSpPr/>
          <p:nvPr/>
        </p:nvSpPr>
        <p:spPr>
          <a:xfrm>
            <a:off x="371061" y="0"/>
            <a:ext cx="11820939" cy="55396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609585">
              <a:lnSpc>
                <a:spcPct val="107000"/>
              </a:lnSpc>
              <a:spcAft>
                <a:spcPts val="1067"/>
              </a:spcAft>
            </a:pPr>
            <a:r>
              <a:rPr lang="en-GB" sz="48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Called:</a:t>
            </a:r>
            <a:r>
              <a:rPr lang="en-GB" sz="4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GB" sz="1467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609585">
              <a:lnSpc>
                <a:spcPct val="107000"/>
              </a:lnSpc>
              <a:spcAft>
                <a:spcPts val="1067"/>
              </a:spcAft>
            </a:pP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“Leaders who are called can articulate a strong sense of </a:t>
            </a:r>
            <a:r>
              <a:rPr lang="en-GB" sz="4267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personal vocation</a:t>
            </a:r>
            <a:r>
              <a:rPr lang="en-GB" sz="42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their role, and demonstrate this through their </a:t>
            </a:r>
            <a:r>
              <a:rPr lang="en-GB" sz="32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words, actions and decision making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exemplifying a strong moral purpose, </a:t>
            </a:r>
            <a:r>
              <a:rPr lang="en-GB" sz="4267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confident vision</a:t>
            </a:r>
            <a:r>
              <a:rPr lang="en-GB" sz="32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GB" sz="3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</a:t>
            </a:r>
            <a:r>
              <a:rPr lang="en-GB" sz="2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ambitious trajectory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 improvement. For some, this sense of vocation will be driven by an established or </a:t>
            </a:r>
            <a:r>
              <a:rPr lang="en-GB" sz="32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developing faith</a:t>
            </a:r>
            <a:r>
              <a:rPr lang="en-GB" sz="3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commitment. They show integrity, honesty and a </a:t>
            </a:r>
            <a:r>
              <a:rPr lang="en-GB" sz="4267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deep sense of resilience</a:t>
            </a:r>
            <a:r>
              <a:rPr lang="en-GB" sz="4267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underpinned by their personal sense of vocation as a leader.”</a:t>
            </a:r>
            <a:endParaRPr lang="en-GB" sz="1867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09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EF0137-AE81-4224-BD8E-F8AD410976A1}"/>
              </a:ext>
            </a:extLst>
          </p:cNvPr>
          <p:cNvSpPr/>
          <p:nvPr/>
        </p:nvSpPr>
        <p:spPr>
          <a:xfrm>
            <a:off x="901148" y="85119"/>
            <a:ext cx="10760765" cy="5201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85">
              <a:lnSpc>
                <a:spcPct val="107000"/>
              </a:lnSpc>
              <a:spcAft>
                <a:spcPts val="1067"/>
              </a:spcAft>
            </a:pPr>
            <a:r>
              <a:rPr lang="en-GB" sz="48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Connected:</a:t>
            </a:r>
            <a:r>
              <a:rPr lang="en-GB" sz="4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GB" sz="1467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609585">
              <a:lnSpc>
                <a:spcPct val="107000"/>
              </a:lnSpc>
              <a:spcAft>
                <a:spcPts val="1067"/>
              </a:spcAft>
            </a:pP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“Leaders who are connected operate deliberately </a:t>
            </a:r>
            <a:r>
              <a:rPr lang="en-GB" sz="4267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within communities of practice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positioning themselves within </a:t>
            </a:r>
            <a:r>
              <a:rPr lang="en-GB" sz="32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positive relationships</a:t>
            </a:r>
            <a:r>
              <a:rPr lang="en-GB" sz="3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that </a:t>
            </a:r>
            <a:r>
              <a:rPr lang="en-GB" sz="32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sustain and encourage</a:t>
            </a:r>
            <a:r>
              <a:rPr lang="en-GB" sz="3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 parties. They </a:t>
            </a:r>
            <a:r>
              <a:rPr lang="en-GB" sz="4267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embrace interdependence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demonstrate </a:t>
            </a:r>
            <a:r>
              <a:rPr lang="en-GB" sz="32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compassion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en-GB" sz="2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embody service to others humbly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They create shared identity within their teams and </a:t>
            </a:r>
            <a:r>
              <a:rPr lang="en-GB" sz="32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draw colleagues around a common purpose.</a:t>
            </a:r>
            <a:r>
              <a:rPr lang="en-GB" sz="3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endParaRPr lang="en-GB" sz="1867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5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Inside Pages">
  <a:themeElements>
    <a:clrScheme name="Custom 1">
      <a:dk1>
        <a:sysClr val="windowText" lastClr="000000"/>
      </a:dk1>
      <a:lt1>
        <a:sysClr val="window" lastClr="FFFFFF"/>
      </a:lt1>
      <a:dk2>
        <a:srgbClr val="4A2D72"/>
      </a:dk2>
      <a:lt2>
        <a:srgbClr val="973B8E"/>
      </a:lt2>
      <a:accent1>
        <a:srgbClr val="4A2D72"/>
      </a:accent1>
      <a:accent2>
        <a:srgbClr val="973B8E"/>
      </a:accent2>
      <a:accent3>
        <a:srgbClr val="4A2D72"/>
      </a:accent3>
      <a:accent4>
        <a:srgbClr val="973B8E"/>
      </a:accent4>
      <a:accent5>
        <a:srgbClr val="4A2D72"/>
      </a:accent5>
      <a:accent6>
        <a:srgbClr val="973B8E"/>
      </a:accent6>
      <a:hlink>
        <a:srgbClr val="4A2D72"/>
      </a:hlink>
      <a:folHlink>
        <a:srgbClr val="973B8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1332</TotalTime>
  <Words>1334</Words>
  <Application>Microsoft Office PowerPoint</Application>
  <PresentationFormat>Widescreen</PresentationFormat>
  <Paragraphs>211</Paragraphs>
  <Slides>42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5" baseType="lpstr">
      <vt:lpstr>Arial</vt:lpstr>
      <vt:lpstr>Calibri</vt:lpstr>
      <vt:lpstr>Inside Pages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Andy Wolfe</dc:creator>
  <cp:lastModifiedBy>Emily Norman</cp:lastModifiedBy>
  <cp:revision>66</cp:revision>
  <cp:lastPrinted>2019-11-05T10:38:52Z</cp:lastPrinted>
  <dcterms:created xsi:type="dcterms:W3CDTF">2019-06-17T10:21:06Z</dcterms:created>
  <dcterms:modified xsi:type="dcterms:W3CDTF">2019-11-05T10:40:31Z</dcterms:modified>
</cp:coreProperties>
</file>