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576" r:id="rId2"/>
    <p:sldId id="693" r:id="rId3"/>
    <p:sldId id="702" r:id="rId4"/>
    <p:sldId id="701" r:id="rId5"/>
    <p:sldId id="688" r:id="rId6"/>
    <p:sldId id="363" r:id="rId7"/>
    <p:sldId id="587" r:id="rId8"/>
    <p:sldId id="542" r:id="rId9"/>
    <p:sldId id="543" r:id="rId10"/>
    <p:sldId id="544" r:id="rId11"/>
    <p:sldId id="716" r:id="rId12"/>
    <p:sldId id="717" r:id="rId13"/>
    <p:sldId id="718" r:id="rId14"/>
    <p:sldId id="720" r:id="rId15"/>
    <p:sldId id="721" r:id="rId16"/>
    <p:sldId id="722" r:id="rId17"/>
    <p:sldId id="661" r:id="rId18"/>
    <p:sldId id="521" r:id="rId19"/>
    <p:sldId id="528" r:id="rId20"/>
    <p:sldId id="662" r:id="rId21"/>
    <p:sldId id="664" r:id="rId22"/>
    <p:sldId id="666" r:id="rId23"/>
    <p:sldId id="667" r:id="rId24"/>
    <p:sldId id="665" r:id="rId25"/>
    <p:sldId id="663" r:id="rId26"/>
    <p:sldId id="668" r:id="rId27"/>
    <p:sldId id="719" r:id="rId28"/>
    <p:sldId id="703" r:id="rId29"/>
    <p:sldId id="708" r:id="rId30"/>
    <p:sldId id="679" r:id="rId31"/>
    <p:sldId id="709" r:id="rId32"/>
    <p:sldId id="704" r:id="rId33"/>
    <p:sldId id="706" r:id="rId34"/>
    <p:sldId id="723" r:id="rId35"/>
    <p:sldId id="724" r:id="rId36"/>
    <p:sldId id="678" r:id="rId37"/>
    <p:sldId id="680" r:id="rId38"/>
    <p:sldId id="682" r:id="rId39"/>
    <p:sldId id="694" r:id="rId40"/>
    <p:sldId id="367" r:id="rId41"/>
    <p:sldId id="681" r:id="rId42"/>
    <p:sldId id="711" r:id="rId43"/>
    <p:sldId id="725" r:id="rId44"/>
    <p:sldId id="726" r:id="rId45"/>
    <p:sldId id="727" r:id="rId46"/>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94660"/>
  </p:normalViewPr>
  <p:slideViewPr>
    <p:cSldViewPr snapToGrid="0">
      <p:cViewPr varScale="1">
        <p:scale>
          <a:sx n="84" d="100"/>
          <a:sy n="84" d="100"/>
        </p:scale>
        <p:origin x="129"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Peer Support Network: Teaching and Learning – Guildford 16th October</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pt>
    <dgm:pt modelId="{F2796A30-4BA6-4579-B872-55030DC8751B}" type="pres">
      <dgm:prSet presAssocID="{E6E0A492-FE95-4918-AF4C-F2B800116B38}" presName="tile2" presStyleLbl="node1" presStyleIdx="1" presStyleCnt="4"/>
      <dgm:spPr/>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pt>
    <dgm:pt modelId="{D2EE4A69-F86E-44DB-8DC2-05CF8482E115}" type="pres">
      <dgm:prSet presAssocID="{E6E0A492-FE95-4918-AF4C-F2B800116B38}" presName="tile3" presStyleLbl="node1" presStyleIdx="2" presStyleCnt="4"/>
      <dgm:spPr/>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pt>
    <dgm:pt modelId="{D2422CFC-64A5-4E24-9F46-1CDA73C5BF6F}" type="pres">
      <dgm:prSet presAssocID="{E6E0A492-FE95-4918-AF4C-F2B800116B38}" presName="tile4" presStyleLbl="node1" presStyleIdx="3" presStyleCnt="4"/>
      <dgm:spPr/>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pt>
    <dgm:pt modelId="{961D8291-A1AA-439C-9B5B-62F2FD2E034E}" type="pres">
      <dgm:prSet presAssocID="{E6E0A492-FE95-4918-AF4C-F2B800116B38}" presName="centerTile" presStyleLbl="fgShp" presStyleIdx="0" presStyleCnt="1">
        <dgm:presLayoutVars>
          <dgm:chMax val="0"/>
          <dgm:chPref val="0"/>
        </dgm:presLayoutVars>
      </dgm:prSet>
      <dgm:spPr/>
    </dgm:pt>
  </dgm:ptLst>
  <dgm:cxnLst>
    <dgm:cxn modelId="{670E830B-71CE-4BC3-BB72-855EF653E6D7}" type="presOf" srcId="{F1267C97-0B8D-4700-ADB8-64B9ABD8E4A8}" destId="{F2796A30-4BA6-4579-B872-55030DC8751B}" srcOrd="0" destOrd="0" presId="urn:microsoft.com/office/officeart/2005/8/layout/matrix1"/>
    <dgm:cxn modelId="{7895210F-CA1F-4A3C-B574-36B7E9C799B8}" srcId="{33825D9B-2513-423E-9DD5-8B0817A879E2}" destId="{3C6C27A3-E06C-4DDD-B3C9-0CCF988ECF45}" srcOrd="0" destOrd="0" parTransId="{B88B10A3-BC1D-487D-8DF1-A630530A80E2}" sibTransId="{7F8954A2-9E35-42C0-A9D4-DBA9A537FC42}"/>
    <dgm:cxn modelId="{82EC3A12-FC96-4793-BE4C-0D8CB6475CF9}" type="presOf" srcId="{E6E0A492-FE95-4918-AF4C-F2B800116B38}" destId="{3D84F452-8213-417D-885C-5881409592A6}" srcOrd="0" destOrd="0" presId="urn:microsoft.com/office/officeart/2005/8/layout/matrix1"/>
    <dgm:cxn modelId="{29C57013-6252-4D37-9325-660335E46E3F}" type="presOf" srcId="{71D8C7EA-E7BB-448D-A2F2-BD1AE01301F2}" destId="{D2EE4A69-F86E-44DB-8DC2-05CF8482E115}" srcOrd="0" destOrd="0" presId="urn:microsoft.com/office/officeart/2005/8/layout/matrix1"/>
    <dgm:cxn modelId="{DEEB711E-7289-4BBF-B305-0BA6A33888D5}" type="presOf" srcId="{33825D9B-2513-423E-9DD5-8B0817A879E2}" destId="{961D8291-A1AA-439C-9B5B-62F2FD2E034E}" srcOrd="0"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F75A666B-0D7B-44BE-97F1-8EE82ACAB21D}" type="presOf" srcId="{F1267C97-0B8D-4700-ADB8-64B9ABD8E4A8}" destId="{59C753EF-0842-45C9-8FA4-7A0668040A7A}" srcOrd="1"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9160F497-ACF6-46A1-B503-8537E95B640B}" type="presOf" srcId="{3C6C27A3-E06C-4DDD-B3C9-0CCF988ECF45}" destId="{7724E12C-1F6F-4947-849C-7A868E1CFB83}" srcOrd="1"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BF6032BC-5EB4-4B45-9AE8-2ADE96438031}" type="presOf" srcId="{3C6C27A3-E06C-4DDD-B3C9-0CCF988ECF45}" destId="{AF42D8D7-2B80-4A0D-A025-11B752BD8841}"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099C38EF-E45C-483C-851C-3A60F9741BE0}" type="presOf" srcId="{71D8C7EA-E7BB-448D-A2F2-BD1AE01301F2}" destId="{B8E3EB5F-FD04-4587-8811-F896BB860A24}" srcOrd="1"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52F44E-D249-4384-BD30-6E367A853453}" type="doc">
      <dgm:prSet loTypeId="urn:microsoft.com/office/officeart/2005/8/layout/cycle8" loCatId="cycle" qsTypeId="urn:microsoft.com/office/officeart/2005/8/quickstyle/simple1" qsCatId="simple" csTypeId="urn:microsoft.com/office/officeart/2005/8/colors/accent1_2" csCatId="accent1" phldr="1"/>
      <dgm:spPr/>
    </dgm:pt>
    <dgm:pt modelId="{ED07F10A-ED56-4E6F-8486-41CFA64A0B64}">
      <dgm:prSet phldrT="[Text]"/>
      <dgm:spPr/>
      <dgm:t>
        <a:bodyPr/>
        <a:lstStyle/>
        <a:p>
          <a:r>
            <a:rPr lang="en-US" dirty="0"/>
            <a:t>Theology</a:t>
          </a:r>
        </a:p>
      </dgm:t>
    </dgm:pt>
    <dgm:pt modelId="{7775478C-79E7-43B3-A1F5-8155F22761E9}" type="parTrans" cxnId="{58A2A782-FC3B-4C6D-86F4-44D7D38179A2}">
      <dgm:prSet/>
      <dgm:spPr/>
      <dgm:t>
        <a:bodyPr/>
        <a:lstStyle/>
        <a:p>
          <a:endParaRPr lang="en-US"/>
        </a:p>
      </dgm:t>
    </dgm:pt>
    <dgm:pt modelId="{480AADE3-ACA1-4D20-B137-F1EAAC9CD8FD}" type="sibTrans" cxnId="{58A2A782-FC3B-4C6D-86F4-44D7D38179A2}">
      <dgm:prSet/>
      <dgm:spPr/>
      <dgm:t>
        <a:bodyPr/>
        <a:lstStyle/>
        <a:p>
          <a:endParaRPr lang="en-US"/>
        </a:p>
      </dgm:t>
    </dgm:pt>
    <dgm:pt modelId="{B47E33EA-590D-4EB3-AAFD-5B6B9A1E9189}">
      <dgm:prSet phldrT="[Text]" custT="1"/>
      <dgm:spPr/>
      <dgm:t>
        <a:bodyPr/>
        <a:lstStyle/>
        <a:p>
          <a:r>
            <a:rPr lang="en-US" sz="2800" b="0" dirty="0"/>
            <a:t>Leadership</a:t>
          </a:r>
        </a:p>
      </dgm:t>
    </dgm:pt>
    <dgm:pt modelId="{52945C39-1B8F-4079-B7B8-9886A28D2470}" type="parTrans" cxnId="{2F7AB88D-DCB1-49B2-9A18-830BF382F6D0}">
      <dgm:prSet/>
      <dgm:spPr/>
      <dgm:t>
        <a:bodyPr/>
        <a:lstStyle/>
        <a:p>
          <a:endParaRPr lang="en-US"/>
        </a:p>
      </dgm:t>
    </dgm:pt>
    <dgm:pt modelId="{2E33566B-8330-45F7-A32B-C8FEEE25F225}" type="sibTrans" cxnId="{2F7AB88D-DCB1-49B2-9A18-830BF382F6D0}">
      <dgm:prSet/>
      <dgm:spPr/>
      <dgm:t>
        <a:bodyPr/>
        <a:lstStyle/>
        <a:p>
          <a:endParaRPr lang="en-US"/>
        </a:p>
      </dgm:t>
    </dgm:pt>
    <dgm:pt modelId="{2939699E-04E7-4957-8B71-23058433F49E}">
      <dgm:prSet phldrT="[Text]"/>
      <dgm:spPr/>
      <dgm:t>
        <a:bodyPr/>
        <a:lstStyle/>
        <a:p>
          <a:r>
            <a:rPr lang="en-US" dirty="0"/>
            <a:t>Pedagogy</a:t>
          </a:r>
        </a:p>
      </dgm:t>
    </dgm:pt>
    <dgm:pt modelId="{BE5B72AB-0E10-4FD0-AED8-A45EF95BCE85}" type="parTrans" cxnId="{74C49C7B-12EC-49A3-8A6E-05C94580785D}">
      <dgm:prSet/>
      <dgm:spPr/>
      <dgm:t>
        <a:bodyPr/>
        <a:lstStyle/>
        <a:p>
          <a:endParaRPr lang="en-US"/>
        </a:p>
      </dgm:t>
    </dgm:pt>
    <dgm:pt modelId="{4876E332-8331-4F06-9C91-DF2F9251FE2D}" type="sibTrans" cxnId="{74C49C7B-12EC-49A3-8A6E-05C94580785D}">
      <dgm:prSet/>
      <dgm:spPr/>
      <dgm:t>
        <a:bodyPr/>
        <a:lstStyle/>
        <a:p>
          <a:endParaRPr lang="en-US"/>
        </a:p>
      </dgm:t>
    </dgm:pt>
    <dgm:pt modelId="{6C64BF0A-A9A7-4EBD-A429-896FB61E12E0}" type="pres">
      <dgm:prSet presAssocID="{9B52F44E-D249-4384-BD30-6E367A853453}" presName="compositeShape" presStyleCnt="0">
        <dgm:presLayoutVars>
          <dgm:chMax val="7"/>
          <dgm:dir/>
          <dgm:resizeHandles val="exact"/>
        </dgm:presLayoutVars>
      </dgm:prSet>
      <dgm:spPr/>
    </dgm:pt>
    <dgm:pt modelId="{3BD66DA2-EF09-4BB5-9A97-BA62EF2E51F1}" type="pres">
      <dgm:prSet presAssocID="{9B52F44E-D249-4384-BD30-6E367A853453}" presName="wedge1" presStyleLbl="node1" presStyleIdx="0" presStyleCnt="3"/>
      <dgm:spPr/>
    </dgm:pt>
    <dgm:pt modelId="{16912912-0265-4008-A24A-560E80F85D0F}" type="pres">
      <dgm:prSet presAssocID="{9B52F44E-D249-4384-BD30-6E367A853453}" presName="dummy1a" presStyleCnt="0"/>
      <dgm:spPr/>
    </dgm:pt>
    <dgm:pt modelId="{2DB92704-E9F4-4FA6-A360-A7315D0766CC}" type="pres">
      <dgm:prSet presAssocID="{9B52F44E-D249-4384-BD30-6E367A853453}" presName="dummy1b" presStyleCnt="0"/>
      <dgm:spPr/>
    </dgm:pt>
    <dgm:pt modelId="{60F18976-65C1-4A23-96DE-89CC461EE628}" type="pres">
      <dgm:prSet presAssocID="{9B52F44E-D249-4384-BD30-6E367A853453}" presName="wedge1Tx" presStyleLbl="node1" presStyleIdx="0" presStyleCnt="3">
        <dgm:presLayoutVars>
          <dgm:chMax val="0"/>
          <dgm:chPref val="0"/>
          <dgm:bulletEnabled val="1"/>
        </dgm:presLayoutVars>
      </dgm:prSet>
      <dgm:spPr/>
    </dgm:pt>
    <dgm:pt modelId="{9251BB05-1373-4A21-9BAC-F755455B7973}" type="pres">
      <dgm:prSet presAssocID="{9B52F44E-D249-4384-BD30-6E367A853453}" presName="wedge2" presStyleLbl="node1" presStyleIdx="1" presStyleCnt="3"/>
      <dgm:spPr/>
    </dgm:pt>
    <dgm:pt modelId="{9B352CD4-FC26-48FD-9AAA-3D8C9925BD79}" type="pres">
      <dgm:prSet presAssocID="{9B52F44E-D249-4384-BD30-6E367A853453}" presName="dummy2a" presStyleCnt="0"/>
      <dgm:spPr/>
    </dgm:pt>
    <dgm:pt modelId="{76169AFB-DD36-494F-93D7-1D0325E9A1C0}" type="pres">
      <dgm:prSet presAssocID="{9B52F44E-D249-4384-BD30-6E367A853453}" presName="dummy2b" presStyleCnt="0"/>
      <dgm:spPr/>
    </dgm:pt>
    <dgm:pt modelId="{242E972A-5A6C-4E9C-A388-B5A22D23EA29}" type="pres">
      <dgm:prSet presAssocID="{9B52F44E-D249-4384-BD30-6E367A853453}" presName="wedge2Tx" presStyleLbl="node1" presStyleIdx="1" presStyleCnt="3">
        <dgm:presLayoutVars>
          <dgm:chMax val="0"/>
          <dgm:chPref val="0"/>
          <dgm:bulletEnabled val="1"/>
        </dgm:presLayoutVars>
      </dgm:prSet>
      <dgm:spPr/>
    </dgm:pt>
    <dgm:pt modelId="{F462A36C-407F-4F29-96C9-C30DF20A97FF}" type="pres">
      <dgm:prSet presAssocID="{9B52F44E-D249-4384-BD30-6E367A853453}" presName="wedge3" presStyleLbl="node1" presStyleIdx="2" presStyleCnt="3"/>
      <dgm:spPr/>
    </dgm:pt>
    <dgm:pt modelId="{13181A6C-29F0-4079-85F1-2E8977633B29}" type="pres">
      <dgm:prSet presAssocID="{9B52F44E-D249-4384-BD30-6E367A853453}" presName="dummy3a" presStyleCnt="0"/>
      <dgm:spPr/>
    </dgm:pt>
    <dgm:pt modelId="{4562476D-8E4E-4F0C-8F60-EE80F9142A21}" type="pres">
      <dgm:prSet presAssocID="{9B52F44E-D249-4384-BD30-6E367A853453}" presName="dummy3b" presStyleCnt="0"/>
      <dgm:spPr/>
    </dgm:pt>
    <dgm:pt modelId="{D10DE2AB-DF3F-4F93-9CAF-31C4679F41C6}" type="pres">
      <dgm:prSet presAssocID="{9B52F44E-D249-4384-BD30-6E367A853453}" presName="wedge3Tx" presStyleLbl="node1" presStyleIdx="2" presStyleCnt="3">
        <dgm:presLayoutVars>
          <dgm:chMax val="0"/>
          <dgm:chPref val="0"/>
          <dgm:bulletEnabled val="1"/>
        </dgm:presLayoutVars>
      </dgm:prSet>
      <dgm:spPr/>
    </dgm:pt>
    <dgm:pt modelId="{B5EBBB5C-47AD-45BB-88D0-00A0856A657E}" type="pres">
      <dgm:prSet presAssocID="{480AADE3-ACA1-4D20-B137-F1EAAC9CD8FD}" presName="arrowWedge1" presStyleLbl="fgSibTrans2D1" presStyleIdx="0" presStyleCnt="3"/>
      <dgm:spPr/>
    </dgm:pt>
    <dgm:pt modelId="{6C665810-A664-4666-A7E6-FD895C9D19AF}" type="pres">
      <dgm:prSet presAssocID="{2E33566B-8330-45F7-A32B-C8FEEE25F225}" presName="arrowWedge2" presStyleLbl="fgSibTrans2D1" presStyleIdx="1" presStyleCnt="3"/>
      <dgm:spPr/>
    </dgm:pt>
    <dgm:pt modelId="{85AB98CB-3878-4511-BD26-F9D4F020BE85}" type="pres">
      <dgm:prSet presAssocID="{4876E332-8331-4F06-9C91-DF2F9251FE2D}" presName="arrowWedge3" presStyleLbl="fgSibTrans2D1" presStyleIdx="2" presStyleCnt="3"/>
      <dgm:spPr/>
    </dgm:pt>
  </dgm:ptLst>
  <dgm:cxnLst>
    <dgm:cxn modelId="{D57BCE36-CC43-492C-A457-0209F5F9B28C}" type="presOf" srcId="{ED07F10A-ED56-4E6F-8486-41CFA64A0B64}" destId="{3BD66DA2-EF09-4BB5-9A97-BA62EF2E51F1}" srcOrd="0" destOrd="0" presId="urn:microsoft.com/office/officeart/2005/8/layout/cycle8"/>
    <dgm:cxn modelId="{0FDB936A-662F-4B3D-8FCE-A2EAAA6CE301}" type="presOf" srcId="{2939699E-04E7-4957-8B71-23058433F49E}" destId="{F462A36C-407F-4F29-96C9-C30DF20A97FF}" srcOrd="0" destOrd="0" presId="urn:microsoft.com/office/officeart/2005/8/layout/cycle8"/>
    <dgm:cxn modelId="{9A09FB4A-C387-4CFD-AB5B-4864FCC1B6B7}" type="presOf" srcId="{2939699E-04E7-4957-8B71-23058433F49E}" destId="{D10DE2AB-DF3F-4F93-9CAF-31C4679F41C6}" srcOrd="1" destOrd="0" presId="urn:microsoft.com/office/officeart/2005/8/layout/cycle8"/>
    <dgm:cxn modelId="{74C49C7B-12EC-49A3-8A6E-05C94580785D}" srcId="{9B52F44E-D249-4384-BD30-6E367A853453}" destId="{2939699E-04E7-4957-8B71-23058433F49E}" srcOrd="2" destOrd="0" parTransId="{BE5B72AB-0E10-4FD0-AED8-A45EF95BCE85}" sibTransId="{4876E332-8331-4F06-9C91-DF2F9251FE2D}"/>
    <dgm:cxn modelId="{58A2A782-FC3B-4C6D-86F4-44D7D38179A2}" srcId="{9B52F44E-D249-4384-BD30-6E367A853453}" destId="{ED07F10A-ED56-4E6F-8486-41CFA64A0B64}" srcOrd="0" destOrd="0" parTransId="{7775478C-79E7-43B3-A1F5-8155F22761E9}" sibTransId="{480AADE3-ACA1-4D20-B137-F1EAAC9CD8FD}"/>
    <dgm:cxn modelId="{2F7AB88D-DCB1-49B2-9A18-830BF382F6D0}" srcId="{9B52F44E-D249-4384-BD30-6E367A853453}" destId="{B47E33EA-590D-4EB3-AAFD-5B6B9A1E9189}" srcOrd="1" destOrd="0" parTransId="{52945C39-1B8F-4079-B7B8-9886A28D2470}" sibTransId="{2E33566B-8330-45F7-A32B-C8FEEE25F225}"/>
    <dgm:cxn modelId="{2942ED92-4B72-4C99-9FB2-76A8FF2FB6F4}" type="presOf" srcId="{9B52F44E-D249-4384-BD30-6E367A853453}" destId="{6C64BF0A-A9A7-4EBD-A429-896FB61E12E0}" srcOrd="0" destOrd="0" presId="urn:microsoft.com/office/officeart/2005/8/layout/cycle8"/>
    <dgm:cxn modelId="{98EB43A2-57A7-444B-BF7C-C32BAD590842}" type="presOf" srcId="{B47E33EA-590D-4EB3-AAFD-5B6B9A1E9189}" destId="{242E972A-5A6C-4E9C-A388-B5A22D23EA29}" srcOrd="1" destOrd="0" presId="urn:microsoft.com/office/officeart/2005/8/layout/cycle8"/>
    <dgm:cxn modelId="{0F7D85AC-7E33-4452-AB81-36281633B689}" type="presOf" srcId="{B47E33EA-590D-4EB3-AAFD-5B6B9A1E9189}" destId="{9251BB05-1373-4A21-9BAC-F755455B7973}" srcOrd="0" destOrd="0" presId="urn:microsoft.com/office/officeart/2005/8/layout/cycle8"/>
    <dgm:cxn modelId="{A70F9FDA-BC09-4F07-906D-4A669A0093A6}" type="presOf" srcId="{ED07F10A-ED56-4E6F-8486-41CFA64A0B64}" destId="{60F18976-65C1-4A23-96DE-89CC461EE628}" srcOrd="1" destOrd="0" presId="urn:microsoft.com/office/officeart/2005/8/layout/cycle8"/>
    <dgm:cxn modelId="{245ED1E2-EB35-4842-8065-38049CF445AA}" type="presParOf" srcId="{6C64BF0A-A9A7-4EBD-A429-896FB61E12E0}" destId="{3BD66DA2-EF09-4BB5-9A97-BA62EF2E51F1}" srcOrd="0" destOrd="0" presId="urn:microsoft.com/office/officeart/2005/8/layout/cycle8"/>
    <dgm:cxn modelId="{30FC17CE-34E9-4E86-8BE8-1AD46EE336ED}" type="presParOf" srcId="{6C64BF0A-A9A7-4EBD-A429-896FB61E12E0}" destId="{16912912-0265-4008-A24A-560E80F85D0F}" srcOrd="1" destOrd="0" presId="urn:microsoft.com/office/officeart/2005/8/layout/cycle8"/>
    <dgm:cxn modelId="{4F3FF88D-CDD7-4AEF-8B06-865D9023F8CB}" type="presParOf" srcId="{6C64BF0A-A9A7-4EBD-A429-896FB61E12E0}" destId="{2DB92704-E9F4-4FA6-A360-A7315D0766CC}" srcOrd="2" destOrd="0" presId="urn:microsoft.com/office/officeart/2005/8/layout/cycle8"/>
    <dgm:cxn modelId="{DA1E7B7C-5BE9-47EF-A92D-DF514B4E86C6}" type="presParOf" srcId="{6C64BF0A-A9A7-4EBD-A429-896FB61E12E0}" destId="{60F18976-65C1-4A23-96DE-89CC461EE628}" srcOrd="3" destOrd="0" presId="urn:microsoft.com/office/officeart/2005/8/layout/cycle8"/>
    <dgm:cxn modelId="{FF574316-363A-47F3-89DA-29E06E142F92}" type="presParOf" srcId="{6C64BF0A-A9A7-4EBD-A429-896FB61E12E0}" destId="{9251BB05-1373-4A21-9BAC-F755455B7973}" srcOrd="4" destOrd="0" presId="urn:microsoft.com/office/officeart/2005/8/layout/cycle8"/>
    <dgm:cxn modelId="{56555310-E83B-4A88-A666-6A7492D9F36D}" type="presParOf" srcId="{6C64BF0A-A9A7-4EBD-A429-896FB61E12E0}" destId="{9B352CD4-FC26-48FD-9AAA-3D8C9925BD79}" srcOrd="5" destOrd="0" presId="urn:microsoft.com/office/officeart/2005/8/layout/cycle8"/>
    <dgm:cxn modelId="{E09DE5ED-95BF-486A-BD54-071B62D83A40}" type="presParOf" srcId="{6C64BF0A-A9A7-4EBD-A429-896FB61E12E0}" destId="{76169AFB-DD36-494F-93D7-1D0325E9A1C0}" srcOrd="6" destOrd="0" presId="urn:microsoft.com/office/officeart/2005/8/layout/cycle8"/>
    <dgm:cxn modelId="{A0835B7B-6F22-48CC-A915-41405F15CF7D}" type="presParOf" srcId="{6C64BF0A-A9A7-4EBD-A429-896FB61E12E0}" destId="{242E972A-5A6C-4E9C-A388-B5A22D23EA29}" srcOrd="7" destOrd="0" presId="urn:microsoft.com/office/officeart/2005/8/layout/cycle8"/>
    <dgm:cxn modelId="{2EDBB6C8-AB1C-43AE-8AB0-64B933D43E4B}" type="presParOf" srcId="{6C64BF0A-A9A7-4EBD-A429-896FB61E12E0}" destId="{F462A36C-407F-4F29-96C9-C30DF20A97FF}" srcOrd="8" destOrd="0" presId="urn:microsoft.com/office/officeart/2005/8/layout/cycle8"/>
    <dgm:cxn modelId="{DF0E5C97-8C74-4080-AF3C-0ABD0042D515}" type="presParOf" srcId="{6C64BF0A-A9A7-4EBD-A429-896FB61E12E0}" destId="{13181A6C-29F0-4079-85F1-2E8977633B29}" srcOrd="9" destOrd="0" presId="urn:microsoft.com/office/officeart/2005/8/layout/cycle8"/>
    <dgm:cxn modelId="{9193DD1C-C5F6-461D-AB8E-A2D15B9F6279}" type="presParOf" srcId="{6C64BF0A-A9A7-4EBD-A429-896FB61E12E0}" destId="{4562476D-8E4E-4F0C-8F60-EE80F9142A21}" srcOrd="10" destOrd="0" presId="urn:microsoft.com/office/officeart/2005/8/layout/cycle8"/>
    <dgm:cxn modelId="{9C20EEB9-2299-4816-83B2-3053D870A77F}" type="presParOf" srcId="{6C64BF0A-A9A7-4EBD-A429-896FB61E12E0}" destId="{D10DE2AB-DF3F-4F93-9CAF-31C4679F41C6}" srcOrd="11" destOrd="0" presId="urn:microsoft.com/office/officeart/2005/8/layout/cycle8"/>
    <dgm:cxn modelId="{AC0992DF-AA52-4912-BE7B-5875D9F706D1}" type="presParOf" srcId="{6C64BF0A-A9A7-4EBD-A429-896FB61E12E0}" destId="{B5EBBB5C-47AD-45BB-88D0-00A0856A657E}" srcOrd="12" destOrd="0" presId="urn:microsoft.com/office/officeart/2005/8/layout/cycle8"/>
    <dgm:cxn modelId="{7F061D0F-753B-44BC-83B0-36F8C88E06A1}" type="presParOf" srcId="{6C64BF0A-A9A7-4EBD-A429-896FB61E12E0}" destId="{6C665810-A664-4666-A7E6-FD895C9D19AF}" srcOrd="13" destOrd="0" presId="urn:microsoft.com/office/officeart/2005/8/layout/cycle8"/>
    <dgm:cxn modelId="{5E7AFD39-3815-4316-B635-BD39922627EE}" type="presParOf" srcId="{6C64BF0A-A9A7-4EBD-A429-896FB61E12E0}" destId="{85AB98CB-3878-4511-BD26-F9D4F020BE85}"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b="1" kern="1200" dirty="0"/>
            <a:t>Peer Support Network: Teaching and Learning – Guildford 16th October</a:t>
          </a:r>
          <a:endParaRPr lang="en-US" sz="61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p>
        <a:p>
          <a:pPr marL="0" lvl="0" indent="0" algn="ctr" defTabSz="1466850">
            <a:lnSpc>
              <a:spcPct val="90000"/>
            </a:lnSpc>
            <a:spcBef>
              <a:spcPct val="0"/>
            </a:spcBef>
            <a:spcAft>
              <a:spcPct val="35000"/>
            </a:spcAft>
            <a:buNone/>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6DA2-EF09-4BB5-9A97-BA62EF2E51F1}">
      <dsp:nvSpPr>
        <dsp:cNvPr id="0" name=""/>
        <dsp:cNvSpPr/>
      </dsp:nvSpPr>
      <dsp:spPr>
        <a:xfrm>
          <a:off x="1881902" y="352213"/>
          <a:ext cx="4551680" cy="4551680"/>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Theology</a:t>
          </a:r>
        </a:p>
      </dsp:txBody>
      <dsp:txXfrm>
        <a:off x="4280746" y="1316736"/>
        <a:ext cx="1625600" cy="1354666"/>
      </dsp:txXfrm>
    </dsp:sp>
    <dsp:sp modelId="{9251BB05-1373-4A21-9BAC-F755455B7973}">
      <dsp:nvSpPr>
        <dsp:cNvPr id="0" name=""/>
        <dsp:cNvSpPr/>
      </dsp:nvSpPr>
      <dsp:spPr>
        <a:xfrm>
          <a:off x="1788159" y="514773"/>
          <a:ext cx="4551680" cy="4551680"/>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0" kern="1200" dirty="0"/>
            <a:t>Leadership</a:t>
          </a:r>
        </a:p>
      </dsp:txBody>
      <dsp:txXfrm>
        <a:off x="2871893" y="3467946"/>
        <a:ext cx="2438400" cy="1192106"/>
      </dsp:txXfrm>
    </dsp:sp>
    <dsp:sp modelId="{F462A36C-407F-4F29-96C9-C30DF20A97FF}">
      <dsp:nvSpPr>
        <dsp:cNvPr id="0" name=""/>
        <dsp:cNvSpPr/>
      </dsp:nvSpPr>
      <dsp:spPr>
        <a:xfrm>
          <a:off x="1694416" y="352213"/>
          <a:ext cx="4551680" cy="4551680"/>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Pedagogy</a:t>
          </a:r>
        </a:p>
      </dsp:txBody>
      <dsp:txXfrm>
        <a:off x="2221653" y="1316736"/>
        <a:ext cx="1625600" cy="1354666"/>
      </dsp:txXfrm>
    </dsp:sp>
    <dsp:sp modelId="{B5EBBB5C-47AD-45BB-88D0-00A0856A657E}">
      <dsp:nvSpPr>
        <dsp:cNvPr id="0" name=""/>
        <dsp:cNvSpPr/>
      </dsp:nvSpPr>
      <dsp:spPr>
        <a:xfrm>
          <a:off x="1600507" y="70442"/>
          <a:ext cx="5115221" cy="511522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65810-A664-4666-A7E6-FD895C9D19AF}">
      <dsp:nvSpPr>
        <dsp:cNvPr id="0" name=""/>
        <dsp:cNvSpPr/>
      </dsp:nvSpPr>
      <dsp:spPr>
        <a:xfrm>
          <a:off x="1506389" y="232714"/>
          <a:ext cx="5115221" cy="511522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AB98CB-3878-4511-BD26-F9D4F020BE85}">
      <dsp:nvSpPr>
        <dsp:cNvPr id="0" name=""/>
        <dsp:cNvSpPr/>
      </dsp:nvSpPr>
      <dsp:spPr>
        <a:xfrm>
          <a:off x="1412270" y="70442"/>
          <a:ext cx="5115221" cy="511522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Ethos Enhancing Outcomes</a:t>
          </a:r>
          <a:endParaRPr lang="en-US" sz="6000" kern="1200" dirty="0"/>
        </a:p>
      </dsp:txBody>
      <dsp:txXfrm>
        <a:off x="124538" y="124538"/>
        <a:ext cx="7878924" cy="40029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15/10/2019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6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together at Removing Disadvantage (as an example) – one group to take each strand… what resonated for you?</a:t>
            </a:r>
          </a:p>
        </p:txBody>
      </p:sp>
      <p:sp>
        <p:nvSpPr>
          <p:cNvPr id="4" name="Slide Number Placeholder 3"/>
          <p:cNvSpPr>
            <a:spLocks noGrp="1"/>
          </p:cNvSpPr>
          <p:nvPr>
            <p:ph type="sldNum" sz="quarter" idx="5"/>
          </p:nvPr>
        </p:nvSpPr>
        <p:spPr/>
        <p:txBody>
          <a:bodyPr/>
          <a:lstStyle/>
          <a:p>
            <a:fld id="{9D9998D5-325A-4DEB-9AAA-8E88D77429C4}" type="slidenum">
              <a:rPr lang="en-GB" smtClean="0"/>
              <a:t>33</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2740975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41</a:t>
            </a:fld>
            <a:endParaRPr lang="en-GB"/>
          </a:p>
        </p:txBody>
      </p:sp>
    </p:spTree>
    <p:extLst>
      <p:ext uri="{BB962C8B-B14F-4D97-AF65-F5344CB8AC3E}">
        <p14:creationId xmlns:p14="http://schemas.microsoft.com/office/powerpoint/2010/main" val="40675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Sieger</a:t>
            </a:r>
            <a:r>
              <a:rPr lang="en-GB" dirty="0"/>
              <a:t> </a:t>
            </a:r>
            <a:r>
              <a:rPr lang="en-GB" dirty="0" err="1"/>
              <a:t>Koder</a:t>
            </a:r>
            <a:r>
              <a:rPr lang="en-GB" dirty="0"/>
              <a:t> (1925-2015)</a:t>
            </a:r>
          </a:p>
        </p:txBody>
      </p:sp>
      <p:sp>
        <p:nvSpPr>
          <p:cNvPr id="4" name="Slide Number Placeholder 3"/>
          <p:cNvSpPr>
            <a:spLocks noGrp="1"/>
          </p:cNvSpPr>
          <p:nvPr>
            <p:ph type="sldNum" sz="quarter" idx="5"/>
          </p:nvPr>
        </p:nvSpPr>
        <p:spPr/>
        <p:txBody>
          <a:bodyPr/>
          <a:lstStyle/>
          <a:p>
            <a:fld id="{9D9998D5-325A-4DEB-9AAA-8E88D77429C4}" type="slidenum">
              <a:rPr lang="en-GB" smtClean="0"/>
              <a:t>5</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1910620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117799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2385075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8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93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29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ur02.safelinks.protection.outlook.com/?url=https%3A%2F%2Fwww.aft.org%2Fsites%2Fdefault%2Ffiles%2Fperiodicals%2FRosenshine.pdf&amp;data=02%7C01%7Cemily.norman%40churchofengland.org%7Cff030a5f246e4acec01808d74b0436ba%7C95e2463b3ab047b49ac1587c77ee84f0%7C0%7C1%7C637060353866754171&amp;sdata=%2F6UUCzyZBn78nJie006l97IYYBGm5uEoGhJ5vkpjyEo%3D&amp;reserved=0"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14472624"/>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244144"/>
            <a:ext cx="10760765" cy="4711226"/>
          </a:xfrm>
          <a:prstGeom prst="rect">
            <a:avLst/>
          </a:prstGeom>
        </p:spPr>
        <p:txBody>
          <a:bodyPr wrap="square">
            <a:spAutoFit/>
          </a:bodyPr>
          <a:lstStyle/>
          <a:p>
            <a:pPr algn="ctr" defTabSz="609585">
              <a:lnSpc>
                <a:spcPct val="107000"/>
              </a:lnSpc>
              <a:spcAft>
                <a:spcPts val="1067"/>
              </a:spcAft>
            </a:pP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Committed:</a:t>
            </a:r>
            <a:endParaRPr lang="en-GB"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committed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exude energy and passion</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all they do,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inspiring confidence </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and</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 faithfulness</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resilient in the face of challenge.</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They take long-term decisions and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not easily swayed</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sense of mission</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28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is the purpose of Teaching and Learning?</a:t>
              </a:r>
              <a:endParaRPr lang="en-US" sz="6000" kern="1200" dirty="0"/>
            </a:p>
          </p:txBody>
        </p:sp>
      </p:grpSp>
    </p:spTree>
    <p:extLst>
      <p:ext uri="{BB962C8B-B14F-4D97-AF65-F5344CB8AC3E}">
        <p14:creationId xmlns:p14="http://schemas.microsoft.com/office/powerpoint/2010/main" val="173851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16816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What do we mean by ‘human flourishing’?</a:t>
              </a:r>
              <a:endParaRPr lang="en-US" sz="6000" kern="1200" dirty="0"/>
            </a:p>
          </p:txBody>
        </p:sp>
      </p:grpSp>
    </p:spTree>
    <p:extLst>
      <p:ext uri="{BB962C8B-B14F-4D97-AF65-F5344CB8AC3E}">
        <p14:creationId xmlns:p14="http://schemas.microsoft.com/office/powerpoint/2010/main" val="35579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745F0A-4AB3-4D32-854D-80C530E39743}"/>
              </a:ext>
            </a:extLst>
          </p:cNvPr>
          <p:cNvSpPr txBox="1"/>
          <p:nvPr/>
        </p:nvSpPr>
        <p:spPr>
          <a:xfrm>
            <a:off x="465719" y="204462"/>
            <a:ext cx="4793501" cy="5509200"/>
          </a:xfrm>
          <a:prstGeom prst="rect">
            <a:avLst/>
          </a:prstGeom>
          <a:noFill/>
        </p:spPr>
        <p:txBody>
          <a:bodyPr wrap="square" rtlCol="0">
            <a:spAutoFit/>
          </a:bodyPr>
          <a:lstStyle/>
          <a:p>
            <a:r>
              <a:rPr lang="en-GB" sz="2200" dirty="0"/>
              <a:t>‘The notion of human flourishing set out in our thinking draws significantly on Aristotle, and especially on his conception of </a:t>
            </a:r>
            <a:r>
              <a:rPr lang="en-GB" sz="2200" b="1" dirty="0"/>
              <a:t>eudaimonia. </a:t>
            </a:r>
            <a:r>
              <a:rPr lang="en-GB" sz="2200" dirty="0"/>
              <a:t>The meaning of eudaimonia can be traced etymologically from its roots of ‘</a:t>
            </a:r>
            <a:r>
              <a:rPr lang="en-GB" sz="2200" dirty="0" err="1"/>
              <a:t>eu</a:t>
            </a:r>
            <a:r>
              <a:rPr lang="en-GB" sz="2200" dirty="0"/>
              <a:t>’ (good) and ‘</a:t>
            </a:r>
            <a:r>
              <a:rPr lang="en-GB" sz="2200" dirty="0" err="1"/>
              <a:t>daimon</a:t>
            </a:r>
            <a:r>
              <a:rPr lang="en-GB" sz="2200" dirty="0"/>
              <a:t>’ (spirit), refers to the notion of human flourishing and can…[refer to] physical flourishing, emotional flourishing, societal flourishing and fourthly, flourishing in terms of personal creativity, self-expression and knowledge seeking.’</a:t>
            </a:r>
          </a:p>
          <a:p>
            <a:endParaRPr lang="en-GB" sz="2200" dirty="0"/>
          </a:p>
          <a:p>
            <a:r>
              <a:rPr lang="en-GB" sz="2200" i="1" dirty="0"/>
              <a:t>Leadership of Character Education, </a:t>
            </a:r>
            <a:r>
              <a:rPr lang="en-GB" sz="2200" dirty="0"/>
              <a:t>18</a:t>
            </a:r>
            <a:endParaRPr lang="en-GB" sz="2200" i="1" dirty="0"/>
          </a:p>
          <a:p>
            <a:endParaRPr lang="en-GB" sz="2200" dirty="0"/>
          </a:p>
        </p:txBody>
      </p:sp>
      <p:pic>
        <p:nvPicPr>
          <p:cNvPr id="4" name="Picture 3">
            <a:extLst>
              <a:ext uri="{FF2B5EF4-FFF2-40B4-BE49-F238E27FC236}">
                <a16:creationId xmlns:a16="http://schemas.microsoft.com/office/drawing/2014/main" id="{A30EB9DC-A15A-474F-8C06-E66F71740C1E}"/>
              </a:ext>
            </a:extLst>
          </p:cNvPr>
          <p:cNvPicPr>
            <a:picLocks noChangeAspect="1"/>
          </p:cNvPicPr>
          <p:nvPr/>
        </p:nvPicPr>
        <p:blipFill>
          <a:blip r:embed="rId2"/>
          <a:stretch>
            <a:fillRect/>
          </a:stretch>
        </p:blipFill>
        <p:spPr>
          <a:xfrm>
            <a:off x="5946439" y="541277"/>
            <a:ext cx="5657909" cy="3815404"/>
          </a:xfrm>
          <a:prstGeom prst="rect">
            <a:avLst/>
          </a:prstGeom>
        </p:spPr>
      </p:pic>
    </p:spTree>
    <p:extLst>
      <p:ext uri="{BB962C8B-B14F-4D97-AF65-F5344CB8AC3E}">
        <p14:creationId xmlns:p14="http://schemas.microsoft.com/office/powerpoint/2010/main" val="1560881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B0C00C-6C37-4FBC-A17A-784A50867C8F}"/>
              </a:ext>
            </a:extLst>
          </p:cNvPr>
          <p:cNvSpPr/>
          <p:nvPr/>
        </p:nvSpPr>
        <p:spPr>
          <a:xfrm>
            <a:off x="443002" y="386206"/>
            <a:ext cx="11472596" cy="5293757"/>
          </a:xfrm>
          <a:prstGeom prst="rect">
            <a:avLst/>
          </a:prstGeom>
        </p:spPr>
        <p:txBody>
          <a:bodyPr wrap="square">
            <a:spAutoFit/>
          </a:bodyPr>
          <a:lstStyle/>
          <a:p>
            <a:r>
              <a:rPr lang="en-GB" sz="2000" dirty="0"/>
              <a:t>‘In the New Testament, the notion of ‘life in all its fullness’ cannot be understood without explicit reference to the Christian’s response to God. Jesus says clearly what he was specifically looking for in his followers, and the kind of defining love-in-action that he hoped would mark them out:</a:t>
            </a:r>
          </a:p>
          <a:p>
            <a:r>
              <a:rPr lang="en-GB" sz="2000" dirty="0"/>
              <a:t> 	‘</a:t>
            </a:r>
            <a:r>
              <a:rPr lang="en-GB" sz="2000" i="1" dirty="0"/>
              <a:t>Love one another. As I have loved you, so you must love one another. </a:t>
            </a:r>
          </a:p>
          <a:p>
            <a:r>
              <a:rPr lang="en-GB" sz="2000" i="1" dirty="0"/>
              <a:t>	By this, everyone will know that you are my disciples.</a:t>
            </a:r>
            <a:r>
              <a:rPr lang="en-GB" sz="2000" dirty="0"/>
              <a:t>’ (John 13:34-5). </a:t>
            </a:r>
          </a:p>
          <a:p>
            <a:endParaRPr lang="en-GB" sz="2000" dirty="0"/>
          </a:p>
          <a:p>
            <a:r>
              <a:rPr lang="en-GB" sz="2000" dirty="0"/>
              <a:t>Jesus models this frequently, for example, showing his closest followers what the virtues of service and humility meant, not merely talking about them, but by washing their feet shortly before his own arrest, trial and crucifixion. [It] was not simply the task of the individual to become better by human effort alone, but rather improvement and development is the work of the Spirit in each individual.</a:t>
            </a:r>
          </a:p>
          <a:p>
            <a:r>
              <a:rPr lang="en-GB" sz="2800" b="1" dirty="0"/>
              <a:t>The implications for school leadership are releasing, recognising that virtues can be prayed for and infused, rather than simply exhorting one another to work harder at developing them.’</a:t>
            </a:r>
          </a:p>
          <a:p>
            <a:endParaRPr lang="en-GB" sz="2800" b="1" dirty="0"/>
          </a:p>
          <a:p>
            <a:r>
              <a:rPr lang="en-GB" i="1" dirty="0"/>
              <a:t>Leadership of Character Education, </a:t>
            </a:r>
            <a:r>
              <a:rPr lang="en-GB" dirty="0"/>
              <a:t>19</a:t>
            </a:r>
            <a:endParaRPr lang="en-GB" i="1" dirty="0"/>
          </a:p>
        </p:txBody>
      </p:sp>
    </p:spTree>
    <p:extLst>
      <p:ext uri="{BB962C8B-B14F-4D97-AF65-F5344CB8AC3E}">
        <p14:creationId xmlns:p14="http://schemas.microsoft.com/office/powerpoint/2010/main" val="3379688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A1C285-F4C2-49A7-8F80-19C0CB788619}"/>
              </a:ext>
            </a:extLst>
          </p:cNvPr>
          <p:cNvPicPr>
            <a:picLocks noChangeAspect="1"/>
          </p:cNvPicPr>
          <p:nvPr/>
        </p:nvPicPr>
        <p:blipFill>
          <a:blip r:embed="rId2"/>
          <a:stretch>
            <a:fillRect/>
          </a:stretch>
        </p:blipFill>
        <p:spPr>
          <a:xfrm>
            <a:off x="760205" y="213898"/>
            <a:ext cx="3668176" cy="5318855"/>
          </a:xfrm>
          <a:prstGeom prst="rect">
            <a:avLst/>
          </a:prstGeom>
        </p:spPr>
      </p:pic>
      <p:pic>
        <p:nvPicPr>
          <p:cNvPr id="3" name="Picture 2">
            <a:extLst>
              <a:ext uri="{FF2B5EF4-FFF2-40B4-BE49-F238E27FC236}">
                <a16:creationId xmlns:a16="http://schemas.microsoft.com/office/drawing/2014/main" id="{715FE8DA-2F5C-4CA4-B732-417BE1D655B5}"/>
              </a:ext>
            </a:extLst>
          </p:cNvPr>
          <p:cNvPicPr>
            <a:picLocks noChangeAspect="1"/>
          </p:cNvPicPr>
          <p:nvPr/>
        </p:nvPicPr>
        <p:blipFill>
          <a:blip r:embed="rId3"/>
          <a:stretch>
            <a:fillRect/>
          </a:stretch>
        </p:blipFill>
        <p:spPr>
          <a:xfrm>
            <a:off x="6395120" y="213898"/>
            <a:ext cx="5375532" cy="5029502"/>
          </a:xfrm>
          <a:prstGeom prst="rect">
            <a:avLst/>
          </a:prstGeom>
        </p:spPr>
      </p:pic>
    </p:spTree>
    <p:extLst>
      <p:ext uri="{BB962C8B-B14F-4D97-AF65-F5344CB8AC3E}">
        <p14:creationId xmlns:p14="http://schemas.microsoft.com/office/powerpoint/2010/main" val="2511000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A049205-550C-4707-A054-91E346D63ECA}"/>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7" name="Rectangle 6">
            <a:extLst>
              <a:ext uri="{FF2B5EF4-FFF2-40B4-BE49-F238E27FC236}">
                <a16:creationId xmlns:a16="http://schemas.microsoft.com/office/drawing/2014/main" id="{CD76E329-62B5-42BC-A3F2-BDE2D782951A}"/>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3" name="Rectangle 12">
            <a:extLst>
              <a:ext uri="{FF2B5EF4-FFF2-40B4-BE49-F238E27FC236}">
                <a16:creationId xmlns:a16="http://schemas.microsoft.com/office/drawing/2014/main" id="{EA9E4CE7-FB51-44B5-91BB-E992D42615D5}"/>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15" name="Rectangle 14">
            <a:extLst>
              <a:ext uri="{FF2B5EF4-FFF2-40B4-BE49-F238E27FC236}">
                <a16:creationId xmlns:a16="http://schemas.microsoft.com/office/drawing/2014/main" id="{95B9F8C6-0F22-4FCD-9282-3AB55D296DCF}"/>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2299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731598-0984-4412-963D-2881F8706348}"/>
              </a:ext>
            </a:extLst>
          </p:cNvPr>
          <p:cNvSpPr/>
          <p:nvPr/>
        </p:nvSpPr>
        <p:spPr>
          <a:xfrm>
            <a:off x="1680059" y="1411577"/>
            <a:ext cx="3541299" cy="2718949"/>
          </a:xfrm>
          <a:prstGeom prst="rect">
            <a:avLst/>
          </a:prstGeom>
          <a:solidFill>
            <a:schemeClr val="bg2">
              <a:lumMod val="40000"/>
              <a:lumOff val="60000"/>
            </a:schemeClr>
          </a:solidFill>
          <a:ln w="31750">
            <a:solidFill>
              <a:schemeClr val="accent1">
                <a:shade val="95000"/>
                <a:satMod val="105000"/>
              </a:schemeClr>
            </a:solidFill>
          </a:ln>
        </p:spPr>
        <p:txBody>
          <a:bodyPr wrap="square">
            <a:spAutoFit/>
          </a:bodyPr>
          <a:lstStyle/>
          <a:p>
            <a:pPr algn="ctr" defTabSz="609585"/>
            <a:r>
              <a:rPr lang="en-GB" sz="4267" b="1" dirty="0">
                <a:solidFill>
                  <a:prstClr val="black"/>
                </a:solidFill>
                <a:latin typeface="Calibri"/>
              </a:rPr>
              <a:t>What could this look like for Teaching and Learning?</a:t>
            </a:r>
          </a:p>
        </p:txBody>
      </p:sp>
      <p:pic>
        <p:nvPicPr>
          <p:cNvPr id="1026" name="Picture 2" descr="Image result for learning rainforest">
            <a:extLst>
              <a:ext uri="{FF2B5EF4-FFF2-40B4-BE49-F238E27FC236}">
                <a16:creationId xmlns:a16="http://schemas.microsoft.com/office/drawing/2014/main" id="{48ACDA7E-BA2D-484B-BF16-71B703F88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12093">
            <a:off x="7219010" y="582410"/>
            <a:ext cx="3116757" cy="4407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535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C13276-B32F-44DF-BB0C-2E16EB295727}"/>
              </a:ext>
            </a:extLst>
          </p:cNvPr>
          <p:cNvGraphicFramePr>
            <a:graphicFrameLocks noGrp="1"/>
          </p:cNvGraphicFramePr>
          <p:nvPr/>
        </p:nvGraphicFramePr>
        <p:xfrm>
          <a:off x="312054" y="123373"/>
          <a:ext cx="11662232" cy="5337772"/>
        </p:xfrm>
        <a:graphic>
          <a:graphicData uri="http://schemas.openxmlformats.org/drawingml/2006/table">
            <a:tbl>
              <a:tblPr firstRow="1" bandRow="1">
                <a:tableStyleId>{93296810-A885-4BE3-A3E7-6D5BEEA58F35}</a:tableStyleId>
              </a:tblPr>
              <a:tblGrid>
                <a:gridCol w="5831116">
                  <a:extLst>
                    <a:ext uri="{9D8B030D-6E8A-4147-A177-3AD203B41FA5}">
                      <a16:colId xmlns:a16="http://schemas.microsoft.com/office/drawing/2014/main" val="2589394018"/>
                    </a:ext>
                  </a:extLst>
                </a:gridCol>
                <a:gridCol w="5831116">
                  <a:extLst>
                    <a:ext uri="{9D8B030D-6E8A-4147-A177-3AD203B41FA5}">
                      <a16:colId xmlns:a16="http://schemas.microsoft.com/office/drawing/2014/main" val="494215844"/>
                    </a:ext>
                  </a:extLst>
                </a:gridCol>
              </a:tblGrid>
              <a:tr h="467082">
                <a:tc>
                  <a:txBody>
                    <a:bodyPr/>
                    <a:lstStyle/>
                    <a:p>
                      <a:r>
                        <a:rPr lang="en-GB" sz="2400" dirty="0"/>
                        <a:t>Learning Plantation</a:t>
                      </a:r>
                    </a:p>
                  </a:txBody>
                  <a:tcPr marL="121920" marR="121920" marT="60960" marB="60960"/>
                </a:tc>
                <a:tc>
                  <a:txBody>
                    <a:bodyPr/>
                    <a:lstStyle/>
                    <a:p>
                      <a:r>
                        <a:rPr lang="en-GB" sz="2400" dirty="0"/>
                        <a:t>Learning Rainforest</a:t>
                      </a:r>
                    </a:p>
                  </a:txBody>
                  <a:tcPr marL="121920" marR="121920" marT="60960" marB="60960"/>
                </a:tc>
                <a:extLst>
                  <a:ext uri="{0D108BD9-81ED-4DB2-BD59-A6C34878D82A}">
                    <a16:rowId xmlns:a16="http://schemas.microsoft.com/office/drawing/2014/main" val="369110526"/>
                  </a:ext>
                </a:extLst>
              </a:tr>
              <a:tr h="841956">
                <a:tc>
                  <a:txBody>
                    <a:bodyPr/>
                    <a:lstStyle/>
                    <a:p>
                      <a:r>
                        <a:rPr lang="en-GB" sz="2400" dirty="0"/>
                        <a:t>‘A right way to do things’ – set routines – e.g. L.O. on the board every lesson</a:t>
                      </a:r>
                    </a:p>
                  </a:txBody>
                  <a:tcPr marL="121920" marR="121920" marT="60960" marB="60960"/>
                </a:tc>
                <a:tc>
                  <a:txBody>
                    <a:bodyPr/>
                    <a:lstStyle/>
                    <a:p>
                      <a:r>
                        <a:rPr lang="en-GB" sz="2400" dirty="0"/>
                        <a:t>Nourishing individual talents  - high trust/high challenge</a:t>
                      </a:r>
                    </a:p>
                  </a:txBody>
                  <a:tcPr marL="121920" marR="121920" marT="60960" marB="60960"/>
                </a:tc>
                <a:extLst>
                  <a:ext uri="{0D108BD9-81ED-4DB2-BD59-A6C34878D82A}">
                    <a16:rowId xmlns:a16="http://schemas.microsoft.com/office/drawing/2014/main" val="1081847209"/>
                  </a:ext>
                </a:extLst>
              </a:tr>
              <a:tr h="817393">
                <a:tc>
                  <a:txBody>
                    <a:bodyPr/>
                    <a:lstStyle/>
                    <a:p>
                      <a:r>
                        <a:rPr lang="en-GB" sz="2400" dirty="0"/>
                        <a:t>Leaders driven by compliance to external voices</a:t>
                      </a:r>
                    </a:p>
                  </a:txBody>
                  <a:tcPr marL="121920" marR="121920" marT="60960" marB="60960"/>
                </a:tc>
                <a:tc>
                  <a:txBody>
                    <a:bodyPr/>
                    <a:lstStyle/>
                    <a:p>
                      <a:r>
                        <a:rPr lang="en-GB" sz="2400" dirty="0"/>
                        <a:t>Great variety in pedagogy and OK to try new things all the time</a:t>
                      </a:r>
                    </a:p>
                  </a:txBody>
                  <a:tcPr marL="121920" marR="121920" marT="60960" marB="60960"/>
                </a:tc>
                <a:extLst>
                  <a:ext uri="{0D108BD9-81ED-4DB2-BD59-A6C34878D82A}">
                    <a16:rowId xmlns:a16="http://schemas.microsoft.com/office/drawing/2014/main" val="426128574"/>
                  </a:ext>
                </a:extLst>
              </a:tr>
              <a:tr h="817393">
                <a:tc>
                  <a:txBody>
                    <a:bodyPr/>
                    <a:lstStyle/>
                    <a:p>
                      <a:r>
                        <a:rPr lang="en-GB" sz="2400" dirty="0"/>
                        <a:t>T+L focused on what can be examined</a:t>
                      </a:r>
                    </a:p>
                  </a:txBody>
                  <a:tcPr marL="121920" marR="121920" marT="60960" marB="60960"/>
                </a:tc>
                <a:tc>
                  <a:txBody>
                    <a:bodyPr/>
                    <a:lstStyle/>
                    <a:p>
                      <a:r>
                        <a:rPr lang="en-GB" sz="2400" dirty="0"/>
                        <a:t>If creative approaches deliver, there is high level of autonomy</a:t>
                      </a:r>
                    </a:p>
                  </a:txBody>
                  <a:tcPr marL="121920" marR="121920" marT="60960" marB="60960"/>
                </a:tc>
                <a:extLst>
                  <a:ext uri="{0D108BD9-81ED-4DB2-BD59-A6C34878D82A}">
                    <a16:rowId xmlns:a16="http://schemas.microsoft.com/office/drawing/2014/main" val="1191630874"/>
                  </a:ext>
                </a:extLst>
              </a:tr>
              <a:tr h="582892">
                <a:tc>
                  <a:txBody>
                    <a:bodyPr/>
                    <a:lstStyle/>
                    <a:p>
                      <a:r>
                        <a:rPr lang="en-GB" sz="2400" dirty="0"/>
                        <a:t>Data has very high status</a:t>
                      </a:r>
                    </a:p>
                  </a:txBody>
                  <a:tcPr marL="121920" marR="121920" marT="60960" marB="60960"/>
                </a:tc>
                <a:tc>
                  <a:txBody>
                    <a:bodyPr/>
                    <a:lstStyle/>
                    <a:p>
                      <a:r>
                        <a:rPr lang="en-GB" sz="2400" dirty="0"/>
                        <a:t>Data is part of the picture of learning</a:t>
                      </a:r>
                    </a:p>
                  </a:txBody>
                  <a:tcPr marL="121920" marR="121920" marT="60960" marB="60960"/>
                </a:tc>
                <a:extLst>
                  <a:ext uri="{0D108BD9-81ED-4DB2-BD59-A6C34878D82A}">
                    <a16:rowId xmlns:a16="http://schemas.microsoft.com/office/drawing/2014/main" val="1830548507"/>
                  </a:ext>
                </a:extLst>
              </a:tr>
              <a:tr h="841956">
                <a:tc>
                  <a:txBody>
                    <a:bodyPr/>
                    <a:lstStyle/>
                    <a:p>
                      <a:r>
                        <a:rPr lang="en-GB" sz="2400" dirty="0"/>
                        <a:t>Interventions heavily focused  on short-term gains</a:t>
                      </a:r>
                    </a:p>
                  </a:txBody>
                  <a:tcPr marL="121920" marR="121920" marT="60960" marB="60960"/>
                </a:tc>
                <a:tc>
                  <a:txBody>
                    <a:bodyPr/>
                    <a:lstStyle/>
                    <a:p>
                      <a:r>
                        <a:rPr lang="en-GB" sz="2400" dirty="0"/>
                        <a:t>T+L structures are dynamic/organic, aligning T+L to stated school values</a:t>
                      </a:r>
                    </a:p>
                  </a:txBody>
                  <a:tcPr marL="121920" marR="121920" marT="60960" marB="60960"/>
                </a:tc>
                <a:extLst>
                  <a:ext uri="{0D108BD9-81ED-4DB2-BD59-A6C34878D82A}">
                    <a16:rowId xmlns:a16="http://schemas.microsoft.com/office/drawing/2014/main" val="463153819"/>
                  </a:ext>
                </a:extLst>
              </a:tr>
              <a:tr h="841956">
                <a:tc>
                  <a:txBody>
                    <a:bodyPr/>
                    <a:lstStyle/>
                    <a:p>
                      <a:r>
                        <a:rPr lang="en-GB" sz="2400" dirty="0"/>
                        <a:t>Creativity becomes rules – e.g. standardised homework format etc.</a:t>
                      </a:r>
                    </a:p>
                  </a:txBody>
                  <a:tcPr marL="121920" marR="121920" marT="60960" marB="60960"/>
                </a:tc>
                <a:tc>
                  <a:txBody>
                    <a:bodyPr/>
                    <a:lstStyle/>
                    <a:p>
                      <a:r>
                        <a:rPr lang="en-GB" sz="2400" dirty="0"/>
                        <a:t>Highly personalised CPD</a:t>
                      </a:r>
                    </a:p>
                  </a:txBody>
                  <a:tcPr marL="121920" marR="121920" marT="60960" marB="60960"/>
                </a:tc>
                <a:extLst>
                  <a:ext uri="{0D108BD9-81ED-4DB2-BD59-A6C34878D82A}">
                    <a16:rowId xmlns:a16="http://schemas.microsoft.com/office/drawing/2014/main" val="3387007941"/>
                  </a:ext>
                </a:extLst>
              </a:tr>
            </a:tbl>
          </a:graphicData>
        </a:graphic>
      </p:graphicFrame>
    </p:spTree>
    <p:extLst>
      <p:ext uri="{BB962C8B-B14F-4D97-AF65-F5344CB8AC3E}">
        <p14:creationId xmlns:p14="http://schemas.microsoft.com/office/powerpoint/2010/main" val="379219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1F8BA19-D8FF-4953-B885-A66D379EFE9C}"/>
              </a:ext>
            </a:extLst>
          </p:cNvPr>
          <p:cNvGrpSpPr/>
          <p:nvPr/>
        </p:nvGrpSpPr>
        <p:grpSpPr>
          <a:xfrm>
            <a:off x="7989483" y="416160"/>
            <a:ext cx="4078471" cy="1995636"/>
            <a:chOff x="5758195" y="371382"/>
            <a:chExt cx="3058853" cy="1496727"/>
          </a:xfrm>
          <a:solidFill>
            <a:schemeClr val="bg2">
              <a:lumMod val="75000"/>
            </a:schemeClr>
          </a:solidFill>
        </p:grpSpPr>
        <p:sp>
          <p:nvSpPr>
            <p:cNvPr id="6" name="Rectangle 5">
              <a:extLst>
                <a:ext uri="{FF2B5EF4-FFF2-40B4-BE49-F238E27FC236}">
                  <a16:creationId xmlns:a16="http://schemas.microsoft.com/office/drawing/2014/main" id="{805353FE-12E4-42B0-8CBF-0A342021C829}"/>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9" name="Straight Arrow Connector 8">
              <a:extLst>
                <a:ext uri="{FF2B5EF4-FFF2-40B4-BE49-F238E27FC236}">
                  <a16:creationId xmlns:a16="http://schemas.microsoft.com/office/drawing/2014/main" id="{6C11A58D-1F95-4873-92BF-69CCFB43D8C1}"/>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A9742492-45BF-4FD3-9E2C-33659C0DA891}"/>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59AB938A-5AC7-4C91-9E12-9F0E26CBE917}"/>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E30A6581-4AA5-4322-B5C8-978A0D749DD1}"/>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C4E49362-3417-4791-8AF6-FDA2B0AAA4A0}"/>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spTree>
    <p:extLst>
      <p:ext uri="{BB962C8B-B14F-4D97-AF65-F5344CB8AC3E}">
        <p14:creationId xmlns:p14="http://schemas.microsoft.com/office/powerpoint/2010/main" val="179968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132E83E-F601-4525-A8CC-4DBFF1E0F5D3}"/>
              </a:ext>
            </a:extLst>
          </p:cNvPr>
          <p:cNvPicPr>
            <a:picLocks noChangeAspect="1"/>
          </p:cNvPicPr>
          <p:nvPr/>
        </p:nvPicPr>
        <p:blipFill>
          <a:blip r:embed="rId2"/>
          <a:stretch>
            <a:fillRect/>
          </a:stretch>
        </p:blipFill>
        <p:spPr>
          <a:xfrm>
            <a:off x="567071" y="282919"/>
            <a:ext cx="4413548" cy="4101239"/>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FC2EB817-FD60-4901-8095-7799D0BBC480}"/>
              </a:ext>
            </a:extLst>
          </p:cNvPr>
          <p:cNvSpPr txBox="1"/>
          <p:nvPr/>
        </p:nvSpPr>
        <p:spPr>
          <a:xfrm>
            <a:off x="6180897" y="666308"/>
            <a:ext cx="5123069" cy="502766"/>
          </a:xfrm>
          <a:prstGeom prst="rect">
            <a:avLst/>
          </a:prstGeom>
          <a:noFill/>
        </p:spPr>
        <p:txBody>
          <a:bodyPr wrap="none" rtlCol="0">
            <a:spAutoFit/>
          </a:bodyPr>
          <a:lstStyle/>
          <a:p>
            <a:pPr defTabSz="609585"/>
            <a:r>
              <a:rPr lang="en-GB" sz="2667" b="1" dirty="0">
                <a:solidFill>
                  <a:prstClr val="black"/>
                </a:solidFill>
                <a:latin typeface="Calibri"/>
              </a:rPr>
              <a:t>A garden that’s bursting into life…?</a:t>
            </a:r>
          </a:p>
        </p:txBody>
      </p:sp>
      <p:pic>
        <p:nvPicPr>
          <p:cNvPr id="15" name="Picture 14" descr="A close up of a flower garden&#10;&#10;Description generated with very high confidence">
            <a:extLst>
              <a:ext uri="{FF2B5EF4-FFF2-40B4-BE49-F238E27FC236}">
                <a16:creationId xmlns:a16="http://schemas.microsoft.com/office/drawing/2014/main" id="{07356F22-5C8C-416A-9CC9-EEDF583BC45C}"/>
              </a:ext>
            </a:extLst>
          </p:cNvPr>
          <p:cNvPicPr>
            <a:picLocks noChangeAspect="1"/>
          </p:cNvPicPr>
          <p:nvPr/>
        </p:nvPicPr>
        <p:blipFill>
          <a:blip r:embed="rId3"/>
          <a:stretch>
            <a:fillRect/>
          </a:stretch>
        </p:blipFill>
        <p:spPr>
          <a:xfrm>
            <a:off x="5490981" y="1495645"/>
            <a:ext cx="5992183" cy="3916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5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DB17E03-66E4-44E2-8788-4447221D5459}"/>
              </a:ext>
            </a:extLst>
          </p:cNvPr>
          <p:cNvGrpSpPr/>
          <p:nvPr/>
        </p:nvGrpSpPr>
        <p:grpSpPr>
          <a:xfrm>
            <a:off x="7989483" y="3110575"/>
            <a:ext cx="3755952" cy="1983609"/>
            <a:chOff x="5758195" y="2269789"/>
            <a:chExt cx="2816964" cy="1487707"/>
          </a:xfrm>
          <a:solidFill>
            <a:schemeClr val="bg2">
              <a:lumMod val="75000"/>
            </a:schemeClr>
          </a:solidFill>
        </p:grpSpPr>
        <p:sp>
          <p:nvSpPr>
            <p:cNvPr id="5" name="Rectangle 4">
              <a:extLst>
                <a:ext uri="{FF2B5EF4-FFF2-40B4-BE49-F238E27FC236}">
                  <a16:creationId xmlns:a16="http://schemas.microsoft.com/office/drawing/2014/main" id="{2E71078B-4216-4CB4-8A87-10893C0625BD}"/>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10" name="Straight Arrow Connector 9">
              <a:extLst>
                <a:ext uri="{FF2B5EF4-FFF2-40B4-BE49-F238E27FC236}">
                  <a16:creationId xmlns:a16="http://schemas.microsoft.com/office/drawing/2014/main" id="{C7DFAEE4-75E0-4E44-A938-B95A7369E0C5}"/>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18" name="Rectangle: Rounded Corners 17">
            <a:extLst>
              <a:ext uri="{FF2B5EF4-FFF2-40B4-BE49-F238E27FC236}">
                <a16:creationId xmlns:a16="http://schemas.microsoft.com/office/drawing/2014/main" id="{8F3FE224-EB4B-4111-A2E1-0C4B59EC56D0}"/>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19" name="Rectangle 18">
            <a:extLst>
              <a:ext uri="{FF2B5EF4-FFF2-40B4-BE49-F238E27FC236}">
                <a16:creationId xmlns:a16="http://schemas.microsoft.com/office/drawing/2014/main" id="{2AF7852B-114B-4A5C-9483-67E9C1F52736}"/>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0" name="Rectangle 19">
            <a:extLst>
              <a:ext uri="{FF2B5EF4-FFF2-40B4-BE49-F238E27FC236}">
                <a16:creationId xmlns:a16="http://schemas.microsoft.com/office/drawing/2014/main" id="{36B1CC11-8423-4FC0-A169-9EE0201B797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1" name="Rectangle 20">
            <a:extLst>
              <a:ext uri="{FF2B5EF4-FFF2-40B4-BE49-F238E27FC236}">
                <a16:creationId xmlns:a16="http://schemas.microsoft.com/office/drawing/2014/main" id="{E6868C78-3D01-4390-898C-464946ECB4B4}"/>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6" name="Group 25">
            <a:extLst>
              <a:ext uri="{FF2B5EF4-FFF2-40B4-BE49-F238E27FC236}">
                <a16:creationId xmlns:a16="http://schemas.microsoft.com/office/drawing/2014/main" id="{147569D6-60F7-4565-A5B7-8A97B9B7974C}"/>
              </a:ext>
            </a:extLst>
          </p:cNvPr>
          <p:cNvGrpSpPr/>
          <p:nvPr/>
        </p:nvGrpSpPr>
        <p:grpSpPr>
          <a:xfrm>
            <a:off x="7989483" y="416160"/>
            <a:ext cx="4078471" cy="1995636"/>
            <a:chOff x="5758195" y="371382"/>
            <a:chExt cx="3058853" cy="1496727"/>
          </a:xfrm>
          <a:solidFill>
            <a:schemeClr val="bg2">
              <a:lumMod val="75000"/>
            </a:schemeClr>
          </a:solidFill>
        </p:grpSpPr>
        <p:sp>
          <p:nvSpPr>
            <p:cNvPr id="27" name="Rectangle 26">
              <a:extLst>
                <a:ext uri="{FF2B5EF4-FFF2-40B4-BE49-F238E27FC236}">
                  <a16:creationId xmlns:a16="http://schemas.microsoft.com/office/drawing/2014/main" id="{A4005F79-7116-4864-B5FB-10D3E7C63C4F}"/>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28" name="Straight Arrow Connector 27">
              <a:extLst>
                <a:ext uri="{FF2B5EF4-FFF2-40B4-BE49-F238E27FC236}">
                  <a16:creationId xmlns:a16="http://schemas.microsoft.com/office/drawing/2014/main" id="{4F820A5F-E00E-40CA-BD63-C8EDD8686252}"/>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4273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small tree&#10;&#10;Description generated with very high confidence">
            <a:extLst>
              <a:ext uri="{FF2B5EF4-FFF2-40B4-BE49-F238E27FC236}">
                <a16:creationId xmlns:a16="http://schemas.microsoft.com/office/drawing/2014/main" id="{0B070582-8C5A-4A59-877A-56CCD315436A}"/>
              </a:ext>
            </a:extLst>
          </p:cNvPr>
          <p:cNvPicPr>
            <a:picLocks noChangeAspect="1"/>
          </p:cNvPicPr>
          <p:nvPr/>
        </p:nvPicPr>
        <p:blipFill>
          <a:blip r:embed="rId2"/>
          <a:stretch>
            <a:fillRect/>
          </a:stretch>
        </p:blipFill>
        <p:spPr>
          <a:xfrm>
            <a:off x="3386132" y="226829"/>
            <a:ext cx="7593165" cy="506464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45CFDEB-F3F1-4060-9836-DCF00F735B9D}"/>
              </a:ext>
            </a:extLst>
          </p:cNvPr>
          <p:cNvSpPr txBox="1"/>
          <p:nvPr/>
        </p:nvSpPr>
        <p:spPr>
          <a:xfrm>
            <a:off x="586225" y="2119425"/>
            <a:ext cx="2346251" cy="1569660"/>
          </a:xfrm>
          <a:prstGeom prst="rect">
            <a:avLst/>
          </a:prstGeom>
          <a:noFill/>
        </p:spPr>
        <p:txBody>
          <a:bodyPr wrap="square" rtlCol="0">
            <a:spAutoFit/>
          </a:bodyPr>
          <a:lstStyle/>
          <a:p>
            <a:pPr defTabSz="609585"/>
            <a:r>
              <a:rPr lang="en-GB" sz="3200" b="1" dirty="0">
                <a:solidFill>
                  <a:prstClr val="black"/>
                </a:solidFill>
                <a:latin typeface="Calibri"/>
              </a:rPr>
              <a:t>What should we stop doing?</a:t>
            </a:r>
          </a:p>
        </p:txBody>
      </p:sp>
    </p:spTree>
    <p:extLst>
      <p:ext uri="{BB962C8B-B14F-4D97-AF65-F5344CB8AC3E}">
        <p14:creationId xmlns:p14="http://schemas.microsoft.com/office/powerpoint/2010/main" val="162696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32A3D-35EA-4D3C-A2C9-5F255977723D}"/>
              </a:ext>
            </a:extLst>
          </p:cNvPr>
          <p:cNvSpPr/>
          <p:nvPr/>
        </p:nvSpPr>
        <p:spPr>
          <a:xfrm>
            <a:off x="857692" y="1054792"/>
            <a:ext cx="10235611" cy="3539046"/>
          </a:xfrm>
          <a:prstGeom prst="rect">
            <a:avLst/>
          </a:prstGeom>
        </p:spPr>
        <p:txBody>
          <a:bodyPr wrap="square">
            <a:spAutoFit/>
          </a:bodyPr>
          <a:lstStyle/>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“But since you excel in everything – in faith, in speech, in knowledge, in complete earnestness and in the love we have kindled in you – </a:t>
            </a:r>
            <a:r>
              <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rPr>
              <a:t>see that you also excel in this grace of giving</a:t>
            </a:r>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 </a:t>
            </a:r>
          </a:p>
          <a:p>
            <a:pPr algn="r" defTabSz="609585"/>
            <a:endParaRPr lang="en-GB" sz="3733" b="1" dirty="0">
              <a:solidFill>
                <a:srgbClr val="272727"/>
              </a:solidFill>
              <a:latin typeface="Arial" panose="020B0604020202020204" pitchFamily="34" charset="0"/>
              <a:ea typeface="Calibri" panose="020F0502020204030204" pitchFamily="34" charset="0"/>
              <a:cs typeface="Times New Roman" panose="02020603050405020304" pitchFamily="18" charset="0"/>
            </a:endParaRPr>
          </a:p>
          <a:p>
            <a:pPr algn="r" defTabSz="609585"/>
            <a:r>
              <a:rPr lang="en-GB" sz="3733" dirty="0">
                <a:solidFill>
                  <a:srgbClr val="272727"/>
                </a:solidFill>
                <a:latin typeface="Arial" panose="020B0604020202020204" pitchFamily="34" charset="0"/>
                <a:ea typeface="Calibri" panose="020F0502020204030204" pitchFamily="34" charset="0"/>
                <a:cs typeface="Times New Roman" panose="02020603050405020304" pitchFamily="18" charset="0"/>
              </a:rPr>
              <a:t>(2 Corinthians 8.7)</a:t>
            </a:r>
            <a:endParaRPr lang="en-GB" sz="3733" dirty="0">
              <a:solidFill>
                <a:prstClr val="black"/>
              </a:solidFill>
              <a:latin typeface="Calibri"/>
            </a:endParaRPr>
          </a:p>
        </p:txBody>
      </p:sp>
    </p:spTree>
    <p:extLst>
      <p:ext uri="{BB962C8B-B14F-4D97-AF65-F5344CB8AC3E}">
        <p14:creationId xmlns:p14="http://schemas.microsoft.com/office/powerpoint/2010/main" val="221270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64632" y="1951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7241366" y="498641"/>
            <a:ext cx="4564943" cy="4811638"/>
          </a:xfrm>
          <a:prstGeom prst="rect">
            <a:avLst/>
          </a:prstGeom>
          <a:noFill/>
        </p:spPr>
        <p:txBody>
          <a:bodyPr wrap="square" rtlCol="0">
            <a:spAutoFit/>
          </a:bodyPr>
          <a:lstStyle/>
          <a:p>
            <a:pPr marL="571500" indent="-571500">
              <a:buFont typeface="Wingdings" panose="05000000000000000000" pitchFamily="2" charset="2"/>
              <a:buChar char="Ø"/>
            </a:pPr>
            <a:r>
              <a:rPr lang="en-GB" sz="2800" dirty="0"/>
              <a:t>What do each of these words mean:</a:t>
            </a:r>
          </a:p>
          <a:p>
            <a:pPr marL="838190" lvl="1" indent="-380990">
              <a:buFont typeface="Arial" panose="020B0604020202020204" pitchFamily="34" charset="0"/>
              <a:buChar char="•"/>
            </a:pPr>
            <a:r>
              <a:rPr lang="en-GB" sz="2800" dirty="0"/>
              <a:t>for you?</a:t>
            </a:r>
          </a:p>
          <a:p>
            <a:pPr marL="838190" lvl="1" indent="-380990">
              <a:buFont typeface="Arial" panose="020B0604020202020204" pitchFamily="34" charset="0"/>
              <a:buChar char="•"/>
            </a:pPr>
            <a:r>
              <a:rPr lang="en-GB" sz="2800" dirty="0"/>
              <a:t>for your school?</a:t>
            </a:r>
          </a:p>
          <a:p>
            <a:pPr marL="380990" indent="-380990">
              <a:buFont typeface="Arial" panose="020B0604020202020204" pitchFamily="34" charset="0"/>
              <a:buChar char="•"/>
            </a:pPr>
            <a:endParaRPr lang="en-GB" sz="2800" dirty="0"/>
          </a:p>
          <a:p>
            <a:pPr marL="571500" indent="-571500">
              <a:buFont typeface="Wingdings" panose="05000000000000000000" pitchFamily="2" charset="2"/>
              <a:buChar char="Ø"/>
            </a:pPr>
            <a:r>
              <a:rPr lang="en-GB" sz="2800" dirty="0"/>
              <a:t>How confident might you be talking about each and why?</a:t>
            </a:r>
          </a:p>
          <a:p>
            <a:pPr marL="571500" indent="-571500">
              <a:buFont typeface="Wingdings" panose="05000000000000000000" pitchFamily="2" charset="2"/>
              <a:buChar char="Ø"/>
            </a:pPr>
            <a:r>
              <a:rPr lang="en-GB" sz="2800" dirty="0"/>
              <a:t>What about your school community?</a:t>
            </a:r>
          </a:p>
          <a:p>
            <a:endParaRPr lang="en-GB" sz="2667" dirty="0"/>
          </a:p>
        </p:txBody>
      </p:sp>
    </p:spTree>
    <p:extLst>
      <p:ext uri="{BB962C8B-B14F-4D97-AF65-F5344CB8AC3E}">
        <p14:creationId xmlns:p14="http://schemas.microsoft.com/office/powerpoint/2010/main" val="16328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A7C34-ECE2-4C9D-90AC-F1939528BD1A}"/>
              </a:ext>
            </a:extLst>
          </p:cNvPr>
          <p:cNvPicPr>
            <a:picLocks noChangeAspect="1"/>
          </p:cNvPicPr>
          <p:nvPr/>
        </p:nvPicPr>
        <p:blipFill>
          <a:blip r:embed="rId3"/>
          <a:stretch>
            <a:fillRect/>
          </a:stretch>
        </p:blipFill>
        <p:spPr>
          <a:xfrm>
            <a:off x="299477" y="414722"/>
            <a:ext cx="7810500" cy="4381500"/>
          </a:xfrm>
          <a:prstGeom prst="rect">
            <a:avLst/>
          </a:prstGeom>
        </p:spPr>
      </p:pic>
      <p:sp>
        <p:nvSpPr>
          <p:cNvPr id="6" name="TextBox 5">
            <a:extLst>
              <a:ext uri="{FF2B5EF4-FFF2-40B4-BE49-F238E27FC236}">
                <a16:creationId xmlns:a16="http://schemas.microsoft.com/office/drawing/2014/main" id="{F9301646-2EA2-46CB-9A5B-FC6B787EDA65}"/>
              </a:ext>
            </a:extLst>
          </p:cNvPr>
          <p:cNvSpPr txBox="1"/>
          <p:nvPr/>
        </p:nvSpPr>
        <p:spPr>
          <a:xfrm>
            <a:off x="8593088" y="2005307"/>
            <a:ext cx="2856790" cy="1200329"/>
          </a:xfrm>
          <a:prstGeom prst="rect">
            <a:avLst/>
          </a:prstGeom>
          <a:noFill/>
        </p:spPr>
        <p:txBody>
          <a:bodyPr wrap="square" rtlCol="0">
            <a:spAutoFit/>
          </a:bodyPr>
          <a:lstStyle/>
          <a:p>
            <a:r>
              <a:rPr lang="en-GB" sz="3600" dirty="0"/>
              <a:t>Driving</a:t>
            </a:r>
          </a:p>
          <a:p>
            <a:r>
              <a:rPr lang="en-GB" sz="3600" dirty="0"/>
              <a:t>Improvement</a:t>
            </a:r>
          </a:p>
        </p:txBody>
      </p:sp>
    </p:spTree>
    <p:extLst>
      <p:ext uri="{BB962C8B-B14F-4D97-AF65-F5344CB8AC3E}">
        <p14:creationId xmlns:p14="http://schemas.microsoft.com/office/powerpoint/2010/main" val="62677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2"/>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2"/>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648534D-2D90-4BA6-814A-F00977654F89}"/>
              </a:ext>
            </a:extLst>
          </p:cNvPr>
          <p:cNvPicPr>
            <a:picLocks noChangeAspect="1"/>
          </p:cNvPicPr>
          <p:nvPr/>
        </p:nvPicPr>
        <p:blipFill rotWithShape="1">
          <a:blip r:embed="rId3">
            <a:extLst>
              <a:ext uri="{28A0092B-C50C-407E-A947-70E740481C1C}">
                <a14:useLocalDpi xmlns:a14="http://schemas.microsoft.com/office/drawing/2010/main" val="0"/>
              </a:ext>
            </a:extLst>
          </a:blip>
          <a:srcRect t="1246"/>
          <a:stretch/>
        </p:blipFill>
        <p:spPr>
          <a:xfrm>
            <a:off x="8007562" y="254960"/>
            <a:ext cx="3749009" cy="4924748"/>
          </a:xfrm>
          <a:prstGeom prst="rect">
            <a:avLst/>
          </a:prstGeom>
        </p:spPr>
      </p:pic>
      <p:pic>
        <p:nvPicPr>
          <p:cNvPr id="5" name="Picture 4">
            <a:extLst>
              <a:ext uri="{FF2B5EF4-FFF2-40B4-BE49-F238E27FC236}">
                <a16:creationId xmlns:a16="http://schemas.microsoft.com/office/drawing/2014/main" id="{5F40E260-4AED-4B26-B8B6-B415BED80F8F}"/>
              </a:ext>
            </a:extLst>
          </p:cNvPr>
          <p:cNvPicPr>
            <a:picLocks noChangeAspect="1"/>
          </p:cNvPicPr>
          <p:nvPr/>
        </p:nvPicPr>
        <p:blipFill>
          <a:blip r:embed="rId4"/>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id="{1AF778B3-0068-4347-9660-D919E2F3128F}"/>
              </a:ext>
            </a:extLst>
          </p:cNvPr>
          <p:cNvSpPr/>
          <p:nvPr/>
        </p:nvSpPr>
        <p:spPr>
          <a:xfrm>
            <a:off x="5049077" y="3487214"/>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CDC849EE-083E-4172-A918-704F7EACB49C}"/>
              </a:ext>
            </a:extLst>
          </p:cNvPr>
          <p:cNvCxnSpPr/>
          <p:nvPr/>
        </p:nvCxnSpPr>
        <p:spPr>
          <a:xfrm>
            <a:off x="2640969" y="3685997"/>
            <a:ext cx="154482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0CFD2-600C-4B4F-90E0-5383EFBF7B93}"/>
              </a:ext>
            </a:extLst>
          </p:cNvPr>
          <p:cNvPicPr>
            <a:picLocks noChangeAspect="1"/>
          </p:cNvPicPr>
          <p:nvPr/>
        </p:nvPicPr>
        <p:blipFill>
          <a:blip r:embed="rId2"/>
          <a:stretch>
            <a:fillRect/>
          </a:stretch>
        </p:blipFill>
        <p:spPr>
          <a:xfrm>
            <a:off x="1066445" y="499943"/>
            <a:ext cx="8343900" cy="4676775"/>
          </a:xfrm>
          <a:prstGeom prst="rect">
            <a:avLst/>
          </a:prstGeom>
        </p:spPr>
      </p:pic>
      <p:sp>
        <p:nvSpPr>
          <p:cNvPr id="3" name="TextBox 2">
            <a:extLst>
              <a:ext uri="{FF2B5EF4-FFF2-40B4-BE49-F238E27FC236}">
                <a16:creationId xmlns:a16="http://schemas.microsoft.com/office/drawing/2014/main" id="{D26E1406-A326-4F07-ACF0-406FCCC63DC5}"/>
              </a:ext>
            </a:extLst>
          </p:cNvPr>
          <p:cNvSpPr txBox="1"/>
          <p:nvPr/>
        </p:nvSpPr>
        <p:spPr>
          <a:xfrm>
            <a:off x="9768745" y="448681"/>
            <a:ext cx="1948070" cy="1754326"/>
          </a:xfrm>
          <a:prstGeom prst="rect">
            <a:avLst/>
          </a:prstGeom>
          <a:noFill/>
        </p:spPr>
        <p:txBody>
          <a:bodyPr wrap="square" rtlCol="0">
            <a:spAutoFit/>
          </a:bodyPr>
          <a:lstStyle/>
          <a:p>
            <a:r>
              <a:rPr lang="en-GB" dirty="0"/>
              <a:t>From Barak </a:t>
            </a:r>
            <a:r>
              <a:rPr lang="en-GB" dirty="0" err="1"/>
              <a:t>Rosenshine’s</a:t>
            </a:r>
            <a:r>
              <a:rPr lang="en-GB" dirty="0"/>
              <a:t> </a:t>
            </a:r>
            <a:r>
              <a:rPr lang="en-GB" i="1" dirty="0"/>
              <a:t>Principles of Instruction, </a:t>
            </a:r>
            <a:r>
              <a:rPr lang="en-GB" dirty="0"/>
              <a:t>as presented by Oliver </a:t>
            </a:r>
            <a:r>
              <a:rPr lang="en-GB" dirty="0" err="1"/>
              <a:t>Caviglioli</a:t>
            </a:r>
            <a:endParaRPr lang="en-GB" dirty="0"/>
          </a:p>
        </p:txBody>
      </p:sp>
    </p:spTree>
    <p:extLst>
      <p:ext uri="{BB962C8B-B14F-4D97-AF65-F5344CB8AC3E}">
        <p14:creationId xmlns:p14="http://schemas.microsoft.com/office/powerpoint/2010/main" val="24618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A3D4F6-FA88-4189-8EA3-5860C8243680}"/>
              </a:ext>
            </a:extLst>
          </p:cNvPr>
          <p:cNvPicPr>
            <a:picLocks noChangeAspect="1"/>
          </p:cNvPicPr>
          <p:nvPr/>
        </p:nvPicPr>
        <p:blipFill>
          <a:blip r:embed="rId2"/>
          <a:stretch>
            <a:fillRect/>
          </a:stretch>
        </p:blipFill>
        <p:spPr>
          <a:xfrm>
            <a:off x="457557" y="130628"/>
            <a:ext cx="3989345" cy="5645426"/>
          </a:xfrm>
          <a:prstGeom prst="rect">
            <a:avLst/>
          </a:prstGeom>
        </p:spPr>
      </p:pic>
      <p:sp>
        <p:nvSpPr>
          <p:cNvPr id="3" name="TextBox 2">
            <a:extLst>
              <a:ext uri="{FF2B5EF4-FFF2-40B4-BE49-F238E27FC236}">
                <a16:creationId xmlns:a16="http://schemas.microsoft.com/office/drawing/2014/main" id="{97C794E2-077D-437B-80EE-75361E6AEA57}"/>
              </a:ext>
            </a:extLst>
          </p:cNvPr>
          <p:cNvSpPr txBox="1"/>
          <p:nvPr/>
        </p:nvSpPr>
        <p:spPr>
          <a:xfrm>
            <a:off x="5196745" y="130628"/>
            <a:ext cx="6349685" cy="7048083"/>
          </a:xfrm>
          <a:prstGeom prst="rect">
            <a:avLst/>
          </a:prstGeom>
          <a:noFill/>
        </p:spPr>
        <p:txBody>
          <a:bodyPr wrap="square" rtlCol="0">
            <a:spAutoFit/>
          </a:bodyPr>
          <a:lstStyle/>
          <a:p>
            <a:r>
              <a:rPr lang="en-GB" sz="2800" dirty="0"/>
              <a:t>How far might each of these Principles of Instruction lead to flourishing for pupils AND adults?</a:t>
            </a:r>
          </a:p>
          <a:p>
            <a:endParaRPr lang="en-GB" sz="2800" dirty="0"/>
          </a:p>
          <a:p>
            <a:r>
              <a:rPr lang="en-GB" sz="2800" dirty="0"/>
              <a:t>Are there any you could develop in your classrooms which would enhance your vision?</a:t>
            </a:r>
          </a:p>
          <a:p>
            <a:endParaRPr lang="en-GB" sz="2800" dirty="0"/>
          </a:p>
          <a:p>
            <a:r>
              <a:rPr lang="en-GB" sz="2800" dirty="0"/>
              <a:t>Can you foresee any tensions or conflicts between the approach and your vision for flourishing?</a:t>
            </a:r>
          </a:p>
          <a:p>
            <a:r>
              <a:rPr lang="en-GB" sz="2800" dirty="0"/>
              <a:t>How might you resolve these?</a:t>
            </a:r>
          </a:p>
          <a:p>
            <a:endParaRPr lang="en-GB" sz="2800" dirty="0"/>
          </a:p>
          <a:p>
            <a:endParaRPr lang="en-GB" sz="3200" dirty="0"/>
          </a:p>
          <a:p>
            <a:endParaRPr lang="en-GB" sz="3200" dirty="0"/>
          </a:p>
          <a:p>
            <a:endParaRPr lang="en-GB" sz="2400" dirty="0"/>
          </a:p>
        </p:txBody>
      </p:sp>
    </p:spTree>
    <p:extLst>
      <p:ext uri="{BB962C8B-B14F-4D97-AF65-F5344CB8AC3E}">
        <p14:creationId xmlns:p14="http://schemas.microsoft.com/office/powerpoint/2010/main" val="1893855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25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nvGraphicFramePr>
        <p:xfrm>
          <a:off x="774404"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4FE66E05-2A2B-4929-8F41-574F8F96C202}"/>
              </a:ext>
            </a:extLst>
          </p:cNvPr>
          <p:cNvSpPr/>
          <p:nvPr/>
        </p:nvSpPr>
        <p:spPr>
          <a:xfrm>
            <a:off x="3397134" y="349135"/>
            <a:ext cx="2635069" cy="482151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38553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917421-3C5A-4AF2-9691-299AFA48695F}"/>
              </a:ext>
            </a:extLst>
          </p:cNvPr>
          <p:cNvSpPr/>
          <p:nvPr/>
        </p:nvSpPr>
        <p:spPr>
          <a:xfrm>
            <a:off x="397565" y="634002"/>
            <a:ext cx="11393083" cy="4339650"/>
          </a:xfrm>
          <a:prstGeom prst="rect">
            <a:avLst/>
          </a:prstGeom>
        </p:spPr>
        <p:txBody>
          <a:bodyPr wrap="square">
            <a:spAutoFit/>
          </a:bodyPr>
          <a:lstStyle/>
          <a:p>
            <a:pPr algn="ctr">
              <a:spcAft>
                <a:spcPts val="0"/>
              </a:spcAft>
            </a:pPr>
            <a:r>
              <a:rPr lang="en-GB" sz="6000" dirty="0">
                <a:latin typeface="Calibri" panose="020F0502020204030204" pitchFamily="34" charset="0"/>
                <a:ea typeface="Times New Roman" panose="02020603050405020304" pitchFamily="18" charset="0"/>
                <a:cs typeface="Calibri" panose="020F0502020204030204" pitchFamily="34" charset="0"/>
              </a:rPr>
              <a:t>‘Driving improvement is about recognising that </a:t>
            </a:r>
            <a:r>
              <a:rPr lang="en-GB" sz="6000" b="1" dirty="0">
                <a:latin typeface="Calibri" panose="020F0502020204030204" pitchFamily="34" charset="0"/>
                <a:ea typeface="Times New Roman" panose="02020603050405020304" pitchFamily="18" charset="0"/>
                <a:cs typeface="Calibri" panose="020F0502020204030204" pitchFamily="34" charset="0"/>
              </a:rPr>
              <a:t>each child has one shot, </a:t>
            </a:r>
            <a:r>
              <a:rPr lang="en-GB" sz="6000" dirty="0">
                <a:latin typeface="Calibri" panose="020F0502020204030204" pitchFamily="34" charset="0"/>
                <a:ea typeface="Times New Roman" panose="02020603050405020304" pitchFamily="18" charset="0"/>
                <a:cs typeface="Calibri" panose="020F0502020204030204" pitchFamily="34" charset="0"/>
              </a:rPr>
              <a:t>and thus pursuing the very best for each one as a result’. </a:t>
            </a:r>
            <a:endParaRPr lang="en-GB" sz="60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3608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7453" y="1"/>
            <a:ext cx="5759793" cy="5262403"/>
          </a:xfrm>
          <a:prstGeom prst="rect">
            <a:avLst/>
          </a:prstGeom>
        </p:spPr>
        <p:txBody>
          <a:bodyPr wrap="square">
            <a:spAutoFit/>
          </a:bodyPr>
          <a:lstStyle/>
          <a:p>
            <a:pPr algn="r" defTabSz="1219140">
              <a:defRPr/>
            </a:pPr>
            <a:r>
              <a:rPr lang="en-GB" altLang="en-US" sz="3733" b="1" dirty="0">
                <a:solidFill>
                  <a:sysClr val="windowText" lastClr="000000"/>
                </a:solidFill>
                <a:latin typeface="Calibri" pitchFamily="34" charset="0"/>
              </a:rPr>
              <a:t>Educating for </a:t>
            </a:r>
          </a:p>
          <a:p>
            <a:pPr algn="r" defTabSz="1219140">
              <a:defRPr/>
            </a:pPr>
            <a:r>
              <a:rPr lang="en-GB" altLang="en-US" sz="3733" b="1" dirty="0">
                <a:solidFill>
                  <a:sysClr val="windowText" lastClr="000000"/>
                </a:solidFill>
                <a:latin typeface="Calibri" pitchFamily="34" charset="0"/>
              </a:rPr>
              <a:t>Dignity and Respect:</a:t>
            </a:r>
          </a:p>
          <a:p>
            <a:pPr algn="r" defTabSz="1219140">
              <a:defRPr/>
            </a:pPr>
            <a:endParaRPr lang="en-GB" altLang="en-US" sz="3733" b="1" dirty="0">
              <a:solidFill>
                <a:sysClr val="windowText" lastClr="000000"/>
              </a:solidFill>
              <a:latin typeface="Calibri" pitchFamily="34" charset="0"/>
            </a:endParaRPr>
          </a:p>
          <a:p>
            <a:pPr algn="r" defTabSz="1219140">
              <a:defRPr/>
            </a:pPr>
            <a:r>
              <a:rPr lang="en-GB" altLang="en-US" sz="3733"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2"/>
          <a:stretch>
            <a:fillRect/>
          </a:stretch>
        </p:blipFill>
        <p:spPr>
          <a:xfrm>
            <a:off x="430286" y="1315453"/>
            <a:ext cx="5232231" cy="348112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64D6E8-D7E1-4D81-AA9F-70CA94EB4218}"/>
              </a:ext>
            </a:extLst>
          </p:cNvPr>
          <p:cNvGraphicFramePr>
            <a:graphicFrameLocks noGrp="1"/>
          </p:cNvGraphicFramePr>
          <p:nvPr>
            <p:extLst>
              <p:ext uri="{D42A27DB-BD31-4B8C-83A1-F6EECF244321}">
                <p14:modId xmlns:p14="http://schemas.microsoft.com/office/powerpoint/2010/main" val="2732354633"/>
              </p:ext>
            </p:extLst>
          </p:nvPr>
        </p:nvGraphicFramePr>
        <p:xfrm>
          <a:off x="746695" y="635369"/>
          <a:ext cx="10515600" cy="4279805"/>
        </p:xfrm>
        <a:graphic>
          <a:graphicData uri="http://schemas.openxmlformats.org/drawingml/2006/table">
            <a:tbl>
              <a:tblPr firstRow="1" bandRow="1"/>
              <a:tblGrid>
                <a:gridCol w="2628900">
                  <a:extLst>
                    <a:ext uri="{9D8B030D-6E8A-4147-A177-3AD203B41FA5}">
                      <a16:colId xmlns:a16="http://schemas.microsoft.com/office/drawing/2014/main" val="124461421"/>
                    </a:ext>
                  </a:extLst>
                </a:gridCol>
                <a:gridCol w="2628900">
                  <a:extLst>
                    <a:ext uri="{9D8B030D-6E8A-4147-A177-3AD203B41FA5}">
                      <a16:colId xmlns:a16="http://schemas.microsoft.com/office/drawing/2014/main" val="3751406501"/>
                    </a:ext>
                  </a:extLst>
                </a:gridCol>
                <a:gridCol w="2628900">
                  <a:extLst>
                    <a:ext uri="{9D8B030D-6E8A-4147-A177-3AD203B41FA5}">
                      <a16:colId xmlns:a16="http://schemas.microsoft.com/office/drawing/2014/main" val="2094345379"/>
                    </a:ext>
                  </a:extLst>
                </a:gridCol>
                <a:gridCol w="2628900">
                  <a:extLst>
                    <a:ext uri="{9D8B030D-6E8A-4147-A177-3AD203B41FA5}">
                      <a16:colId xmlns:a16="http://schemas.microsoft.com/office/drawing/2014/main"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val="2619318916"/>
                  </a:ext>
                </a:extLst>
              </a:tr>
            </a:tbl>
          </a:graphicData>
        </a:graphic>
      </p:graphicFrame>
      <p:sp>
        <p:nvSpPr>
          <p:cNvPr id="4" name="Rectangle 3">
            <a:extLst>
              <a:ext uri="{FF2B5EF4-FFF2-40B4-BE49-F238E27FC236}">
                <a16:creationId xmlns:a16="http://schemas.microsoft.com/office/drawing/2014/main" id="{24B14E53-2865-4F2B-B962-8D61BCFD0D0E}"/>
              </a:ext>
            </a:extLst>
          </p:cNvPr>
          <p:cNvSpPr/>
          <p:nvPr/>
        </p:nvSpPr>
        <p:spPr>
          <a:xfrm>
            <a:off x="3352800" y="410095"/>
            <a:ext cx="2665616" cy="479075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
        <p:nvSpPr>
          <p:cNvPr id="5" name="Rectangle 4">
            <a:extLst>
              <a:ext uri="{FF2B5EF4-FFF2-40B4-BE49-F238E27FC236}">
                <a16:creationId xmlns:a16="http://schemas.microsoft.com/office/drawing/2014/main" id="{1C9B54FB-2D3C-44E7-9BB6-75BED24D8919}"/>
              </a:ext>
            </a:extLst>
          </p:cNvPr>
          <p:cNvSpPr/>
          <p:nvPr/>
        </p:nvSpPr>
        <p:spPr>
          <a:xfrm>
            <a:off x="166230" y="3871335"/>
            <a:ext cx="11704371" cy="1032376"/>
          </a:xfrm>
          <a:prstGeom prst="rect">
            <a:avLst/>
          </a:prstGeom>
          <a:noFill/>
          <a:ln w="2222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26628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71128-4DBA-467B-A625-F5F8FEC7806C}"/>
              </a:ext>
            </a:extLst>
          </p:cNvPr>
          <p:cNvPicPr>
            <a:picLocks noChangeAspect="1"/>
          </p:cNvPicPr>
          <p:nvPr/>
        </p:nvPicPr>
        <p:blipFill>
          <a:blip r:embed="rId2"/>
          <a:stretch>
            <a:fillRect/>
          </a:stretch>
        </p:blipFill>
        <p:spPr>
          <a:xfrm>
            <a:off x="5048811" y="847843"/>
            <a:ext cx="6596995" cy="4377300"/>
          </a:xfrm>
          <a:prstGeom prst="rect">
            <a:avLst/>
          </a:prstGeom>
        </p:spPr>
      </p:pic>
      <p:sp>
        <p:nvSpPr>
          <p:cNvPr id="5" name="Rectangle 4">
            <a:extLst>
              <a:ext uri="{FF2B5EF4-FFF2-40B4-BE49-F238E27FC236}">
                <a16:creationId xmlns:a16="http://schemas.microsoft.com/office/drawing/2014/main" id="{1C65CB34-AE87-4306-91A4-533D48A2BFDD}"/>
              </a:ext>
            </a:extLst>
          </p:cNvPr>
          <p:cNvSpPr/>
          <p:nvPr/>
        </p:nvSpPr>
        <p:spPr>
          <a:xfrm>
            <a:off x="421820" y="1636109"/>
            <a:ext cx="4405747" cy="2800767"/>
          </a:xfrm>
          <a:prstGeom prst="rect">
            <a:avLst/>
          </a:prstGeom>
        </p:spPr>
        <p:txBody>
          <a:bodyPr wrap="square">
            <a:spAutoFit/>
          </a:bodyPr>
          <a:lstStyle/>
          <a:p>
            <a:pPr algn="ctr"/>
            <a:r>
              <a:rPr lang="en-GB" sz="4400" dirty="0"/>
              <a:t>Celebrating Diversity -</a:t>
            </a:r>
          </a:p>
          <a:p>
            <a:pPr algn="ctr"/>
            <a:r>
              <a:rPr lang="en-GB" sz="4400" dirty="0"/>
              <a:t>Enabling Flourishing</a:t>
            </a:r>
          </a:p>
        </p:txBody>
      </p:sp>
    </p:spTree>
    <p:extLst>
      <p:ext uri="{BB962C8B-B14F-4D97-AF65-F5344CB8AC3E}">
        <p14:creationId xmlns:p14="http://schemas.microsoft.com/office/powerpoint/2010/main" val="1426055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D7ED71-DC54-4AEE-9992-00244BCF4D4B}"/>
              </a:ext>
            </a:extLst>
          </p:cNvPr>
          <p:cNvSpPr txBox="1"/>
          <p:nvPr/>
        </p:nvSpPr>
        <p:spPr>
          <a:xfrm>
            <a:off x="408925" y="374847"/>
            <a:ext cx="8138728" cy="5755422"/>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how Teaching and Learning in your school enables the flourishing of pupils, adults and teams?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id="{7F7E26E6-7BD3-40A7-A6E1-8602757EA177}"/>
              </a:ext>
            </a:extLst>
          </p:cNvPr>
          <p:cNvPicPr>
            <a:picLocks noChangeAspect="1"/>
          </p:cNvPicPr>
          <p:nvPr/>
        </p:nvPicPr>
        <p:blipFill>
          <a:blip r:embed="rId2"/>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64547-64AF-4FD5-8C19-3FEDE13BAD4E}"/>
              </a:ext>
            </a:extLst>
          </p:cNvPr>
          <p:cNvSpPr/>
          <p:nvPr/>
        </p:nvSpPr>
        <p:spPr>
          <a:xfrm>
            <a:off x="736442" y="492568"/>
            <a:ext cx="4954420" cy="1539268"/>
          </a:xfrm>
          <a:prstGeom prst="rect">
            <a:avLst/>
          </a:prstGeom>
        </p:spPr>
        <p:txBody>
          <a:bodyPr wrap="square">
            <a:spAutoFit/>
          </a:bodyPr>
          <a:lstStyle/>
          <a:p>
            <a:pP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Further Reading</a:t>
            </a:r>
          </a:p>
          <a:p>
            <a:r>
              <a:rPr lang="en-GB"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2"/>
              </a:rPr>
              <a:t>https://www.aft.org/sites/default/files/periodicals/Rosenshine.pdf</a:t>
            </a:r>
            <a:endParaRPr lang="en-GB" dirty="0"/>
          </a:p>
        </p:txBody>
      </p:sp>
      <p:pic>
        <p:nvPicPr>
          <p:cNvPr id="3" name="Picture 2">
            <a:extLst>
              <a:ext uri="{FF2B5EF4-FFF2-40B4-BE49-F238E27FC236}">
                <a16:creationId xmlns:a16="http://schemas.microsoft.com/office/drawing/2014/main" id="{938BB496-F801-4930-9BA5-F9BFE783D796}"/>
              </a:ext>
            </a:extLst>
          </p:cNvPr>
          <p:cNvPicPr>
            <a:picLocks noChangeAspect="1"/>
          </p:cNvPicPr>
          <p:nvPr/>
        </p:nvPicPr>
        <p:blipFill>
          <a:blip r:embed="rId3"/>
          <a:stretch>
            <a:fillRect/>
          </a:stretch>
        </p:blipFill>
        <p:spPr>
          <a:xfrm>
            <a:off x="5852178" y="492568"/>
            <a:ext cx="5826871" cy="4380944"/>
          </a:xfrm>
          <a:prstGeom prst="rect">
            <a:avLst/>
          </a:prstGeom>
        </p:spPr>
      </p:pic>
      <p:sp>
        <p:nvSpPr>
          <p:cNvPr id="4" name="Rectangle 3">
            <a:extLst>
              <a:ext uri="{FF2B5EF4-FFF2-40B4-BE49-F238E27FC236}">
                <a16:creationId xmlns:a16="http://schemas.microsoft.com/office/drawing/2014/main" id="{EA33314E-84A2-4B72-A8CD-ADCC5DB9F77F}"/>
              </a:ext>
            </a:extLst>
          </p:cNvPr>
          <p:cNvSpPr/>
          <p:nvPr/>
        </p:nvSpPr>
        <p:spPr>
          <a:xfrm>
            <a:off x="736442" y="2803902"/>
            <a:ext cx="4124399" cy="1860702"/>
          </a:xfrm>
          <a:prstGeom prst="rect">
            <a:avLst/>
          </a:prstGeom>
        </p:spPr>
        <p:txBody>
          <a:bodyPr wrap="none">
            <a:spAutoFit/>
          </a:bodyPr>
          <a:lstStyle/>
          <a:p>
            <a:pP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Please bring:</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Your Teaching &amp; Learning Policy</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(if you have one)</a:t>
            </a:r>
          </a:p>
        </p:txBody>
      </p:sp>
    </p:spTree>
    <p:extLst>
      <p:ext uri="{BB962C8B-B14F-4D97-AF65-F5344CB8AC3E}">
        <p14:creationId xmlns:p14="http://schemas.microsoft.com/office/powerpoint/2010/main" val="108067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7FB31-D681-4102-AC6E-2FDAE52D7035}"/>
              </a:ext>
            </a:extLst>
          </p:cNvPr>
          <p:cNvPicPr>
            <a:picLocks noChangeAspect="1"/>
          </p:cNvPicPr>
          <p:nvPr/>
        </p:nvPicPr>
        <p:blipFill>
          <a:blip r:embed="rId2"/>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1DA6F-4E8D-4FC9-A7A5-5CF4780CEE4C}"/>
              </a:ext>
            </a:extLst>
          </p:cNvPr>
          <p:cNvPicPr>
            <a:picLocks noChangeAspect="1"/>
          </p:cNvPicPr>
          <p:nvPr/>
        </p:nvPicPr>
        <p:blipFill>
          <a:blip r:embed="rId3"/>
          <a:stretch>
            <a:fillRect/>
          </a:stretch>
        </p:blipFill>
        <p:spPr>
          <a:xfrm>
            <a:off x="2175250" y="153347"/>
            <a:ext cx="7379994" cy="5367793"/>
          </a:xfrm>
          <a:prstGeom prst="rect">
            <a:avLst/>
          </a:prstGeom>
        </p:spPr>
      </p:pic>
    </p:spTree>
    <p:extLst>
      <p:ext uri="{BB962C8B-B14F-4D97-AF65-F5344CB8AC3E}">
        <p14:creationId xmlns:p14="http://schemas.microsoft.com/office/powerpoint/2010/main" val="4090272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5">
            <a:extLst>
              <a:ext uri="{FF2B5EF4-FFF2-40B4-BE49-F238E27FC236}">
                <a16:creationId xmlns:a16="http://schemas.microsoft.com/office/drawing/2014/main"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00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EF0137-AE81-4224-BD8E-F8AD410976A1}"/>
              </a:ext>
            </a:extLst>
          </p:cNvPr>
          <p:cNvSpPr/>
          <p:nvPr/>
        </p:nvSpPr>
        <p:spPr>
          <a:xfrm>
            <a:off x="901148" y="85119"/>
            <a:ext cx="10760765" cy="5201104"/>
          </a:xfrm>
          <a:prstGeom prst="rect">
            <a:avLst/>
          </a:prstGeom>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Connected: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within communities of practice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positioning themselves within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positive relationships</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that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sustain and encourage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all parties. They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embrace interdependence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demonstrate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compassion</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embody service to others humbly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1005</TotalTime>
  <Words>1804</Words>
  <Application>Microsoft Office PowerPoint</Application>
  <PresentationFormat>Widescreen</PresentationFormat>
  <Paragraphs>248</Paragraphs>
  <Slides>45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Wingdings</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Emily Norman</cp:lastModifiedBy>
  <cp:revision>43</cp:revision>
  <cp:lastPrinted>2019-09-26T12:52:24Z</cp:lastPrinted>
  <dcterms:created xsi:type="dcterms:W3CDTF">2019-06-17T10:21:06Z</dcterms:created>
  <dcterms:modified xsi:type="dcterms:W3CDTF">2019-10-15T19:24:08Z</dcterms:modified>
</cp:coreProperties>
</file>