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76" r:id="rId2"/>
    <p:sldId id="693" r:id="rId3"/>
    <p:sldId id="702" r:id="rId4"/>
    <p:sldId id="701" r:id="rId5"/>
    <p:sldId id="688" r:id="rId6"/>
    <p:sldId id="363" r:id="rId7"/>
    <p:sldId id="587" r:id="rId8"/>
    <p:sldId id="542" r:id="rId9"/>
    <p:sldId id="543" r:id="rId10"/>
    <p:sldId id="544" r:id="rId11"/>
    <p:sldId id="716" r:id="rId12"/>
    <p:sldId id="728" r:id="rId13"/>
    <p:sldId id="717" r:id="rId14"/>
    <p:sldId id="718" r:id="rId15"/>
    <p:sldId id="720" r:id="rId16"/>
    <p:sldId id="721" r:id="rId17"/>
    <p:sldId id="729" r:id="rId18"/>
    <p:sldId id="722" r:id="rId19"/>
    <p:sldId id="730" r:id="rId20"/>
    <p:sldId id="665" r:id="rId21"/>
    <p:sldId id="732" r:id="rId22"/>
    <p:sldId id="276" r:id="rId23"/>
    <p:sldId id="403" r:id="rId24"/>
    <p:sldId id="402" r:id="rId25"/>
    <p:sldId id="731" r:id="rId26"/>
    <p:sldId id="678" r:id="rId27"/>
    <p:sldId id="680" r:id="rId28"/>
    <p:sldId id="733" r:id="rId29"/>
    <p:sldId id="694" r:id="rId30"/>
    <p:sldId id="367" r:id="rId31"/>
    <p:sldId id="681" r:id="rId32"/>
    <p:sldId id="626" r:id="rId33"/>
    <p:sldId id="734" r:id="rId34"/>
    <p:sldId id="735" r:id="rId35"/>
    <p:sldId id="736" r:id="rId36"/>
    <p:sldId id="707" r:id="rId37"/>
    <p:sldId id="725" r:id="rId38"/>
    <p:sldId id="726" r:id="rId39"/>
    <p:sldId id="727" r:id="rId40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Norman" initials="EN" lastIdx="1" clrIdx="0">
    <p:extLst>
      <p:ext uri="{19B8F6BF-5375-455C-9EA6-DF929625EA0E}">
        <p15:presenceInfo xmlns:p15="http://schemas.microsoft.com/office/powerpoint/2012/main" userId="S::emily.norman@churchofengland.org::7730ed5f-eae3-465e-ad4d-e4c0de3b2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Peer Support Network: Staff &amp; Pupil Well-being – Guildford 22nd October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-20724" custLinFactNeighborY="-20147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0A492-FE95-4918-AF4C-F2B800116B3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825D9B-2513-423E-9DD5-8B0817A879E2}">
      <dgm:prSet phldrT="[Text]"/>
      <dgm:spPr/>
      <dgm:t>
        <a:bodyPr/>
        <a:lstStyle/>
        <a:p>
          <a:r>
            <a:rPr lang="en-US" b="1" i="1" dirty="0"/>
            <a:t>‘Life in all its fullness’</a:t>
          </a:r>
        </a:p>
      </dgm:t>
    </dgm:pt>
    <dgm:pt modelId="{0232D076-81DD-4D45-9A6B-8FC9470DC09F}" type="parTrans" cxnId="{72B5AAF1-307B-45AD-BD90-7C3AA366CC07}">
      <dgm:prSet/>
      <dgm:spPr/>
      <dgm:t>
        <a:bodyPr/>
        <a:lstStyle/>
        <a:p>
          <a:endParaRPr lang="en-US"/>
        </a:p>
      </dgm:t>
    </dgm:pt>
    <dgm:pt modelId="{BCEF7BC8-05DB-4AEC-8946-1CA81C5FC1E9}" type="sibTrans" cxnId="{72B5AAF1-307B-45AD-BD90-7C3AA366CC07}">
      <dgm:prSet/>
      <dgm:spPr/>
      <dgm:t>
        <a:bodyPr/>
        <a:lstStyle/>
        <a:p>
          <a:endParaRPr lang="en-US"/>
        </a:p>
      </dgm:t>
    </dgm:pt>
    <dgm:pt modelId="{3C6C27A3-E06C-4DDD-B3C9-0CCF988ECF45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Wisdom, Knowledge and Skills</a:t>
          </a:r>
        </a:p>
      </dgm:t>
    </dgm:pt>
    <dgm:pt modelId="{B88B10A3-BC1D-487D-8DF1-A630530A80E2}" type="parTrans" cxnId="{7895210F-CA1F-4A3C-B574-36B7E9C799B8}">
      <dgm:prSet/>
      <dgm:spPr/>
      <dgm:t>
        <a:bodyPr/>
        <a:lstStyle/>
        <a:p>
          <a:endParaRPr lang="en-US"/>
        </a:p>
      </dgm:t>
    </dgm:pt>
    <dgm:pt modelId="{7F8954A2-9E35-42C0-A9D4-DBA9A537FC42}" type="sibTrans" cxnId="{7895210F-CA1F-4A3C-B574-36B7E9C799B8}">
      <dgm:prSet/>
      <dgm:spPr/>
      <dgm:t>
        <a:bodyPr/>
        <a:lstStyle/>
        <a:p>
          <a:endParaRPr lang="en-US"/>
        </a:p>
      </dgm:t>
    </dgm:pt>
    <dgm:pt modelId="{F1267C97-0B8D-4700-ADB8-64B9ABD8E4A8}">
      <dgm:prSet phldrT="[Text]"/>
      <dgm:spPr/>
      <dgm:t>
        <a:bodyPr/>
        <a:lstStyle/>
        <a:p>
          <a:r>
            <a:rPr lang="en-US" dirty="0"/>
            <a:t>Educating for </a:t>
          </a:r>
        </a:p>
        <a:p>
          <a:r>
            <a:rPr lang="en-US" b="1" dirty="0"/>
            <a:t>Hope and Aspiration</a:t>
          </a:r>
        </a:p>
      </dgm:t>
    </dgm:pt>
    <dgm:pt modelId="{C48DA905-96EB-454F-B7B8-3D36FA2DD054}" type="parTrans" cxnId="{6D0798C5-06B5-4B62-A9BD-3675A53CBE2D}">
      <dgm:prSet/>
      <dgm:spPr/>
      <dgm:t>
        <a:bodyPr/>
        <a:lstStyle/>
        <a:p>
          <a:endParaRPr lang="en-US"/>
        </a:p>
      </dgm:t>
    </dgm:pt>
    <dgm:pt modelId="{20569730-34FF-43CC-BC7A-7BA02704B504}" type="sibTrans" cxnId="{6D0798C5-06B5-4B62-A9BD-3675A53CBE2D}">
      <dgm:prSet/>
      <dgm:spPr/>
      <dgm:t>
        <a:bodyPr/>
        <a:lstStyle/>
        <a:p>
          <a:endParaRPr lang="en-US"/>
        </a:p>
      </dgm:t>
    </dgm:pt>
    <dgm:pt modelId="{71D8C7EA-E7BB-448D-A2F2-BD1AE01301F2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Community and Living Well Together</a:t>
          </a:r>
        </a:p>
      </dgm:t>
    </dgm:pt>
    <dgm:pt modelId="{094C8D57-8A2A-4936-AFE2-6BA35886B814}" type="parTrans" cxnId="{F1C0A92E-06A6-42D0-9FCF-E4DE9E921FC4}">
      <dgm:prSet/>
      <dgm:spPr/>
      <dgm:t>
        <a:bodyPr/>
        <a:lstStyle/>
        <a:p>
          <a:endParaRPr lang="en-US"/>
        </a:p>
      </dgm:t>
    </dgm:pt>
    <dgm:pt modelId="{F9198BA1-CCE1-4017-92D4-75171751B4E7}" type="sibTrans" cxnId="{F1C0A92E-06A6-42D0-9FCF-E4DE9E921FC4}">
      <dgm:prSet/>
      <dgm:spPr/>
      <dgm:t>
        <a:bodyPr/>
        <a:lstStyle/>
        <a:p>
          <a:endParaRPr lang="en-US"/>
        </a:p>
      </dgm:t>
    </dgm:pt>
    <dgm:pt modelId="{D2920D06-C260-4EBB-BB71-33CDD22B1378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Dignity and Respect </a:t>
          </a:r>
        </a:p>
      </dgm:t>
    </dgm:pt>
    <dgm:pt modelId="{3F00FDD3-C4AC-41BE-A7E3-8ED807B1FF0E}" type="parTrans" cxnId="{BD1D757B-3274-45C3-B840-7CAF1B8B2241}">
      <dgm:prSet/>
      <dgm:spPr/>
      <dgm:t>
        <a:bodyPr/>
        <a:lstStyle/>
        <a:p>
          <a:endParaRPr lang="en-US"/>
        </a:p>
      </dgm:t>
    </dgm:pt>
    <dgm:pt modelId="{46F6AB54-9C22-496D-A412-E2364CC7B464}" type="sibTrans" cxnId="{BD1D757B-3274-45C3-B840-7CAF1B8B2241}">
      <dgm:prSet/>
      <dgm:spPr/>
      <dgm:t>
        <a:bodyPr/>
        <a:lstStyle/>
        <a:p>
          <a:endParaRPr lang="en-US"/>
        </a:p>
      </dgm:t>
    </dgm:pt>
    <dgm:pt modelId="{3D84F452-8213-417D-885C-5881409592A6}" type="pres">
      <dgm:prSet presAssocID="{E6E0A492-FE95-4918-AF4C-F2B800116B3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07B2A0-F786-49CD-92A3-543F7332A683}" type="pres">
      <dgm:prSet presAssocID="{E6E0A492-FE95-4918-AF4C-F2B800116B38}" presName="matrix" presStyleCnt="0"/>
      <dgm:spPr/>
    </dgm:pt>
    <dgm:pt modelId="{AF42D8D7-2B80-4A0D-A025-11B752BD8841}" type="pres">
      <dgm:prSet presAssocID="{E6E0A492-FE95-4918-AF4C-F2B800116B38}" presName="tile1" presStyleLbl="node1" presStyleIdx="0" presStyleCnt="4" custLinFactNeighborY="-10658"/>
      <dgm:spPr/>
    </dgm:pt>
    <dgm:pt modelId="{7724E12C-1F6F-4947-849C-7A868E1CFB83}" type="pres">
      <dgm:prSet presAssocID="{E6E0A492-FE95-4918-AF4C-F2B800116B3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796A30-4BA6-4579-B872-55030DC8751B}" type="pres">
      <dgm:prSet presAssocID="{E6E0A492-FE95-4918-AF4C-F2B800116B38}" presName="tile2" presStyleLbl="node1" presStyleIdx="1" presStyleCnt="4"/>
      <dgm:spPr/>
    </dgm:pt>
    <dgm:pt modelId="{59C753EF-0842-45C9-8FA4-7A0668040A7A}" type="pres">
      <dgm:prSet presAssocID="{E6E0A492-FE95-4918-AF4C-F2B800116B3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2EE4A69-F86E-44DB-8DC2-05CF8482E115}" type="pres">
      <dgm:prSet presAssocID="{E6E0A492-FE95-4918-AF4C-F2B800116B38}" presName="tile3" presStyleLbl="node1" presStyleIdx="2" presStyleCnt="4"/>
      <dgm:spPr/>
    </dgm:pt>
    <dgm:pt modelId="{B8E3EB5F-FD04-4587-8811-F896BB860A24}" type="pres">
      <dgm:prSet presAssocID="{E6E0A492-FE95-4918-AF4C-F2B800116B3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422CFC-64A5-4E24-9F46-1CDA73C5BF6F}" type="pres">
      <dgm:prSet presAssocID="{E6E0A492-FE95-4918-AF4C-F2B800116B38}" presName="tile4" presStyleLbl="node1" presStyleIdx="3" presStyleCnt="4"/>
      <dgm:spPr/>
    </dgm:pt>
    <dgm:pt modelId="{C4C1511B-EED0-40ED-A51F-1F1A3149B7DE}" type="pres">
      <dgm:prSet presAssocID="{E6E0A492-FE95-4918-AF4C-F2B800116B3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61D8291-A1AA-439C-9B5B-62F2FD2E034E}" type="pres">
      <dgm:prSet presAssocID="{E6E0A492-FE95-4918-AF4C-F2B800116B3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70E830B-71CE-4BC3-BB72-855EF653E6D7}" type="presOf" srcId="{F1267C97-0B8D-4700-ADB8-64B9ABD8E4A8}" destId="{F2796A30-4BA6-4579-B872-55030DC8751B}" srcOrd="0" destOrd="0" presId="urn:microsoft.com/office/officeart/2005/8/layout/matrix1"/>
    <dgm:cxn modelId="{7895210F-CA1F-4A3C-B574-36B7E9C799B8}" srcId="{33825D9B-2513-423E-9DD5-8B0817A879E2}" destId="{3C6C27A3-E06C-4DDD-B3C9-0CCF988ECF45}" srcOrd="0" destOrd="0" parTransId="{B88B10A3-BC1D-487D-8DF1-A630530A80E2}" sibTransId="{7F8954A2-9E35-42C0-A9D4-DBA9A537FC42}"/>
    <dgm:cxn modelId="{82EC3A12-FC96-4793-BE4C-0D8CB6475CF9}" type="presOf" srcId="{E6E0A492-FE95-4918-AF4C-F2B800116B38}" destId="{3D84F452-8213-417D-885C-5881409592A6}" srcOrd="0" destOrd="0" presId="urn:microsoft.com/office/officeart/2005/8/layout/matrix1"/>
    <dgm:cxn modelId="{29C57013-6252-4D37-9325-660335E46E3F}" type="presOf" srcId="{71D8C7EA-E7BB-448D-A2F2-BD1AE01301F2}" destId="{D2EE4A69-F86E-44DB-8DC2-05CF8482E115}" srcOrd="0" destOrd="0" presId="urn:microsoft.com/office/officeart/2005/8/layout/matrix1"/>
    <dgm:cxn modelId="{DEEB711E-7289-4BBF-B305-0BA6A33888D5}" type="presOf" srcId="{33825D9B-2513-423E-9DD5-8B0817A879E2}" destId="{961D8291-A1AA-439C-9B5B-62F2FD2E034E}" srcOrd="0" destOrd="0" presId="urn:microsoft.com/office/officeart/2005/8/layout/matrix1"/>
    <dgm:cxn modelId="{F1C0A92E-06A6-42D0-9FCF-E4DE9E921FC4}" srcId="{33825D9B-2513-423E-9DD5-8B0817A879E2}" destId="{71D8C7EA-E7BB-448D-A2F2-BD1AE01301F2}" srcOrd="2" destOrd="0" parTransId="{094C8D57-8A2A-4936-AFE2-6BA35886B814}" sibTransId="{F9198BA1-CCE1-4017-92D4-75171751B4E7}"/>
    <dgm:cxn modelId="{F75A666B-0D7B-44BE-97F1-8EE82ACAB21D}" type="presOf" srcId="{F1267C97-0B8D-4700-ADB8-64B9ABD8E4A8}" destId="{59C753EF-0842-45C9-8FA4-7A0668040A7A}" srcOrd="1" destOrd="0" presId="urn:microsoft.com/office/officeart/2005/8/layout/matrix1"/>
    <dgm:cxn modelId="{BD1D757B-3274-45C3-B840-7CAF1B8B2241}" srcId="{33825D9B-2513-423E-9DD5-8B0817A879E2}" destId="{D2920D06-C260-4EBB-BB71-33CDD22B1378}" srcOrd="3" destOrd="0" parTransId="{3F00FDD3-C4AC-41BE-A7E3-8ED807B1FF0E}" sibTransId="{46F6AB54-9C22-496D-A412-E2364CC7B464}"/>
    <dgm:cxn modelId="{9160F497-ACF6-46A1-B503-8537E95B640B}" type="presOf" srcId="{3C6C27A3-E06C-4DDD-B3C9-0CCF988ECF45}" destId="{7724E12C-1F6F-4947-849C-7A868E1CFB83}" srcOrd="1" destOrd="0" presId="urn:microsoft.com/office/officeart/2005/8/layout/matrix1"/>
    <dgm:cxn modelId="{4B65A1A3-CAB7-4055-A0B5-90D2B0703344}" type="presOf" srcId="{D2920D06-C260-4EBB-BB71-33CDD22B1378}" destId="{C4C1511B-EED0-40ED-A51F-1F1A3149B7DE}" srcOrd="1" destOrd="0" presId="urn:microsoft.com/office/officeart/2005/8/layout/matrix1"/>
    <dgm:cxn modelId="{515FC2AE-440B-46AC-8238-A93678CD23FC}" type="presOf" srcId="{D2920D06-C260-4EBB-BB71-33CDD22B1378}" destId="{D2422CFC-64A5-4E24-9F46-1CDA73C5BF6F}" srcOrd="0" destOrd="0" presId="urn:microsoft.com/office/officeart/2005/8/layout/matrix1"/>
    <dgm:cxn modelId="{BF6032BC-5EB4-4B45-9AE8-2ADE96438031}" type="presOf" srcId="{3C6C27A3-E06C-4DDD-B3C9-0CCF988ECF45}" destId="{AF42D8D7-2B80-4A0D-A025-11B752BD8841}" srcOrd="0" destOrd="0" presId="urn:microsoft.com/office/officeart/2005/8/layout/matrix1"/>
    <dgm:cxn modelId="{6D0798C5-06B5-4B62-A9BD-3675A53CBE2D}" srcId="{33825D9B-2513-423E-9DD5-8B0817A879E2}" destId="{F1267C97-0B8D-4700-ADB8-64B9ABD8E4A8}" srcOrd="1" destOrd="0" parTransId="{C48DA905-96EB-454F-B7B8-3D36FA2DD054}" sibTransId="{20569730-34FF-43CC-BC7A-7BA02704B504}"/>
    <dgm:cxn modelId="{099C38EF-E45C-483C-851C-3A60F9741BE0}" type="presOf" srcId="{71D8C7EA-E7BB-448D-A2F2-BD1AE01301F2}" destId="{B8E3EB5F-FD04-4587-8811-F896BB860A24}" srcOrd="1" destOrd="0" presId="urn:microsoft.com/office/officeart/2005/8/layout/matrix1"/>
    <dgm:cxn modelId="{72B5AAF1-307B-45AD-BD90-7C3AA366CC07}" srcId="{E6E0A492-FE95-4918-AF4C-F2B800116B38}" destId="{33825D9B-2513-423E-9DD5-8B0817A879E2}" srcOrd="0" destOrd="0" parTransId="{0232D076-81DD-4D45-9A6B-8FC9470DC09F}" sibTransId="{BCEF7BC8-05DB-4AEC-8946-1CA81C5FC1E9}"/>
    <dgm:cxn modelId="{F0787B61-ABF1-44D4-B7E6-80AE064957EC}" type="presParOf" srcId="{3D84F452-8213-417D-885C-5881409592A6}" destId="{4707B2A0-F786-49CD-92A3-543F7332A683}" srcOrd="0" destOrd="0" presId="urn:microsoft.com/office/officeart/2005/8/layout/matrix1"/>
    <dgm:cxn modelId="{250328E9-985D-4C19-83F2-D45CF89BEE02}" type="presParOf" srcId="{4707B2A0-F786-49CD-92A3-543F7332A683}" destId="{AF42D8D7-2B80-4A0D-A025-11B752BD8841}" srcOrd="0" destOrd="0" presId="urn:microsoft.com/office/officeart/2005/8/layout/matrix1"/>
    <dgm:cxn modelId="{327E6D3B-7B95-4868-9983-7E9891B745B3}" type="presParOf" srcId="{4707B2A0-F786-49CD-92A3-543F7332A683}" destId="{7724E12C-1F6F-4947-849C-7A868E1CFB83}" srcOrd="1" destOrd="0" presId="urn:microsoft.com/office/officeart/2005/8/layout/matrix1"/>
    <dgm:cxn modelId="{53316645-9FD3-4695-84D2-1B87307BB23A}" type="presParOf" srcId="{4707B2A0-F786-49CD-92A3-543F7332A683}" destId="{F2796A30-4BA6-4579-B872-55030DC8751B}" srcOrd="2" destOrd="0" presId="urn:microsoft.com/office/officeart/2005/8/layout/matrix1"/>
    <dgm:cxn modelId="{8D35CBFC-D87A-4451-999F-30D38D6E0B6C}" type="presParOf" srcId="{4707B2A0-F786-49CD-92A3-543F7332A683}" destId="{59C753EF-0842-45C9-8FA4-7A0668040A7A}" srcOrd="3" destOrd="0" presId="urn:microsoft.com/office/officeart/2005/8/layout/matrix1"/>
    <dgm:cxn modelId="{66B5FC47-7971-4038-8082-F312A37E17D0}" type="presParOf" srcId="{4707B2A0-F786-49CD-92A3-543F7332A683}" destId="{D2EE4A69-F86E-44DB-8DC2-05CF8482E115}" srcOrd="4" destOrd="0" presId="urn:microsoft.com/office/officeart/2005/8/layout/matrix1"/>
    <dgm:cxn modelId="{E5FC856A-9A08-4696-B435-DE4B98DDE8B2}" type="presParOf" srcId="{4707B2A0-F786-49CD-92A3-543F7332A683}" destId="{B8E3EB5F-FD04-4587-8811-F896BB860A24}" srcOrd="5" destOrd="0" presId="urn:microsoft.com/office/officeart/2005/8/layout/matrix1"/>
    <dgm:cxn modelId="{426C0DBE-0D82-4FC3-B3A5-45CFF0AA2642}" type="presParOf" srcId="{4707B2A0-F786-49CD-92A3-543F7332A683}" destId="{D2422CFC-64A5-4E24-9F46-1CDA73C5BF6F}" srcOrd="6" destOrd="0" presId="urn:microsoft.com/office/officeart/2005/8/layout/matrix1"/>
    <dgm:cxn modelId="{2E02F08C-4D76-460F-B912-FBA3894703E7}" type="presParOf" srcId="{4707B2A0-F786-49CD-92A3-543F7332A683}" destId="{C4C1511B-EED0-40ED-A51F-1F1A3149B7DE}" srcOrd="7" destOrd="0" presId="urn:microsoft.com/office/officeart/2005/8/layout/matrix1"/>
    <dgm:cxn modelId="{768D1956-ACAA-4807-9CA1-3997E81F06FC}" type="presParOf" srcId="{3D84F452-8213-417D-885C-5881409592A6}" destId="{961D8291-A1AA-439C-9B5B-62F2FD2E034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pPr algn="ctr"/>
          <a:r>
            <a:rPr kumimoji="0" lang="en-US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dirty="0">
            <a:solidFill>
              <a:schemeClr val="bg1"/>
            </a:solidFill>
          </a:endParaRP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92513" custLinFactNeighborY="37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6000" b="1" dirty="0"/>
            <a:t>Pedagogy Leadership Theology</a:t>
          </a:r>
          <a:endParaRPr lang="en-US" sz="60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5694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52F44E-D249-4384-BD30-6E367A85345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ED07F10A-ED56-4E6F-8486-41CFA64A0B64}">
      <dgm:prSet phldrT="[Text]"/>
      <dgm:spPr/>
      <dgm:t>
        <a:bodyPr/>
        <a:lstStyle/>
        <a:p>
          <a:r>
            <a:rPr lang="en-US" dirty="0"/>
            <a:t>Theology</a:t>
          </a:r>
        </a:p>
      </dgm:t>
    </dgm:pt>
    <dgm:pt modelId="{7775478C-79E7-43B3-A1F5-8155F22761E9}" type="parTrans" cxnId="{58A2A782-FC3B-4C6D-86F4-44D7D38179A2}">
      <dgm:prSet/>
      <dgm:spPr/>
      <dgm:t>
        <a:bodyPr/>
        <a:lstStyle/>
        <a:p>
          <a:endParaRPr lang="en-US"/>
        </a:p>
      </dgm:t>
    </dgm:pt>
    <dgm:pt modelId="{480AADE3-ACA1-4D20-B137-F1EAAC9CD8FD}" type="sibTrans" cxnId="{58A2A782-FC3B-4C6D-86F4-44D7D38179A2}">
      <dgm:prSet/>
      <dgm:spPr/>
      <dgm:t>
        <a:bodyPr/>
        <a:lstStyle/>
        <a:p>
          <a:endParaRPr lang="en-US"/>
        </a:p>
      </dgm:t>
    </dgm:pt>
    <dgm:pt modelId="{B47E33EA-590D-4EB3-AAFD-5B6B9A1E9189}">
      <dgm:prSet phldrT="[Text]" custT="1"/>
      <dgm:spPr/>
      <dgm:t>
        <a:bodyPr/>
        <a:lstStyle/>
        <a:p>
          <a:r>
            <a:rPr lang="en-US" sz="2800" b="0" dirty="0"/>
            <a:t>Leadership</a:t>
          </a:r>
        </a:p>
      </dgm:t>
    </dgm:pt>
    <dgm:pt modelId="{52945C39-1B8F-4079-B7B8-9886A28D2470}" type="parTrans" cxnId="{2F7AB88D-DCB1-49B2-9A18-830BF382F6D0}">
      <dgm:prSet/>
      <dgm:spPr/>
      <dgm:t>
        <a:bodyPr/>
        <a:lstStyle/>
        <a:p>
          <a:endParaRPr lang="en-US"/>
        </a:p>
      </dgm:t>
    </dgm:pt>
    <dgm:pt modelId="{2E33566B-8330-45F7-A32B-C8FEEE25F225}" type="sibTrans" cxnId="{2F7AB88D-DCB1-49B2-9A18-830BF382F6D0}">
      <dgm:prSet/>
      <dgm:spPr/>
      <dgm:t>
        <a:bodyPr/>
        <a:lstStyle/>
        <a:p>
          <a:endParaRPr lang="en-US"/>
        </a:p>
      </dgm:t>
    </dgm:pt>
    <dgm:pt modelId="{2939699E-04E7-4957-8B71-23058433F49E}">
      <dgm:prSet phldrT="[Text]"/>
      <dgm:spPr/>
      <dgm:t>
        <a:bodyPr/>
        <a:lstStyle/>
        <a:p>
          <a:r>
            <a:rPr lang="en-US" dirty="0"/>
            <a:t>Pedagogy</a:t>
          </a:r>
        </a:p>
      </dgm:t>
    </dgm:pt>
    <dgm:pt modelId="{BE5B72AB-0E10-4FD0-AED8-A45EF95BCE85}" type="parTrans" cxnId="{74C49C7B-12EC-49A3-8A6E-05C94580785D}">
      <dgm:prSet/>
      <dgm:spPr/>
      <dgm:t>
        <a:bodyPr/>
        <a:lstStyle/>
        <a:p>
          <a:endParaRPr lang="en-US"/>
        </a:p>
      </dgm:t>
    </dgm:pt>
    <dgm:pt modelId="{4876E332-8331-4F06-9C91-DF2F9251FE2D}" type="sibTrans" cxnId="{74C49C7B-12EC-49A3-8A6E-05C94580785D}">
      <dgm:prSet/>
      <dgm:spPr/>
      <dgm:t>
        <a:bodyPr/>
        <a:lstStyle/>
        <a:p>
          <a:endParaRPr lang="en-US"/>
        </a:p>
      </dgm:t>
    </dgm:pt>
    <dgm:pt modelId="{6C64BF0A-A9A7-4EBD-A429-896FB61E12E0}" type="pres">
      <dgm:prSet presAssocID="{9B52F44E-D249-4384-BD30-6E367A853453}" presName="compositeShape" presStyleCnt="0">
        <dgm:presLayoutVars>
          <dgm:chMax val="7"/>
          <dgm:dir/>
          <dgm:resizeHandles val="exact"/>
        </dgm:presLayoutVars>
      </dgm:prSet>
      <dgm:spPr/>
    </dgm:pt>
    <dgm:pt modelId="{3BD66DA2-EF09-4BB5-9A97-BA62EF2E51F1}" type="pres">
      <dgm:prSet presAssocID="{9B52F44E-D249-4384-BD30-6E367A853453}" presName="wedge1" presStyleLbl="node1" presStyleIdx="0" presStyleCnt="3"/>
      <dgm:spPr/>
    </dgm:pt>
    <dgm:pt modelId="{16912912-0265-4008-A24A-560E80F85D0F}" type="pres">
      <dgm:prSet presAssocID="{9B52F44E-D249-4384-BD30-6E367A853453}" presName="dummy1a" presStyleCnt="0"/>
      <dgm:spPr/>
    </dgm:pt>
    <dgm:pt modelId="{2DB92704-E9F4-4FA6-A360-A7315D0766CC}" type="pres">
      <dgm:prSet presAssocID="{9B52F44E-D249-4384-BD30-6E367A853453}" presName="dummy1b" presStyleCnt="0"/>
      <dgm:spPr/>
    </dgm:pt>
    <dgm:pt modelId="{60F18976-65C1-4A23-96DE-89CC461EE628}" type="pres">
      <dgm:prSet presAssocID="{9B52F44E-D249-4384-BD30-6E367A85345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251BB05-1373-4A21-9BAC-F755455B7973}" type="pres">
      <dgm:prSet presAssocID="{9B52F44E-D249-4384-BD30-6E367A853453}" presName="wedge2" presStyleLbl="node1" presStyleIdx="1" presStyleCnt="3"/>
      <dgm:spPr/>
    </dgm:pt>
    <dgm:pt modelId="{9B352CD4-FC26-48FD-9AAA-3D8C9925BD79}" type="pres">
      <dgm:prSet presAssocID="{9B52F44E-D249-4384-BD30-6E367A853453}" presName="dummy2a" presStyleCnt="0"/>
      <dgm:spPr/>
    </dgm:pt>
    <dgm:pt modelId="{76169AFB-DD36-494F-93D7-1D0325E9A1C0}" type="pres">
      <dgm:prSet presAssocID="{9B52F44E-D249-4384-BD30-6E367A853453}" presName="dummy2b" presStyleCnt="0"/>
      <dgm:spPr/>
    </dgm:pt>
    <dgm:pt modelId="{242E972A-5A6C-4E9C-A388-B5A22D23EA29}" type="pres">
      <dgm:prSet presAssocID="{9B52F44E-D249-4384-BD30-6E367A85345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462A36C-407F-4F29-96C9-C30DF20A97FF}" type="pres">
      <dgm:prSet presAssocID="{9B52F44E-D249-4384-BD30-6E367A853453}" presName="wedge3" presStyleLbl="node1" presStyleIdx="2" presStyleCnt="3"/>
      <dgm:spPr/>
    </dgm:pt>
    <dgm:pt modelId="{13181A6C-29F0-4079-85F1-2E8977633B29}" type="pres">
      <dgm:prSet presAssocID="{9B52F44E-D249-4384-BD30-6E367A853453}" presName="dummy3a" presStyleCnt="0"/>
      <dgm:spPr/>
    </dgm:pt>
    <dgm:pt modelId="{4562476D-8E4E-4F0C-8F60-EE80F9142A21}" type="pres">
      <dgm:prSet presAssocID="{9B52F44E-D249-4384-BD30-6E367A853453}" presName="dummy3b" presStyleCnt="0"/>
      <dgm:spPr/>
    </dgm:pt>
    <dgm:pt modelId="{D10DE2AB-DF3F-4F93-9CAF-31C4679F41C6}" type="pres">
      <dgm:prSet presAssocID="{9B52F44E-D249-4384-BD30-6E367A85345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5EBBB5C-47AD-45BB-88D0-00A0856A657E}" type="pres">
      <dgm:prSet presAssocID="{480AADE3-ACA1-4D20-B137-F1EAAC9CD8FD}" presName="arrowWedge1" presStyleLbl="fgSibTrans2D1" presStyleIdx="0" presStyleCnt="3"/>
      <dgm:spPr/>
    </dgm:pt>
    <dgm:pt modelId="{6C665810-A664-4666-A7E6-FD895C9D19AF}" type="pres">
      <dgm:prSet presAssocID="{2E33566B-8330-45F7-A32B-C8FEEE25F225}" presName="arrowWedge2" presStyleLbl="fgSibTrans2D1" presStyleIdx="1" presStyleCnt="3"/>
      <dgm:spPr/>
    </dgm:pt>
    <dgm:pt modelId="{85AB98CB-3878-4511-BD26-F9D4F020BE85}" type="pres">
      <dgm:prSet presAssocID="{4876E332-8331-4F06-9C91-DF2F9251FE2D}" presName="arrowWedge3" presStyleLbl="fgSibTrans2D1" presStyleIdx="2" presStyleCnt="3"/>
      <dgm:spPr/>
    </dgm:pt>
  </dgm:ptLst>
  <dgm:cxnLst>
    <dgm:cxn modelId="{D57BCE36-CC43-492C-A457-0209F5F9B28C}" type="presOf" srcId="{ED07F10A-ED56-4E6F-8486-41CFA64A0B64}" destId="{3BD66DA2-EF09-4BB5-9A97-BA62EF2E51F1}" srcOrd="0" destOrd="0" presId="urn:microsoft.com/office/officeart/2005/8/layout/cycle8"/>
    <dgm:cxn modelId="{0FDB936A-662F-4B3D-8FCE-A2EAAA6CE301}" type="presOf" srcId="{2939699E-04E7-4957-8B71-23058433F49E}" destId="{F462A36C-407F-4F29-96C9-C30DF20A97FF}" srcOrd="0" destOrd="0" presId="urn:microsoft.com/office/officeart/2005/8/layout/cycle8"/>
    <dgm:cxn modelId="{9A09FB4A-C387-4CFD-AB5B-4864FCC1B6B7}" type="presOf" srcId="{2939699E-04E7-4957-8B71-23058433F49E}" destId="{D10DE2AB-DF3F-4F93-9CAF-31C4679F41C6}" srcOrd="1" destOrd="0" presId="urn:microsoft.com/office/officeart/2005/8/layout/cycle8"/>
    <dgm:cxn modelId="{74C49C7B-12EC-49A3-8A6E-05C94580785D}" srcId="{9B52F44E-D249-4384-BD30-6E367A853453}" destId="{2939699E-04E7-4957-8B71-23058433F49E}" srcOrd="2" destOrd="0" parTransId="{BE5B72AB-0E10-4FD0-AED8-A45EF95BCE85}" sibTransId="{4876E332-8331-4F06-9C91-DF2F9251FE2D}"/>
    <dgm:cxn modelId="{58A2A782-FC3B-4C6D-86F4-44D7D38179A2}" srcId="{9B52F44E-D249-4384-BD30-6E367A853453}" destId="{ED07F10A-ED56-4E6F-8486-41CFA64A0B64}" srcOrd="0" destOrd="0" parTransId="{7775478C-79E7-43B3-A1F5-8155F22761E9}" sibTransId="{480AADE3-ACA1-4D20-B137-F1EAAC9CD8FD}"/>
    <dgm:cxn modelId="{2F7AB88D-DCB1-49B2-9A18-830BF382F6D0}" srcId="{9B52F44E-D249-4384-BD30-6E367A853453}" destId="{B47E33EA-590D-4EB3-AAFD-5B6B9A1E9189}" srcOrd="1" destOrd="0" parTransId="{52945C39-1B8F-4079-B7B8-9886A28D2470}" sibTransId="{2E33566B-8330-45F7-A32B-C8FEEE25F225}"/>
    <dgm:cxn modelId="{2942ED92-4B72-4C99-9FB2-76A8FF2FB6F4}" type="presOf" srcId="{9B52F44E-D249-4384-BD30-6E367A853453}" destId="{6C64BF0A-A9A7-4EBD-A429-896FB61E12E0}" srcOrd="0" destOrd="0" presId="urn:microsoft.com/office/officeart/2005/8/layout/cycle8"/>
    <dgm:cxn modelId="{98EB43A2-57A7-444B-BF7C-C32BAD590842}" type="presOf" srcId="{B47E33EA-590D-4EB3-AAFD-5B6B9A1E9189}" destId="{242E972A-5A6C-4E9C-A388-B5A22D23EA29}" srcOrd="1" destOrd="0" presId="urn:microsoft.com/office/officeart/2005/8/layout/cycle8"/>
    <dgm:cxn modelId="{0F7D85AC-7E33-4452-AB81-36281633B689}" type="presOf" srcId="{B47E33EA-590D-4EB3-AAFD-5B6B9A1E9189}" destId="{9251BB05-1373-4A21-9BAC-F755455B7973}" srcOrd="0" destOrd="0" presId="urn:microsoft.com/office/officeart/2005/8/layout/cycle8"/>
    <dgm:cxn modelId="{A70F9FDA-BC09-4F07-906D-4A669A0093A6}" type="presOf" srcId="{ED07F10A-ED56-4E6F-8486-41CFA64A0B64}" destId="{60F18976-65C1-4A23-96DE-89CC461EE628}" srcOrd="1" destOrd="0" presId="urn:microsoft.com/office/officeart/2005/8/layout/cycle8"/>
    <dgm:cxn modelId="{245ED1E2-EB35-4842-8065-38049CF445AA}" type="presParOf" srcId="{6C64BF0A-A9A7-4EBD-A429-896FB61E12E0}" destId="{3BD66DA2-EF09-4BB5-9A97-BA62EF2E51F1}" srcOrd="0" destOrd="0" presId="urn:microsoft.com/office/officeart/2005/8/layout/cycle8"/>
    <dgm:cxn modelId="{30FC17CE-34E9-4E86-8BE8-1AD46EE336ED}" type="presParOf" srcId="{6C64BF0A-A9A7-4EBD-A429-896FB61E12E0}" destId="{16912912-0265-4008-A24A-560E80F85D0F}" srcOrd="1" destOrd="0" presId="urn:microsoft.com/office/officeart/2005/8/layout/cycle8"/>
    <dgm:cxn modelId="{4F3FF88D-CDD7-4AEF-8B06-865D9023F8CB}" type="presParOf" srcId="{6C64BF0A-A9A7-4EBD-A429-896FB61E12E0}" destId="{2DB92704-E9F4-4FA6-A360-A7315D0766CC}" srcOrd="2" destOrd="0" presId="urn:microsoft.com/office/officeart/2005/8/layout/cycle8"/>
    <dgm:cxn modelId="{DA1E7B7C-5BE9-47EF-A92D-DF514B4E86C6}" type="presParOf" srcId="{6C64BF0A-A9A7-4EBD-A429-896FB61E12E0}" destId="{60F18976-65C1-4A23-96DE-89CC461EE628}" srcOrd="3" destOrd="0" presId="urn:microsoft.com/office/officeart/2005/8/layout/cycle8"/>
    <dgm:cxn modelId="{FF574316-363A-47F3-89DA-29E06E142F92}" type="presParOf" srcId="{6C64BF0A-A9A7-4EBD-A429-896FB61E12E0}" destId="{9251BB05-1373-4A21-9BAC-F755455B7973}" srcOrd="4" destOrd="0" presId="urn:microsoft.com/office/officeart/2005/8/layout/cycle8"/>
    <dgm:cxn modelId="{56555310-E83B-4A88-A666-6A7492D9F36D}" type="presParOf" srcId="{6C64BF0A-A9A7-4EBD-A429-896FB61E12E0}" destId="{9B352CD4-FC26-48FD-9AAA-3D8C9925BD79}" srcOrd="5" destOrd="0" presId="urn:microsoft.com/office/officeart/2005/8/layout/cycle8"/>
    <dgm:cxn modelId="{E09DE5ED-95BF-486A-BD54-071B62D83A40}" type="presParOf" srcId="{6C64BF0A-A9A7-4EBD-A429-896FB61E12E0}" destId="{76169AFB-DD36-494F-93D7-1D0325E9A1C0}" srcOrd="6" destOrd="0" presId="urn:microsoft.com/office/officeart/2005/8/layout/cycle8"/>
    <dgm:cxn modelId="{A0835B7B-6F22-48CC-A915-41405F15CF7D}" type="presParOf" srcId="{6C64BF0A-A9A7-4EBD-A429-896FB61E12E0}" destId="{242E972A-5A6C-4E9C-A388-B5A22D23EA29}" srcOrd="7" destOrd="0" presId="urn:microsoft.com/office/officeart/2005/8/layout/cycle8"/>
    <dgm:cxn modelId="{2EDBB6C8-AB1C-43AE-8AB0-64B933D43E4B}" type="presParOf" srcId="{6C64BF0A-A9A7-4EBD-A429-896FB61E12E0}" destId="{F462A36C-407F-4F29-96C9-C30DF20A97FF}" srcOrd="8" destOrd="0" presId="urn:microsoft.com/office/officeart/2005/8/layout/cycle8"/>
    <dgm:cxn modelId="{DF0E5C97-8C74-4080-AF3C-0ABD0042D515}" type="presParOf" srcId="{6C64BF0A-A9A7-4EBD-A429-896FB61E12E0}" destId="{13181A6C-29F0-4079-85F1-2E8977633B29}" srcOrd="9" destOrd="0" presId="urn:microsoft.com/office/officeart/2005/8/layout/cycle8"/>
    <dgm:cxn modelId="{9193DD1C-C5F6-461D-AB8E-A2D15B9F6279}" type="presParOf" srcId="{6C64BF0A-A9A7-4EBD-A429-896FB61E12E0}" destId="{4562476D-8E4E-4F0C-8F60-EE80F9142A21}" srcOrd="10" destOrd="0" presId="urn:microsoft.com/office/officeart/2005/8/layout/cycle8"/>
    <dgm:cxn modelId="{9C20EEB9-2299-4816-83B2-3053D870A77F}" type="presParOf" srcId="{6C64BF0A-A9A7-4EBD-A429-896FB61E12E0}" destId="{D10DE2AB-DF3F-4F93-9CAF-31C4679F41C6}" srcOrd="11" destOrd="0" presId="urn:microsoft.com/office/officeart/2005/8/layout/cycle8"/>
    <dgm:cxn modelId="{AC0992DF-AA52-4912-BE7B-5875D9F706D1}" type="presParOf" srcId="{6C64BF0A-A9A7-4EBD-A429-896FB61E12E0}" destId="{B5EBBB5C-47AD-45BB-88D0-00A0856A657E}" srcOrd="12" destOrd="0" presId="urn:microsoft.com/office/officeart/2005/8/layout/cycle8"/>
    <dgm:cxn modelId="{7F061D0F-753B-44BC-83B0-36F8C88E06A1}" type="presParOf" srcId="{6C64BF0A-A9A7-4EBD-A429-896FB61E12E0}" destId="{6C665810-A664-4666-A7E6-FD895C9D19AF}" srcOrd="13" destOrd="0" presId="urn:microsoft.com/office/officeart/2005/8/layout/cycle8"/>
    <dgm:cxn modelId="{5E7AFD39-3815-4316-B635-BD39922627EE}" type="presParOf" srcId="{6C64BF0A-A9A7-4EBD-A429-896FB61E12E0}" destId="{85AB98CB-3878-4511-BD26-F9D4F020BE8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4400" b="1" dirty="0"/>
            <a:t>Activity</a:t>
          </a:r>
          <a:r>
            <a:rPr lang="en-US" sz="4400" b="1" baseline="0" dirty="0"/>
            <a:t>: Leadership Pedagogy Theology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63531" custScaleY="178520" custLinFactNeighborX="32798" custLinFactNeighborY="-16665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GB" sz="4400" b="1" dirty="0"/>
            <a:t>Theology of Educational Leadership Practices Matrix (2019) 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22695" custLinFactNeighborY="-7777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83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b="1" kern="1200" dirty="0"/>
            <a:t>Peer Support Network: Staff &amp; Pupil Well-being – Guildford 22nd October</a:t>
          </a:r>
          <a:endParaRPr lang="en-US" sz="6200" kern="1200" dirty="0"/>
        </a:p>
      </dsp:txBody>
      <dsp:txXfrm>
        <a:off x="141662" y="141662"/>
        <a:ext cx="7844676" cy="4553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2D8D7-2B80-4A0D-A025-11B752BD8841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Wisdom, Knowledge and Skills</a:t>
          </a:r>
        </a:p>
      </dsp:txBody>
      <dsp:txXfrm rot="5400000">
        <a:off x="-1" y="1"/>
        <a:ext cx="4064000" cy="2032000"/>
      </dsp:txXfrm>
    </dsp:sp>
    <dsp:sp modelId="{F2796A30-4BA6-4579-B872-55030DC8751B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Hope and Aspiration</a:t>
          </a:r>
        </a:p>
      </dsp:txBody>
      <dsp:txXfrm>
        <a:off x="4064000" y="0"/>
        <a:ext cx="4064000" cy="2032000"/>
      </dsp:txXfrm>
    </dsp:sp>
    <dsp:sp modelId="{D2EE4A69-F86E-44DB-8DC2-05CF8482E115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Community and Living Well Together</a:t>
          </a:r>
        </a:p>
      </dsp:txBody>
      <dsp:txXfrm rot="10800000">
        <a:off x="0" y="3386666"/>
        <a:ext cx="4064000" cy="2032000"/>
      </dsp:txXfrm>
    </dsp:sp>
    <dsp:sp modelId="{D2422CFC-64A5-4E24-9F46-1CDA73C5BF6F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Dignity and Respect </a:t>
          </a:r>
        </a:p>
      </dsp:txBody>
      <dsp:txXfrm rot="-5400000">
        <a:off x="4063999" y="3386666"/>
        <a:ext cx="4064000" cy="2032000"/>
      </dsp:txXfrm>
    </dsp:sp>
    <dsp:sp modelId="{961D8291-A1AA-439C-9B5B-62F2FD2E034E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‘Life in all its fullness’</a:t>
          </a:r>
        </a:p>
      </dsp:txBody>
      <dsp:txXfrm>
        <a:off x="2910928" y="2098129"/>
        <a:ext cx="2306142" cy="122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64546"/>
          <a:ext cx="10935801" cy="423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kern="1200" dirty="0">
            <a:solidFill>
              <a:schemeClr val="bg1"/>
            </a:solidFill>
          </a:endParaRPr>
        </a:p>
      </dsp:txBody>
      <dsp:txXfrm>
        <a:off x="123921" y="288467"/>
        <a:ext cx="10687959" cy="3983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25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Pedagogy Leadership Theology</a:t>
          </a:r>
          <a:endParaRPr lang="en-US" sz="6000" kern="1200" dirty="0"/>
        </a:p>
      </dsp:txBody>
      <dsp:txXfrm>
        <a:off x="124538" y="124538"/>
        <a:ext cx="7878924" cy="4002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66DA2-EF09-4BB5-9A97-BA62EF2E51F1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Theology</a:t>
          </a:r>
        </a:p>
      </dsp:txBody>
      <dsp:txXfrm>
        <a:off x="4280746" y="1316736"/>
        <a:ext cx="1625600" cy="1354666"/>
      </dsp:txXfrm>
    </dsp:sp>
    <dsp:sp modelId="{9251BB05-1373-4A21-9BAC-F755455B7973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Leadership</a:t>
          </a:r>
        </a:p>
      </dsp:txBody>
      <dsp:txXfrm>
        <a:off x="2871893" y="3467946"/>
        <a:ext cx="2438400" cy="1192106"/>
      </dsp:txXfrm>
    </dsp:sp>
    <dsp:sp modelId="{F462A36C-407F-4F29-96C9-C30DF20A97FF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Pedagogy</a:t>
          </a:r>
        </a:p>
      </dsp:txBody>
      <dsp:txXfrm>
        <a:off x="2221653" y="1316736"/>
        <a:ext cx="1625600" cy="1354666"/>
      </dsp:txXfrm>
    </dsp:sp>
    <dsp:sp modelId="{B5EBBB5C-47AD-45BB-88D0-00A0856A657E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65810-A664-4666-A7E6-FD895C9D19AF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B98CB-3878-4511-BD26-F9D4F020BE85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2611226" y="0"/>
          <a:ext cx="4548900" cy="4350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Activity</a:t>
          </a:r>
          <a:r>
            <a:rPr lang="en-US" sz="4400" b="1" kern="1200" baseline="0" dirty="0"/>
            <a:t>: Leadership Pedagogy Theology</a:t>
          </a:r>
          <a:endParaRPr lang="en-US" sz="4400" kern="1200" dirty="0"/>
        </a:p>
      </dsp:txBody>
      <dsp:txXfrm>
        <a:off x="2738642" y="127416"/>
        <a:ext cx="4294068" cy="4095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7678744" cy="428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Theology of Educational Leadership Practices Matrix (2019) </a:t>
          </a:r>
          <a:endParaRPr lang="en-US" sz="4400" kern="1200" dirty="0"/>
        </a:p>
      </dsp:txBody>
      <dsp:txXfrm>
        <a:off x="125566" y="125566"/>
        <a:ext cx="7427612" cy="4035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F7FED21E-5084-4E0E-B1E6-8D25AEFF656F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8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9"/>
            <a:ext cx="3076363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3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9D9998D5-325A-4DEB-9AAA-8E88D7742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5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7468" indent="-177468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07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61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9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6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83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88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96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56913-BBBF-4376-B8AB-C9EBD5B2BF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4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47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7468" indent="-177468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32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56913-BBBF-4376-B8AB-C9EBD5B2BFC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19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2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4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95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the Leadership Matrix cards to self-evaluate – choose 2 strengths and 1 area for development to focus on for the year. Record (self-evaluation sheet??)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998D5-325A-4DEB-9AAA-8E88D77429C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49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79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77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45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4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48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2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30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61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7468" indent="-177468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062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7468" indent="-177468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7468" indent="-177468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99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"/>
            <a:ext cx="12191999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46611006"/>
              </p:ext>
            </p:extLst>
          </p:nvPr>
        </p:nvGraphicFramePr>
        <p:xfrm>
          <a:off x="2263024" y="586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244144"/>
            <a:ext cx="10760765" cy="471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Committed: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committed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exude energy and passion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they do,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inspiring confidence 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faithfulness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teams. They are clear about their purpose and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resilient in the face of challenge.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take long-term decisions and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easily swayed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short-term changes of policy or procedure. They articulate a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sense of mission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approach to education to which they draw others, and are committed to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flourishing of their pupils and colleagues.”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73514B-F2C0-45D8-A688-2112810A0B72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28912CA-CF04-4D5D-B06E-B6D5376BD3BE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E45C483-87E3-47A8-A48A-958F1958E4FD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Why focus on       well-being?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851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5EC65-39A3-4B9A-AE5B-A3CED1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33" y="503917"/>
            <a:ext cx="8829734" cy="48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6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b="1" i="1" kern="1200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6" y="193381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30" y="31318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2" y="454360"/>
            <a:ext cx="281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8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4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6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F60DA-A07B-44EE-B05E-4AF99C4CE34C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F1D6EA-1593-4065-9C5F-824429ECDEB3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FBA6716-24B9-4D64-B56E-466C4A9CD93B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What do we mean by ‘human flourishing’?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9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45F0A-4AB3-4D32-854D-80C530E39743}"/>
              </a:ext>
            </a:extLst>
          </p:cNvPr>
          <p:cNvSpPr txBox="1"/>
          <p:nvPr/>
        </p:nvSpPr>
        <p:spPr>
          <a:xfrm>
            <a:off x="465719" y="204462"/>
            <a:ext cx="47935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‘The notion of human flourishing set out in our thinking draws significantly on Aristotle, and especially on his conception of </a:t>
            </a:r>
            <a:r>
              <a:rPr lang="en-GB" sz="2200" i="1" dirty="0"/>
              <a:t>eudaimonia</a:t>
            </a:r>
            <a:r>
              <a:rPr lang="en-GB" sz="2200" b="1" dirty="0"/>
              <a:t>. </a:t>
            </a:r>
            <a:r>
              <a:rPr lang="en-GB" sz="2200" dirty="0"/>
              <a:t>The meaning of </a:t>
            </a:r>
            <a:r>
              <a:rPr lang="en-GB" sz="2200" i="1" dirty="0"/>
              <a:t>eudaimonia</a:t>
            </a:r>
            <a:r>
              <a:rPr lang="en-GB" sz="2200" dirty="0"/>
              <a:t> can be traced etymologically from its roots of ‘</a:t>
            </a:r>
            <a:r>
              <a:rPr lang="en-GB" sz="2200" dirty="0" err="1"/>
              <a:t>eu</a:t>
            </a:r>
            <a:r>
              <a:rPr lang="en-GB" sz="2200" dirty="0"/>
              <a:t>’ (good) and ‘</a:t>
            </a:r>
            <a:r>
              <a:rPr lang="en-GB" sz="2200" dirty="0" err="1"/>
              <a:t>daimon</a:t>
            </a:r>
            <a:r>
              <a:rPr lang="en-GB" sz="2200" dirty="0"/>
              <a:t>’ (spirit), refers to the notion of human flourishing and can…[refer to] </a:t>
            </a:r>
            <a:r>
              <a:rPr lang="en-GB" sz="2200" b="1" dirty="0"/>
              <a:t>physical</a:t>
            </a:r>
            <a:r>
              <a:rPr lang="en-GB" sz="2200" dirty="0"/>
              <a:t> flourishing, </a:t>
            </a:r>
            <a:r>
              <a:rPr lang="en-GB" sz="2200" b="1" dirty="0"/>
              <a:t>emotional</a:t>
            </a:r>
            <a:r>
              <a:rPr lang="en-GB" sz="2200" dirty="0"/>
              <a:t> flourishing, </a:t>
            </a:r>
            <a:r>
              <a:rPr lang="en-GB" sz="2200" b="1" dirty="0"/>
              <a:t>societal </a:t>
            </a:r>
            <a:r>
              <a:rPr lang="en-GB" sz="2200" dirty="0"/>
              <a:t>flourishing and fourthly, </a:t>
            </a:r>
            <a:r>
              <a:rPr lang="en-GB" sz="2200" b="1" dirty="0"/>
              <a:t>flourishing in terms of personal creativity, self-expression and knowledge seeking</a:t>
            </a:r>
            <a:r>
              <a:rPr lang="en-GB" sz="2200" dirty="0"/>
              <a:t>.’</a:t>
            </a:r>
          </a:p>
          <a:p>
            <a:endParaRPr lang="en-GB" sz="2200" dirty="0"/>
          </a:p>
          <a:p>
            <a:r>
              <a:rPr lang="en-GB" sz="2200" i="1" dirty="0"/>
              <a:t>Leadership of Character Education, </a:t>
            </a:r>
            <a:r>
              <a:rPr lang="en-GB" sz="2200" dirty="0"/>
              <a:t>18</a:t>
            </a:r>
            <a:endParaRPr lang="en-GB" sz="2200" i="1" dirty="0"/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EB9DC-A15A-474F-8C06-E66F7174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39" y="541277"/>
            <a:ext cx="5657909" cy="38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A9346-53D2-41D3-8DDA-B25145DEC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9447" r="16654" b="51837"/>
          <a:stretch/>
        </p:blipFill>
        <p:spPr>
          <a:xfrm>
            <a:off x="664500" y="1215412"/>
            <a:ext cx="11076401" cy="3492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FDE4E-464A-46EF-A319-1FCA38281883}"/>
              </a:ext>
            </a:extLst>
          </p:cNvPr>
          <p:cNvSpPr txBox="1"/>
          <p:nvPr/>
        </p:nvSpPr>
        <p:spPr>
          <a:xfrm>
            <a:off x="1385799" y="465719"/>
            <a:ext cx="950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Flourishing in the Old Testament</a:t>
            </a:r>
          </a:p>
        </p:txBody>
      </p:sp>
    </p:spTree>
    <p:extLst>
      <p:ext uri="{BB962C8B-B14F-4D97-AF65-F5344CB8AC3E}">
        <p14:creationId xmlns:p14="http://schemas.microsoft.com/office/powerpoint/2010/main" val="337968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BC34B-2285-4E5B-A3C7-C25AAA4B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7" t="50750" r="15201" b="11986"/>
          <a:stretch/>
        </p:blipFill>
        <p:spPr>
          <a:xfrm>
            <a:off x="692898" y="1316223"/>
            <a:ext cx="11086391" cy="3323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34F93-7BB5-4FD6-9590-C5144F6556D3}"/>
              </a:ext>
            </a:extLst>
          </p:cNvPr>
          <p:cNvSpPr txBox="1"/>
          <p:nvPr/>
        </p:nvSpPr>
        <p:spPr>
          <a:xfrm>
            <a:off x="1385799" y="465719"/>
            <a:ext cx="950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Flourishing in the New Testament</a:t>
            </a:r>
          </a:p>
        </p:txBody>
      </p:sp>
    </p:spTree>
    <p:extLst>
      <p:ext uri="{BB962C8B-B14F-4D97-AF65-F5344CB8AC3E}">
        <p14:creationId xmlns:p14="http://schemas.microsoft.com/office/powerpoint/2010/main" val="372936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C285-F4C2-49A7-8F80-19C0CB78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5" y="213898"/>
            <a:ext cx="3668176" cy="5318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FE8DA-2F5C-4CA4-B732-417BE1D6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20" y="213898"/>
            <a:ext cx="5375532" cy="50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CE677-1EC0-472E-8B5D-9A805D42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62" y="374629"/>
            <a:ext cx="5377138" cy="5029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CC5BB-4832-4457-BA6B-C4AB1D59C1EF}"/>
              </a:ext>
            </a:extLst>
          </p:cNvPr>
          <p:cNvSpPr txBox="1"/>
          <p:nvPr/>
        </p:nvSpPr>
        <p:spPr>
          <a:xfrm>
            <a:off x="460040" y="1277888"/>
            <a:ext cx="2828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Where would the different case study characters be on this chart?</a:t>
            </a:r>
          </a:p>
          <a:p>
            <a:endParaRPr lang="en-GB" sz="2400" dirty="0"/>
          </a:p>
          <a:p>
            <a:r>
              <a:rPr lang="en-GB" sz="2400" dirty="0"/>
              <a:t>What needs to happen for them in order for them to flourish?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FCFF9-5947-41EC-B1D2-771D172C194C}"/>
              </a:ext>
            </a:extLst>
          </p:cNvPr>
          <p:cNvSpPr txBox="1"/>
          <p:nvPr/>
        </p:nvSpPr>
        <p:spPr>
          <a:xfrm>
            <a:off x="8903838" y="954157"/>
            <a:ext cx="28281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Where might different members of your school community be on this chart?</a:t>
            </a:r>
          </a:p>
          <a:p>
            <a:endParaRPr lang="en-GB" sz="2400" dirty="0"/>
          </a:p>
          <a:p>
            <a:r>
              <a:rPr lang="en-GB" sz="2400" dirty="0"/>
              <a:t>What needs to happen for them in order for them to flourish?</a:t>
            </a:r>
          </a:p>
        </p:txBody>
      </p:sp>
    </p:spTree>
    <p:extLst>
      <p:ext uri="{BB962C8B-B14F-4D97-AF65-F5344CB8AC3E}">
        <p14:creationId xmlns:p14="http://schemas.microsoft.com/office/powerpoint/2010/main" val="373020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2256628" y="738545"/>
            <a:ext cx="7678744" cy="4335254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0" b="1" kern="1200" dirty="0"/>
                <a:t>Reflection</a:t>
              </a:r>
              <a:endParaRPr lang="en-US" sz="8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0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877185" y="2876336"/>
            <a:ext cx="3210153" cy="2220412"/>
            <a:chOff x="657888" y="2157252"/>
            <a:chExt cx="2407615" cy="1665309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752253" y="407530"/>
            <a:ext cx="3319129" cy="2139989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7989483" y="3110575"/>
            <a:ext cx="3755952" cy="1983609"/>
            <a:chOff x="5758195" y="2269789"/>
            <a:chExt cx="2816964" cy="1487707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4595923" y="392966"/>
            <a:ext cx="3241156" cy="50946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4805031" y="77790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4836928" y="234097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4836928" y="3843815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7989483" y="416160"/>
            <a:ext cx="4078471" cy="1995636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5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47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264632" y="195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86864" y="380693"/>
            <a:ext cx="4593841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Can you sum up, in a sentence, what each of these words mean for your school?</a:t>
            </a:r>
          </a:p>
          <a:p>
            <a:endParaRPr lang="en-GB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How confident might you be talking about each and why?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How might this be the start of an effective coaching conversation around the Vision?</a:t>
            </a:r>
          </a:p>
        </p:txBody>
      </p:sp>
    </p:spTree>
    <p:extLst>
      <p:ext uri="{BB962C8B-B14F-4D97-AF65-F5344CB8AC3E}">
        <p14:creationId xmlns:p14="http://schemas.microsoft.com/office/powerpoint/2010/main" val="34179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32" t="23847" r="13027" b="8987"/>
          <a:stretch/>
        </p:blipFill>
        <p:spPr>
          <a:xfrm>
            <a:off x="1331494" y="401053"/>
            <a:ext cx="9521969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30821" y="705853"/>
          <a:ext cx="7160127" cy="487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5000" t="46801" r="13026" b="8984"/>
          <a:stretch/>
        </p:blipFill>
        <p:spPr>
          <a:xfrm rot="20735792">
            <a:off x="276639" y="2001136"/>
            <a:ext cx="6473057" cy="223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7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36857A6-4E53-425D-A456-79B0A172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4328" r="41544" b="69689"/>
          <a:stretch/>
        </p:blipFill>
        <p:spPr>
          <a:xfrm>
            <a:off x="357809" y="2498983"/>
            <a:ext cx="5418246" cy="10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F8142-48BC-469F-AE13-A8FE623E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" t="19149" r="44997" b="691"/>
          <a:stretch/>
        </p:blipFill>
        <p:spPr>
          <a:xfrm>
            <a:off x="6281531" y="-33929"/>
            <a:ext cx="5304655" cy="55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4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353733" y="683438"/>
          <a:ext cx="7678744" cy="480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85119"/>
            <a:ext cx="10760765" cy="520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Connected: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connected operate deliberately 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communities of practice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positioning themselves within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 and encourage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parties. They 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embrace interdependence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demonstrate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compassion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embody service to others humbly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create shared identity within their teams and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colleagues around a common purpose.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E66E05-2A2B-4929-8F41-574F8F96C202}"/>
              </a:ext>
            </a:extLst>
          </p:cNvPr>
          <p:cNvSpPr/>
          <p:nvPr/>
        </p:nvSpPr>
        <p:spPr>
          <a:xfrm>
            <a:off x="6032204" y="309378"/>
            <a:ext cx="2635069" cy="482151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9B321-861B-4950-8278-BC05507E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02" y="1272653"/>
            <a:ext cx="10721196" cy="33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7453" y="1"/>
            <a:ext cx="5759793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</a:t>
            </a:r>
          </a:p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Dignity and Respect:</a:t>
            </a:r>
          </a:p>
          <a:p>
            <a:pPr algn="r" defTabSz="1219140">
              <a:defRPr/>
            </a:pPr>
            <a:endParaRPr lang="en-GB" altLang="en-US" sz="3733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Ensuring the basic principle of respect for the value and preciousness of each person, treating each person as a unique individual of inherent worth.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6" y="1315453"/>
            <a:ext cx="5232231" cy="34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354633"/>
              </p:ext>
            </p:extLst>
          </p:nvPr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6004495" y="379896"/>
            <a:ext cx="2665616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66230" y="3871335"/>
            <a:ext cx="11704371" cy="103237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960" y="545432"/>
            <a:ext cx="5894715" cy="5057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Community and Living Well Together: </a:t>
            </a:r>
          </a:p>
          <a:p>
            <a:pPr defTabSz="1219140">
              <a:defRPr/>
            </a:pPr>
            <a:endParaRPr lang="en-GB" altLang="en-US" sz="24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Ensuring a core focus on relationships, participation in communities and the qualities of character that enable people to flourish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73" y="1026695"/>
            <a:ext cx="5420252" cy="36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6004495" y="379896"/>
            <a:ext cx="2665616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92066" y="2866063"/>
            <a:ext cx="11704371" cy="103237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7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EBD34-5C60-4EAE-ADE7-7FD25FDFD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0704" r="28597" b="47578"/>
          <a:stretch/>
        </p:blipFill>
        <p:spPr>
          <a:xfrm>
            <a:off x="363486" y="-68154"/>
            <a:ext cx="9819108" cy="3384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6019E-B6D3-4F3D-A630-F71E2ECB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15" y="3046477"/>
            <a:ext cx="3996478" cy="23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5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53290-9490-4830-83CA-002FE94C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67" y="249899"/>
            <a:ext cx="5233662" cy="5233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14B51-E6CE-4D15-9296-D744AB5576B7}"/>
              </a:ext>
            </a:extLst>
          </p:cNvPr>
          <p:cNvSpPr txBox="1"/>
          <p:nvPr/>
        </p:nvSpPr>
        <p:spPr>
          <a:xfrm>
            <a:off x="6588224" y="340770"/>
            <a:ext cx="5100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difference would it make if you replaced the word ‘teachers’ with ‘school leaders’ and the word ‘students’ with ‘school staff’?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314F-6F8B-4532-A0AC-C892D8D11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29" y="2578494"/>
            <a:ext cx="4554707" cy="2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14426-8EE8-42CA-80DE-14B01AF1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226089"/>
            <a:ext cx="7263467" cy="484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E23544-99B5-48CF-87E1-A7BDF0CA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237">
            <a:off x="8008000" y="1666962"/>
            <a:ext cx="3949485" cy="1616735"/>
          </a:xfrm>
          <a:prstGeom prst="rect">
            <a:avLst/>
          </a:prstGeom>
        </p:spPr>
      </p:pic>
      <p:sp>
        <p:nvSpPr>
          <p:cNvPr id="4" name="Arrow: Circular 3">
            <a:extLst>
              <a:ext uri="{FF2B5EF4-FFF2-40B4-BE49-F238E27FC236}">
                <a16:creationId xmlns:a16="http://schemas.microsoft.com/office/drawing/2014/main" id="{BF75D0CF-5536-4F43-B91D-96EBA8AA29F1}"/>
              </a:ext>
            </a:extLst>
          </p:cNvPr>
          <p:cNvSpPr/>
          <p:nvPr/>
        </p:nvSpPr>
        <p:spPr>
          <a:xfrm rot="8951538">
            <a:off x="7736270" y="2503113"/>
            <a:ext cx="1947206" cy="22726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71676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33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408925" y="374847"/>
            <a:ext cx="8138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Formulating research questions</a:t>
            </a:r>
          </a:p>
          <a:p>
            <a:endParaRPr lang="en-GB" sz="3200" dirty="0"/>
          </a:p>
          <a:p>
            <a:r>
              <a:rPr lang="en-GB" sz="3200" dirty="0"/>
              <a:t>What would you like to explore around staff and pupil well-being in your school to enable the flourishing of pupils, adults and teams?</a:t>
            </a:r>
          </a:p>
          <a:p>
            <a:endParaRPr lang="en-GB" sz="3200" dirty="0"/>
          </a:p>
          <a:p>
            <a:r>
              <a:rPr lang="en-GB" sz="3200" dirty="0"/>
              <a:t>How will you go about finding this out?</a:t>
            </a:r>
          </a:p>
          <a:p>
            <a:endParaRPr lang="en-GB" sz="3200" dirty="0"/>
          </a:p>
          <a:p>
            <a:r>
              <a:rPr lang="en-GB" sz="3200" dirty="0"/>
              <a:t>Who will you need to involve?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139" y="1005620"/>
            <a:ext cx="3428260" cy="34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64547-64AF-4FD5-8C19-3FEDE13BAD4E}"/>
              </a:ext>
            </a:extLst>
          </p:cNvPr>
          <p:cNvSpPr/>
          <p:nvPr/>
        </p:nvSpPr>
        <p:spPr>
          <a:xfrm>
            <a:off x="227178" y="238906"/>
            <a:ext cx="5270579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2A4F7-F5F0-422C-BB01-187E975B284D}"/>
              </a:ext>
            </a:extLst>
          </p:cNvPr>
          <p:cNvSpPr/>
          <p:nvPr/>
        </p:nvSpPr>
        <p:spPr>
          <a:xfrm>
            <a:off x="5922773" y="261623"/>
            <a:ext cx="5270579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next 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DEC48D-C473-40E7-ADCC-401D2EE9F222}"/>
              </a:ext>
            </a:extLst>
          </p:cNvPr>
          <p:cNvSpPr/>
          <p:nvPr/>
        </p:nvSpPr>
        <p:spPr>
          <a:xfrm>
            <a:off x="492224" y="1328150"/>
            <a:ext cx="515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https://dera.ioe.ac.uk/5117/1/media-75c-a0-reservoirs-of-hope-full.pdf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1BF0-54F4-4328-8853-C29AAD9A990B}"/>
              </a:ext>
            </a:extLst>
          </p:cNvPr>
          <p:cNvSpPr/>
          <p:nvPr/>
        </p:nvSpPr>
        <p:spPr>
          <a:xfrm>
            <a:off x="6202017" y="1506738"/>
            <a:ext cx="5100194" cy="413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a walk round </a:t>
            </a: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survey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try and honestly gauge the well-being of different members of your school community. Where are people truly flourishing? Where are the pressure points?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use my leadership strengths to increase well-being where it is less evident?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9E4D0-40C0-4843-BED9-3AB22062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06" y="2144598"/>
            <a:ext cx="2477122" cy="34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7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75" y="377875"/>
            <a:ext cx="7911547" cy="4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917421-3C5A-4AF2-9691-299AFA48695F}"/>
              </a:ext>
            </a:extLst>
          </p:cNvPr>
          <p:cNvSpPr/>
          <p:nvPr/>
        </p:nvSpPr>
        <p:spPr>
          <a:xfrm>
            <a:off x="397565" y="634002"/>
            <a:ext cx="11393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AB080-D617-428B-8704-521C0A75E4D7}"/>
              </a:ext>
            </a:extLst>
          </p:cNvPr>
          <p:cNvSpPr/>
          <p:nvPr/>
        </p:nvSpPr>
        <p:spPr>
          <a:xfrm>
            <a:off x="1111289" y="560334"/>
            <a:ext cx="1037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EBC9A1-8A95-4504-9A5B-8B9F4782C9E7}"/>
              </a:ext>
            </a:extLst>
          </p:cNvPr>
          <p:cNvSpPr/>
          <p:nvPr/>
        </p:nvSpPr>
        <p:spPr>
          <a:xfrm>
            <a:off x="874644" y="206769"/>
            <a:ext cx="105525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‘Encouragement takes some of the strain of leadership, giving perspective to the pressure of success or fear of failure, and replacing this with the call to faithfulness. </a:t>
            </a:r>
          </a:p>
          <a:p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The Psalmist speaks of a God who is both our </a:t>
            </a:r>
            <a:r>
              <a:rPr lang="en-GB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shade and our shadow, countering our dominant educational meta-narrative of ‘not good enough’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, while Jesus offers peace and rest for the busy and fearful: </a:t>
            </a:r>
          </a:p>
          <a:p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en-GB" sz="3200" i="1" dirty="0">
                <a:latin typeface="Calibri" panose="020F0502020204030204" pitchFamily="34" charset="0"/>
                <a:ea typeface="Times New Roman" panose="02020603050405020304" pitchFamily="18" charset="0"/>
              </a:rPr>
              <a:t>Come to me, all you who are weary and burdened and I will give you rest.”’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1360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B1070-ED3B-46F5-B7ED-661BCF643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49" y="346449"/>
            <a:ext cx="5174028" cy="5174028"/>
          </a:xfrm>
          <a:prstGeom prst="rect">
            <a:avLst/>
          </a:prstGeom>
        </p:spPr>
      </p:pic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B9D102-20F6-4AEE-BC29-AF083F1A554B}"/>
              </a:ext>
            </a:extLst>
          </p:cNvPr>
          <p:cNvSpPr/>
          <p:nvPr/>
        </p:nvSpPr>
        <p:spPr>
          <a:xfrm>
            <a:off x="8138729" y="1544825"/>
            <a:ext cx="2658008" cy="2322916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2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144296" y="2040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23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40635144"/>
              </p:ext>
            </p:extLst>
          </p:nvPr>
        </p:nvGraphicFramePr>
        <p:xfrm>
          <a:off x="708718" y="1124086"/>
          <a:ext cx="10935801" cy="439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5">
            <a:extLst>
              <a:ext uri="{FF2B5EF4-FFF2-40B4-BE49-F238E27FC236}">
                <a16:creationId xmlns:a16="http://schemas.microsoft.com/office/drawing/2014/main" id="{2D2ADCD0-D779-4FAA-AC2D-05FA2C9C9289}"/>
              </a:ext>
            </a:extLst>
          </p:cNvPr>
          <p:cNvSpPr txBox="1">
            <a:spLocks/>
          </p:cNvSpPr>
          <p:nvPr/>
        </p:nvSpPr>
        <p:spPr>
          <a:xfrm>
            <a:off x="708716" y="147072"/>
            <a:ext cx="10935803" cy="43955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The Church of England Foundation </a:t>
            </a:r>
          </a:p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for Educational Leadership’s mission is:</a:t>
            </a:r>
            <a:endParaRPr lang="en-US" sz="2400" i="1" dirty="0">
              <a:solidFill>
                <a:srgbClr val="973B8E">
                  <a:lumMod val="75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371061" y="0"/>
            <a:ext cx="11820939" cy="5539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85119"/>
            <a:ext cx="10760765" cy="520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connected operate deliberately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communities of practice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positioning themselves within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 and encourage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parties. They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embrace interdependence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demonstrate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compassion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embody service to others humbly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create shared identity within their teams and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colleagues around a common purpose.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1520</Words>
  <Application>Microsoft Office PowerPoint</Application>
  <PresentationFormat>Widescreen</PresentationFormat>
  <Paragraphs>219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Inside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58</cp:revision>
  <cp:lastPrinted>2019-10-19T20:09:35Z</cp:lastPrinted>
  <dcterms:created xsi:type="dcterms:W3CDTF">2019-06-17T10:21:06Z</dcterms:created>
  <dcterms:modified xsi:type="dcterms:W3CDTF">2019-10-21T20:26:50Z</dcterms:modified>
</cp:coreProperties>
</file>