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576" r:id="rId2"/>
    <p:sldId id="693" r:id="rId3"/>
    <p:sldId id="702" r:id="rId4"/>
    <p:sldId id="701" r:id="rId5"/>
    <p:sldId id="688" r:id="rId6"/>
    <p:sldId id="363" r:id="rId7"/>
    <p:sldId id="587" r:id="rId8"/>
    <p:sldId id="542" r:id="rId9"/>
    <p:sldId id="543" r:id="rId10"/>
    <p:sldId id="544" r:id="rId11"/>
    <p:sldId id="716" r:id="rId12"/>
    <p:sldId id="717" r:id="rId13"/>
    <p:sldId id="729" r:id="rId14"/>
    <p:sldId id="728" r:id="rId15"/>
    <p:sldId id="718" r:id="rId16"/>
    <p:sldId id="720" r:id="rId17"/>
    <p:sldId id="721" r:id="rId18"/>
    <p:sldId id="722" r:id="rId19"/>
    <p:sldId id="661" r:id="rId20"/>
    <p:sldId id="521" r:id="rId21"/>
    <p:sldId id="662" r:id="rId22"/>
    <p:sldId id="664" r:id="rId23"/>
    <p:sldId id="666" r:id="rId24"/>
    <p:sldId id="667" r:id="rId25"/>
    <p:sldId id="665" r:id="rId26"/>
    <p:sldId id="663" r:id="rId27"/>
    <p:sldId id="668" r:id="rId28"/>
    <p:sldId id="719" r:id="rId29"/>
    <p:sldId id="703" r:id="rId30"/>
    <p:sldId id="708" r:id="rId31"/>
    <p:sldId id="679" r:id="rId32"/>
    <p:sldId id="709" r:id="rId33"/>
    <p:sldId id="704" r:id="rId34"/>
    <p:sldId id="706" r:id="rId35"/>
    <p:sldId id="678" r:id="rId36"/>
    <p:sldId id="680" r:id="rId37"/>
    <p:sldId id="682" r:id="rId38"/>
    <p:sldId id="694" r:id="rId39"/>
    <p:sldId id="367" r:id="rId40"/>
    <p:sldId id="681" r:id="rId41"/>
    <p:sldId id="711" r:id="rId42"/>
    <p:sldId id="725" r:id="rId43"/>
    <p:sldId id="726" r:id="rId44"/>
    <p:sldId id="727" r:id="rId45"/>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2" autoAdjust="0"/>
    <p:restoredTop sz="94660"/>
  </p:normalViewPr>
  <p:slideViewPr>
    <p:cSldViewPr snapToGrid="0">
      <p:cViewPr varScale="1">
        <p:scale>
          <a:sx n="84" d="100"/>
          <a:sy n="84" d="100"/>
        </p:scale>
        <p:origin x="129"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Peer Support Network: Curriculum – Guildford 16th October</a:t>
          </a:r>
          <a:endParaRPr lang="en-US"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0724" custLinFactNeighborY="-20147">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E0A492-FE95-4918-AF4C-F2B800116B3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3825D9B-2513-423E-9DD5-8B0817A879E2}">
      <dgm:prSet phldrT="[Text]"/>
      <dgm:spPr/>
      <dgm:t>
        <a:bodyPr/>
        <a:lstStyle/>
        <a:p>
          <a:r>
            <a:rPr lang="en-US" b="1" i="1" dirty="0"/>
            <a:t>‘Life in all its fullness’</a:t>
          </a:r>
        </a:p>
      </dgm:t>
    </dgm:pt>
    <dgm:pt modelId="{0232D076-81DD-4D45-9A6B-8FC9470DC09F}" type="parTrans" cxnId="{72B5AAF1-307B-45AD-BD90-7C3AA366CC07}">
      <dgm:prSet/>
      <dgm:spPr/>
      <dgm:t>
        <a:bodyPr/>
        <a:lstStyle/>
        <a:p>
          <a:endParaRPr lang="en-US"/>
        </a:p>
      </dgm:t>
    </dgm:pt>
    <dgm:pt modelId="{BCEF7BC8-05DB-4AEC-8946-1CA81C5FC1E9}" type="sibTrans" cxnId="{72B5AAF1-307B-45AD-BD90-7C3AA366CC07}">
      <dgm:prSet/>
      <dgm:spPr/>
      <dgm:t>
        <a:bodyPr/>
        <a:lstStyle/>
        <a:p>
          <a:endParaRPr lang="en-US"/>
        </a:p>
      </dgm:t>
    </dgm:pt>
    <dgm:pt modelId="{3C6C27A3-E06C-4DDD-B3C9-0CCF988ECF45}">
      <dgm:prSet phldrT="[Text]"/>
      <dgm:spPr/>
      <dgm:t>
        <a:bodyPr/>
        <a:lstStyle/>
        <a:p>
          <a:r>
            <a:rPr lang="en-US" dirty="0"/>
            <a:t>Educating for </a:t>
          </a:r>
          <a:r>
            <a:rPr lang="en-US" b="1" dirty="0"/>
            <a:t>Wisdom, Knowledge and Skills</a:t>
          </a:r>
        </a:p>
      </dgm:t>
    </dgm:pt>
    <dgm:pt modelId="{B88B10A3-BC1D-487D-8DF1-A630530A80E2}" type="parTrans" cxnId="{7895210F-CA1F-4A3C-B574-36B7E9C799B8}">
      <dgm:prSet/>
      <dgm:spPr/>
      <dgm:t>
        <a:bodyPr/>
        <a:lstStyle/>
        <a:p>
          <a:endParaRPr lang="en-US"/>
        </a:p>
      </dgm:t>
    </dgm:pt>
    <dgm:pt modelId="{7F8954A2-9E35-42C0-A9D4-DBA9A537FC42}" type="sibTrans" cxnId="{7895210F-CA1F-4A3C-B574-36B7E9C799B8}">
      <dgm:prSet/>
      <dgm:spPr/>
      <dgm:t>
        <a:bodyPr/>
        <a:lstStyle/>
        <a:p>
          <a:endParaRPr lang="en-US"/>
        </a:p>
      </dgm:t>
    </dgm:pt>
    <dgm:pt modelId="{F1267C97-0B8D-4700-ADB8-64B9ABD8E4A8}">
      <dgm:prSet phldrT="[Text]"/>
      <dgm:spPr/>
      <dgm:t>
        <a:bodyPr/>
        <a:lstStyle/>
        <a:p>
          <a:r>
            <a:rPr lang="en-US" dirty="0"/>
            <a:t>Educating for </a:t>
          </a:r>
        </a:p>
        <a:p>
          <a:r>
            <a:rPr lang="en-US" b="1" dirty="0"/>
            <a:t>Hope and Aspiration</a:t>
          </a:r>
        </a:p>
      </dgm:t>
    </dgm:pt>
    <dgm:pt modelId="{C48DA905-96EB-454F-B7B8-3D36FA2DD054}" type="parTrans" cxnId="{6D0798C5-06B5-4B62-A9BD-3675A53CBE2D}">
      <dgm:prSet/>
      <dgm:spPr/>
      <dgm:t>
        <a:bodyPr/>
        <a:lstStyle/>
        <a:p>
          <a:endParaRPr lang="en-US"/>
        </a:p>
      </dgm:t>
    </dgm:pt>
    <dgm:pt modelId="{20569730-34FF-43CC-BC7A-7BA02704B504}" type="sibTrans" cxnId="{6D0798C5-06B5-4B62-A9BD-3675A53CBE2D}">
      <dgm:prSet/>
      <dgm:spPr/>
      <dgm:t>
        <a:bodyPr/>
        <a:lstStyle/>
        <a:p>
          <a:endParaRPr lang="en-US"/>
        </a:p>
      </dgm:t>
    </dgm:pt>
    <dgm:pt modelId="{71D8C7EA-E7BB-448D-A2F2-BD1AE01301F2}">
      <dgm:prSet phldrT="[Text]"/>
      <dgm:spPr/>
      <dgm:t>
        <a:bodyPr/>
        <a:lstStyle/>
        <a:p>
          <a:r>
            <a:rPr lang="en-US" dirty="0"/>
            <a:t>Educating for </a:t>
          </a:r>
          <a:r>
            <a:rPr lang="en-US" b="1" dirty="0"/>
            <a:t>Community and Living Well Together</a:t>
          </a:r>
        </a:p>
      </dgm:t>
    </dgm:pt>
    <dgm:pt modelId="{094C8D57-8A2A-4936-AFE2-6BA35886B814}" type="parTrans" cxnId="{F1C0A92E-06A6-42D0-9FCF-E4DE9E921FC4}">
      <dgm:prSet/>
      <dgm:spPr/>
      <dgm:t>
        <a:bodyPr/>
        <a:lstStyle/>
        <a:p>
          <a:endParaRPr lang="en-US"/>
        </a:p>
      </dgm:t>
    </dgm:pt>
    <dgm:pt modelId="{F9198BA1-CCE1-4017-92D4-75171751B4E7}" type="sibTrans" cxnId="{F1C0A92E-06A6-42D0-9FCF-E4DE9E921FC4}">
      <dgm:prSet/>
      <dgm:spPr/>
      <dgm:t>
        <a:bodyPr/>
        <a:lstStyle/>
        <a:p>
          <a:endParaRPr lang="en-US"/>
        </a:p>
      </dgm:t>
    </dgm:pt>
    <dgm:pt modelId="{D2920D06-C260-4EBB-BB71-33CDD22B1378}">
      <dgm:prSet phldrT="[Text]"/>
      <dgm:spPr/>
      <dgm:t>
        <a:bodyPr/>
        <a:lstStyle/>
        <a:p>
          <a:r>
            <a:rPr lang="en-US" dirty="0"/>
            <a:t>Educating for </a:t>
          </a:r>
          <a:r>
            <a:rPr lang="en-US" b="1" dirty="0"/>
            <a:t>Dignity and Respect </a:t>
          </a:r>
        </a:p>
      </dgm:t>
    </dgm:pt>
    <dgm:pt modelId="{3F00FDD3-C4AC-41BE-A7E3-8ED807B1FF0E}" type="parTrans" cxnId="{BD1D757B-3274-45C3-B840-7CAF1B8B2241}">
      <dgm:prSet/>
      <dgm:spPr/>
      <dgm:t>
        <a:bodyPr/>
        <a:lstStyle/>
        <a:p>
          <a:endParaRPr lang="en-US"/>
        </a:p>
      </dgm:t>
    </dgm:pt>
    <dgm:pt modelId="{46F6AB54-9C22-496D-A412-E2364CC7B464}" type="sibTrans" cxnId="{BD1D757B-3274-45C3-B840-7CAF1B8B2241}">
      <dgm:prSet/>
      <dgm:spPr/>
      <dgm:t>
        <a:bodyPr/>
        <a:lstStyle/>
        <a:p>
          <a:endParaRPr lang="en-US"/>
        </a:p>
      </dgm:t>
    </dgm:pt>
    <dgm:pt modelId="{3D84F452-8213-417D-885C-5881409592A6}" type="pres">
      <dgm:prSet presAssocID="{E6E0A492-FE95-4918-AF4C-F2B800116B38}" presName="diagram" presStyleCnt="0">
        <dgm:presLayoutVars>
          <dgm:chMax val="1"/>
          <dgm:dir/>
          <dgm:animLvl val="ctr"/>
          <dgm:resizeHandles val="exact"/>
        </dgm:presLayoutVars>
      </dgm:prSet>
      <dgm:spPr/>
    </dgm:pt>
    <dgm:pt modelId="{4707B2A0-F786-49CD-92A3-543F7332A683}" type="pres">
      <dgm:prSet presAssocID="{E6E0A492-FE95-4918-AF4C-F2B800116B38}" presName="matrix" presStyleCnt="0"/>
      <dgm:spPr/>
    </dgm:pt>
    <dgm:pt modelId="{AF42D8D7-2B80-4A0D-A025-11B752BD8841}" type="pres">
      <dgm:prSet presAssocID="{E6E0A492-FE95-4918-AF4C-F2B800116B38}" presName="tile1" presStyleLbl="node1" presStyleIdx="0" presStyleCnt="4" custLinFactNeighborY="-10658"/>
      <dgm:spPr/>
    </dgm:pt>
    <dgm:pt modelId="{7724E12C-1F6F-4947-849C-7A868E1CFB83}" type="pres">
      <dgm:prSet presAssocID="{E6E0A492-FE95-4918-AF4C-F2B800116B38}" presName="tile1text" presStyleLbl="node1" presStyleIdx="0" presStyleCnt="4">
        <dgm:presLayoutVars>
          <dgm:chMax val="0"/>
          <dgm:chPref val="0"/>
          <dgm:bulletEnabled val="1"/>
        </dgm:presLayoutVars>
      </dgm:prSet>
      <dgm:spPr/>
    </dgm:pt>
    <dgm:pt modelId="{F2796A30-4BA6-4579-B872-55030DC8751B}" type="pres">
      <dgm:prSet presAssocID="{E6E0A492-FE95-4918-AF4C-F2B800116B38}" presName="tile2" presStyleLbl="node1" presStyleIdx="1" presStyleCnt="4"/>
      <dgm:spPr/>
    </dgm:pt>
    <dgm:pt modelId="{59C753EF-0842-45C9-8FA4-7A0668040A7A}" type="pres">
      <dgm:prSet presAssocID="{E6E0A492-FE95-4918-AF4C-F2B800116B38}" presName="tile2text" presStyleLbl="node1" presStyleIdx="1" presStyleCnt="4">
        <dgm:presLayoutVars>
          <dgm:chMax val="0"/>
          <dgm:chPref val="0"/>
          <dgm:bulletEnabled val="1"/>
        </dgm:presLayoutVars>
      </dgm:prSet>
      <dgm:spPr/>
    </dgm:pt>
    <dgm:pt modelId="{D2EE4A69-F86E-44DB-8DC2-05CF8482E115}" type="pres">
      <dgm:prSet presAssocID="{E6E0A492-FE95-4918-AF4C-F2B800116B38}" presName="tile3" presStyleLbl="node1" presStyleIdx="2" presStyleCnt="4"/>
      <dgm:spPr/>
    </dgm:pt>
    <dgm:pt modelId="{B8E3EB5F-FD04-4587-8811-F896BB860A24}" type="pres">
      <dgm:prSet presAssocID="{E6E0A492-FE95-4918-AF4C-F2B800116B38}" presName="tile3text" presStyleLbl="node1" presStyleIdx="2" presStyleCnt="4">
        <dgm:presLayoutVars>
          <dgm:chMax val="0"/>
          <dgm:chPref val="0"/>
          <dgm:bulletEnabled val="1"/>
        </dgm:presLayoutVars>
      </dgm:prSet>
      <dgm:spPr/>
    </dgm:pt>
    <dgm:pt modelId="{D2422CFC-64A5-4E24-9F46-1CDA73C5BF6F}" type="pres">
      <dgm:prSet presAssocID="{E6E0A492-FE95-4918-AF4C-F2B800116B38}" presName="tile4" presStyleLbl="node1" presStyleIdx="3" presStyleCnt="4"/>
      <dgm:spPr/>
    </dgm:pt>
    <dgm:pt modelId="{C4C1511B-EED0-40ED-A51F-1F1A3149B7DE}" type="pres">
      <dgm:prSet presAssocID="{E6E0A492-FE95-4918-AF4C-F2B800116B38}" presName="tile4text" presStyleLbl="node1" presStyleIdx="3" presStyleCnt="4">
        <dgm:presLayoutVars>
          <dgm:chMax val="0"/>
          <dgm:chPref val="0"/>
          <dgm:bulletEnabled val="1"/>
        </dgm:presLayoutVars>
      </dgm:prSet>
      <dgm:spPr/>
    </dgm:pt>
    <dgm:pt modelId="{961D8291-A1AA-439C-9B5B-62F2FD2E034E}" type="pres">
      <dgm:prSet presAssocID="{E6E0A492-FE95-4918-AF4C-F2B800116B38}" presName="centerTile" presStyleLbl="fgShp" presStyleIdx="0" presStyleCnt="1">
        <dgm:presLayoutVars>
          <dgm:chMax val="0"/>
          <dgm:chPref val="0"/>
        </dgm:presLayoutVars>
      </dgm:prSet>
      <dgm:spPr/>
    </dgm:pt>
  </dgm:ptLst>
  <dgm:cxnLst>
    <dgm:cxn modelId="{670E830B-71CE-4BC3-BB72-855EF653E6D7}" type="presOf" srcId="{F1267C97-0B8D-4700-ADB8-64B9ABD8E4A8}" destId="{F2796A30-4BA6-4579-B872-55030DC8751B}" srcOrd="0" destOrd="0" presId="urn:microsoft.com/office/officeart/2005/8/layout/matrix1"/>
    <dgm:cxn modelId="{7895210F-CA1F-4A3C-B574-36B7E9C799B8}" srcId="{33825D9B-2513-423E-9DD5-8B0817A879E2}" destId="{3C6C27A3-E06C-4DDD-B3C9-0CCF988ECF45}" srcOrd="0" destOrd="0" parTransId="{B88B10A3-BC1D-487D-8DF1-A630530A80E2}" sibTransId="{7F8954A2-9E35-42C0-A9D4-DBA9A537FC42}"/>
    <dgm:cxn modelId="{82EC3A12-FC96-4793-BE4C-0D8CB6475CF9}" type="presOf" srcId="{E6E0A492-FE95-4918-AF4C-F2B800116B38}" destId="{3D84F452-8213-417D-885C-5881409592A6}" srcOrd="0" destOrd="0" presId="urn:microsoft.com/office/officeart/2005/8/layout/matrix1"/>
    <dgm:cxn modelId="{29C57013-6252-4D37-9325-660335E46E3F}" type="presOf" srcId="{71D8C7EA-E7BB-448D-A2F2-BD1AE01301F2}" destId="{D2EE4A69-F86E-44DB-8DC2-05CF8482E115}" srcOrd="0" destOrd="0" presId="urn:microsoft.com/office/officeart/2005/8/layout/matrix1"/>
    <dgm:cxn modelId="{DEEB711E-7289-4BBF-B305-0BA6A33888D5}" type="presOf" srcId="{33825D9B-2513-423E-9DD5-8B0817A879E2}" destId="{961D8291-A1AA-439C-9B5B-62F2FD2E034E}" srcOrd="0" destOrd="0" presId="urn:microsoft.com/office/officeart/2005/8/layout/matrix1"/>
    <dgm:cxn modelId="{F1C0A92E-06A6-42D0-9FCF-E4DE9E921FC4}" srcId="{33825D9B-2513-423E-9DD5-8B0817A879E2}" destId="{71D8C7EA-E7BB-448D-A2F2-BD1AE01301F2}" srcOrd="2" destOrd="0" parTransId="{094C8D57-8A2A-4936-AFE2-6BA35886B814}" sibTransId="{F9198BA1-CCE1-4017-92D4-75171751B4E7}"/>
    <dgm:cxn modelId="{F75A666B-0D7B-44BE-97F1-8EE82ACAB21D}" type="presOf" srcId="{F1267C97-0B8D-4700-ADB8-64B9ABD8E4A8}" destId="{59C753EF-0842-45C9-8FA4-7A0668040A7A}" srcOrd="1" destOrd="0" presId="urn:microsoft.com/office/officeart/2005/8/layout/matrix1"/>
    <dgm:cxn modelId="{BD1D757B-3274-45C3-B840-7CAF1B8B2241}" srcId="{33825D9B-2513-423E-9DD5-8B0817A879E2}" destId="{D2920D06-C260-4EBB-BB71-33CDD22B1378}" srcOrd="3" destOrd="0" parTransId="{3F00FDD3-C4AC-41BE-A7E3-8ED807B1FF0E}" sibTransId="{46F6AB54-9C22-496D-A412-E2364CC7B464}"/>
    <dgm:cxn modelId="{9160F497-ACF6-46A1-B503-8537E95B640B}" type="presOf" srcId="{3C6C27A3-E06C-4DDD-B3C9-0CCF988ECF45}" destId="{7724E12C-1F6F-4947-849C-7A868E1CFB83}" srcOrd="1" destOrd="0" presId="urn:microsoft.com/office/officeart/2005/8/layout/matrix1"/>
    <dgm:cxn modelId="{4B65A1A3-CAB7-4055-A0B5-90D2B0703344}" type="presOf" srcId="{D2920D06-C260-4EBB-BB71-33CDD22B1378}" destId="{C4C1511B-EED0-40ED-A51F-1F1A3149B7DE}" srcOrd="1" destOrd="0" presId="urn:microsoft.com/office/officeart/2005/8/layout/matrix1"/>
    <dgm:cxn modelId="{515FC2AE-440B-46AC-8238-A93678CD23FC}" type="presOf" srcId="{D2920D06-C260-4EBB-BB71-33CDD22B1378}" destId="{D2422CFC-64A5-4E24-9F46-1CDA73C5BF6F}" srcOrd="0" destOrd="0" presId="urn:microsoft.com/office/officeart/2005/8/layout/matrix1"/>
    <dgm:cxn modelId="{BF6032BC-5EB4-4B45-9AE8-2ADE96438031}" type="presOf" srcId="{3C6C27A3-E06C-4DDD-B3C9-0CCF988ECF45}" destId="{AF42D8D7-2B80-4A0D-A025-11B752BD8841}" srcOrd="0" destOrd="0" presId="urn:microsoft.com/office/officeart/2005/8/layout/matrix1"/>
    <dgm:cxn modelId="{6D0798C5-06B5-4B62-A9BD-3675A53CBE2D}" srcId="{33825D9B-2513-423E-9DD5-8B0817A879E2}" destId="{F1267C97-0B8D-4700-ADB8-64B9ABD8E4A8}" srcOrd="1" destOrd="0" parTransId="{C48DA905-96EB-454F-B7B8-3D36FA2DD054}" sibTransId="{20569730-34FF-43CC-BC7A-7BA02704B504}"/>
    <dgm:cxn modelId="{099C38EF-E45C-483C-851C-3A60F9741BE0}" type="presOf" srcId="{71D8C7EA-E7BB-448D-A2F2-BD1AE01301F2}" destId="{B8E3EB5F-FD04-4587-8811-F896BB860A24}" srcOrd="1" destOrd="0" presId="urn:microsoft.com/office/officeart/2005/8/layout/matrix1"/>
    <dgm:cxn modelId="{72B5AAF1-307B-45AD-BD90-7C3AA366CC07}" srcId="{E6E0A492-FE95-4918-AF4C-F2B800116B38}" destId="{33825D9B-2513-423E-9DD5-8B0817A879E2}" srcOrd="0" destOrd="0" parTransId="{0232D076-81DD-4D45-9A6B-8FC9470DC09F}" sibTransId="{BCEF7BC8-05DB-4AEC-8946-1CA81C5FC1E9}"/>
    <dgm:cxn modelId="{F0787B61-ABF1-44D4-B7E6-80AE064957EC}" type="presParOf" srcId="{3D84F452-8213-417D-885C-5881409592A6}" destId="{4707B2A0-F786-49CD-92A3-543F7332A683}" srcOrd="0" destOrd="0" presId="urn:microsoft.com/office/officeart/2005/8/layout/matrix1"/>
    <dgm:cxn modelId="{250328E9-985D-4C19-83F2-D45CF89BEE02}" type="presParOf" srcId="{4707B2A0-F786-49CD-92A3-543F7332A683}" destId="{AF42D8D7-2B80-4A0D-A025-11B752BD8841}" srcOrd="0" destOrd="0" presId="urn:microsoft.com/office/officeart/2005/8/layout/matrix1"/>
    <dgm:cxn modelId="{327E6D3B-7B95-4868-9983-7E9891B745B3}" type="presParOf" srcId="{4707B2A0-F786-49CD-92A3-543F7332A683}" destId="{7724E12C-1F6F-4947-849C-7A868E1CFB83}" srcOrd="1" destOrd="0" presId="urn:microsoft.com/office/officeart/2005/8/layout/matrix1"/>
    <dgm:cxn modelId="{53316645-9FD3-4695-84D2-1B87307BB23A}" type="presParOf" srcId="{4707B2A0-F786-49CD-92A3-543F7332A683}" destId="{F2796A30-4BA6-4579-B872-55030DC8751B}" srcOrd="2" destOrd="0" presId="urn:microsoft.com/office/officeart/2005/8/layout/matrix1"/>
    <dgm:cxn modelId="{8D35CBFC-D87A-4451-999F-30D38D6E0B6C}" type="presParOf" srcId="{4707B2A0-F786-49CD-92A3-543F7332A683}" destId="{59C753EF-0842-45C9-8FA4-7A0668040A7A}" srcOrd="3" destOrd="0" presId="urn:microsoft.com/office/officeart/2005/8/layout/matrix1"/>
    <dgm:cxn modelId="{66B5FC47-7971-4038-8082-F312A37E17D0}" type="presParOf" srcId="{4707B2A0-F786-49CD-92A3-543F7332A683}" destId="{D2EE4A69-F86E-44DB-8DC2-05CF8482E115}" srcOrd="4" destOrd="0" presId="urn:microsoft.com/office/officeart/2005/8/layout/matrix1"/>
    <dgm:cxn modelId="{E5FC856A-9A08-4696-B435-DE4B98DDE8B2}" type="presParOf" srcId="{4707B2A0-F786-49CD-92A3-543F7332A683}" destId="{B8E3EB5F-FD04-4587-8811-F896BB860A24}" srcOrd="5" destOrd="0" presId="urn:microsoft.com/office/officeart/2005/8/layout/matrix1"/>
    <dgm:cxn modelId="{426C0DBE-0D82-4FC3-B3A5-45CFF0AA2642}" type="presParOf" srcId="{4707B2A0-F786-49CD-92A3-543F7332A683}" destId="{D2422CFC-64A5-4E24-9F46-1CDA73C5BF6F}" srcOrd="6" destOrd="0" presId="urn:microsoft.com/office/officeart/2005/8/layout/matrix1"/>
    <dgm:cxn modelId="{2E02F08C-4D76-460F-B912-FBA3894703E7}" type="presParOf" srcId="{4707B2A0-F786-49CD-92A3-543F7332A683}" destId="{C4C1511B-EED0-40ED-A51F-1F1A3149B7DE}" srcOrd="7" destOrd="0" presId="urn:microsoft.com/office/officeart/2005/8/layout/matrix1"/>
    <dgm:cxn modelId="{768D1956-ACAA-4807-9CA1-3997E81F06FC}" type="presParOf" srcId="{3D84F452-8213-417D-885C-5881409592A6}" destId="{961D8291-A1AA-439C-9B5B-62F2FD2E034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pPr algn="ctr"/>
          <a:r>
            <a:rPr kumimoji="0" lang="en-US" sz="4800" i="0" u="none" strike="noStrike" cap="none" spc="0" normalizeH="0" baseline="0" noProof="0" dirty="0">
              <a:ln>
                <a:noFill/>
              </a:ln>
              <a:solidFill>
                <a:schemeClr val="bg1"/>
              </a:solidFill>
              <a:effectLst/>
              <a:uLnTx/>
              <a:uFillTx/>
              <a:latin typeface="Arial"/>
              <a:ea typeface="+mn-ea"/>
              <a:cs typeface="Arial"/>
            </a:rPr>
            <a:t>“</a:t>
          </a:r>
          <a:r>
            <a:rPr kumimoji="0" lang="en-GB" sz="4800" i="0" u="none" strike="noStrike" cap="none" spc="0" normalizeH="0" baseline="0" noProof="0" dirty="0">
              <a:ln>
                <a:noFill/>
              </a:ln>
              <a:solidFill>
                <a:schemeClr val="bg1"/>
              </a:solidFill>
              <a:effectLst/>
              <a:uLnTx/>
              <a:uFillTx/>
              <a:latin typeface="Arial"/>
              <a:ea typeface="+mn-ea"/>
              <a:cs typeface="Arial"/>
            </a:rPr>
            <a:t>To develop inspirational</a:t>
          </a:r>
          <a:r>
            <a:rPr kumimoji="0" lang="en-GB" sz="4800" i="0" u="none" strike="noStrike" cap="none" spc="0" normalizeH="0" noProof="0" dirty="0">
              <a:ln>
                <a:noFill/>
              </a:ln>
              <a:solidFill>
                <a:schemeClr val="bg1"/>
              </a:solidFill>
              <a:effectLst/>
              <a:uLnTx/>
              <a:uFillTx/>
              <a:latin typeface="Arial"/>
              <a:ea typeface="+mn-ea"/>
              <a:cs typeface="Arial"/>
            </a:rPr>
            <a:t> leaders who are </a:t>
          </a:r>
          <a:r>
            <a:rPr kumimoji="0" lang="en-GB" sz="6600" b="1" i="0" u="none" strike="noStrike" cap="none" spc="0" normalizeH="0" noProof="0" dirty="0">
              <a:ln>
                <a:noFill/>
              </a:ln>
              <a:solidFill>
                <a:schemeClr val="bg1"/>
              </a:solidFill>
              <a:effectLst/>
              <a:uLnTx/>
              <a:uFillTx/>
              <a:latin typeface="Arial"/>
              <a:ea typeface="+mn-ea"/>
              <a:cs typeface="Arial"/>
            </a:rPr>
            <a:t>called, connected and committed </a:t>
          </a:r>
          <a:r>
            <a:rPr kumimoji="0" lang="en-GB" sz="4800" i="0" u="none" strike="noStrike" cap="none" spc="0" normalizeH="0" noProof="0" dirty="0">
              <a:ln>
                <a:noFill/>
              </a:ln>
              <a:solidFill>
                <a:schemeClr val="bg1"/>
              </a:solidFill>
              <a:effectLst/>
              <a:uLnTx/>
              <a:uFillTx/>
              <a:latin typeface="Arial"/>
              <a:ea typeface="+mn-ea"/>
              <a:cs typeface="Arial"/>
            </a:rPr>
            <a:t>to delivering the Church of England’s vision for education”</a:t>
          </a:r>
          <a:endParaRPr lang="en-US" sz="4800" b="1" i="0" dirty="0">
            <a:solidFill>
              <a:schemeClr val="bg1"/>
            </a:solidFill>
          </a:endParaRP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92513" custLinFactNeighborY="3744">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52F44E-D249-4384-BD30-6E367A853453}" type="doc">
      <dgm:prSet loTypeId="urn:microsoft.com/office/officeart/2005/8/layout/cycle8" loCatId="cycle" qsTypeId="urn:microsoft.com/office/officeart/2005/8/quickstyle/simple1" qsCatId="simple" csTypeId="urn:microsoft.com/office/officeart/2005/8/colors/accent1_2" csCatId="accent1" phldr="1"/>
      <dgm:spPr/>
    </dgm:pt>
    <dgm:pt modelId="{ED07F10A-ED56-4E6F-8486-41CFA64A0B64}">
      <dgm:prSet phldrT="[Text]"/>
      <dgm:spPr/>
      <dgm:t>
        <a:bodyPr/>
        <a:lstStyle/>
        <a:p>
          <a:r>
            <a:rPr lang="en-US" dirty="0"/>
            <a:t>Theology</a:t>
          </a:r>
        </a:p>
      </dgm:t>
    </dgm:pt>
    <dgm:pt modelId="{7775478C-79E7-43B3-A1F5-8155F22761E9}" type="parTrans" cxnId="{58A2A782-FC3B-4C6D-86F4-44D7D38179A2}">
      <dgm:prSet/>
      <dgm:spPr/>
      <dgm:t>
        <a:bodyPr/>
        <a:lstStyle/>
        <a:p>
          <a:endParaRPr lang="en-US"/>
        </a:p>
      </dgm:t>
    </dgm:pt>
    <dgm:pt modelId="{480AADE3-ACA1-4D20-B137-F1EAAC9CD8FD}" type="sibTrans" cxnId="{58A2A782-FC3B-4C6D-86F4-44D7D38179A2}">
      <dgm:prSet/>
      <dgm:spPr/>
      <dgm:t>
        <a:bodyPr/>
        <a:lstStyle/>
        <a:p>
          <a:endParaRPr lang="en-US"/>
        </a:p>
      </dgm:t>
    </dgm:pt>
    <dgm:pt modelId="{B47E33EA-590D-4EB3-AAFD-5B6B9A1E9189}">
      <dgm:prSet phldrT="[Text]" custT="1"/>
      <dgm:spPr/>
      <dgm:t>
        <a:bodyPr/>
        <a:lstStyle/>
        <a:p>
          <a:r>
            <a:rPr lang="en-US" sz="2800" b="0" dirty="0"/>
            <a:t>Leadership</a:t>
          </a:r>
        </a:p>
      </dgm:t>
    </dgm:pt>
    <dgm:pt modelId="{52945C39-1B8F-4079-B7B8-9886A28D2470}" type="parTrans" cxnId="{2F7AB88D-DCB1-49B2-9A18-830BF382F6D0}">
      <dgm:prSet/>
      <dgm:spPr/>
      <dgm:t>
        <a:bodyPr/>
        <a:lstStyle/>
        <a:p>
          <a:endParaRPr lang="en-US"/>
        </a:p>
      </dgm:t>
    </dgm:pt>
    <dgm:pt modelId="{2E33566B-8330-45F7-A32B-C8FEEE25F225}" type="sibTrans" cxnId="{2F7AB88D-DCB1-49B2-9A18-830BF382F6D0}">
      <dgm:prSet/>
      <dgm:spPr/>
      <dgm:t>
        <a:bodyPr/>
        <a:lstStyle/>
        <a:p>
          <a:endParaRPr lang="en-US"/>
        </a:p>
      </dgm:t>
    </dgm:pt>
    <dgm:pt modelId="{2939699E-04E7-4957-8B71-23058433F49E}">
      <dgm:prSet phldrT="[Text]"/>
      <dgm:spPr/>
      <dgm:t>
        <a:bodyPr/>
        <a:lstStyle/>
        <a:p>
          <a:r>
            <a:rPr lang="en-US" dirty="0"/>
            <a:t>Pedagogy</a:t>
          </a:r>
        </a:p>
      </dgm:t>
    </dgm:pt>
    <dgm:pt modelId="{BE5B72AB-0E10-4FD0-AED8-A45EF95BCE85}" type="parTrans" cxnId="{74C49C7B-12EC-49A3-8A6E-05C94580785D}">
      <dgm:prSet/>
      <dgm:spPr/>
      <dgm:t>
        <a:bodyPr/>
        <a:lstStyle/>
        <a:p>
          <a:endParaRPr lang="en-US"/>
        </a:p>
      </dgm:t>
    </dgm:pt>
    <dgm:pt modelId="{4876E332-8331-4F06-9C91-DF2F9251FE2D}" type="sibTrans" cxnId="{74C49C7B-12EC-49A3-8A6E-05C94580785D}">
      <dgm:prSet/>
      <dgm:spPr/>
      <dgm:t>
        <a:bodyPr/>
        <a:lstStyle/>
        <a:p>
          <a:endParaRPr lang="en-US"/>
        </a:p>
      </dgm:t>
    </dgm:pt>
    <dgm:pt modelId="{6C64BF0A-A9A7-4EBD-A429-896FB61E12E0}" type="pres">
      <dgm:prSet presAssocID="{9B52F44E-D249-4384-BD30-6E367A853453}" presName="compositeShape" presStyleCnt="0">
        <dgm:presLayoutVars>
          <dgm:chMax val="7"/>
          <dgm:dir/>
          <dgm:resizeHandles val="exact"/>
        </dgm:presLayoutVars>
      </dgm:prSet>
      <dgm:spPr/>
    </dgm:pt>
    <dgm:pt modelId="{3BD66DA2-EF09-4BB5-9A97-BA62EF2E51F1}" type="pres">
      <dgm:prSet presAssocID="{9B52F44E-D249-4384-BD30-6E367A853453}" presName="wedge1" presStyleLbl="node1" presStyleIdx="0" presStyleCnt="3"/>
      <dgm:spPr/>
    </dgm:pt>
    <dgm:pt modelId="{16912912-0265-4008-A24A-560E80F85D0F}" type="pres">
      <dgm:prSet presAssocID="{9B52F44E-D249-4384-BD30-6E367A853453}" presName="dummy1a" presStyleCnt="0"/>
      <dgm:spPr/>
    </dgm:pt>
    <dgm:pt modelId="{2DB92704-E9F4-4FA6-A360-A7315D0766CC}" type="pres">
      <dgm:prSet presAssocID="{9B52F44E-D249-4384-BD30-6E367A853453}" presName="dummy1b" presStyleCnt="0"/>
      <dgm:spPr/>
    </dgm:pt>
    <dgm:pt modelId="{60F18976-65C1-4A23-96DE-89CC461EE628}" type="pres">
      <dgm:prSet presAssocID="{9B52F44E-D249-4384-BD30-6E367A853453}" presName="wedge1Tx" presStyleLbl="node1" presStyleIdx="0" presStyleCnt="3">
        <dgm:presLayoutVars>
          <dgm:chMax val="0"/>
          <dgm:chPref val="0"/>
          <dgm:bulletEnabled val="1"/>
        </dgm:presLayoutVars>
      </dgm:prSet>
      <dgm:spPr/>
    </dgm:pt>
    <dgm:pt modelId="{9251BB05-1373-4A21-9BAC-F755455B7973}" type="pres">
      <dgm:prSet presAssocID="{9B52F44E-D249-4384-BD30-6E367A853453}" presName="wedge2" presStyleLbl="node1" presStyleIdx="1" presStyleCnt="3"/>
      <dgm:spPr/>
    </dgm:pt>
    <dgm:pt modelId="{9B352CD4-FC26-48FD-9AAA-3D8C9925BD79}" type="pres">
      <dgm:prSet presAssocID="{9B52F44E-D249-4384-BD30-6E367A853453}" presName="dummy2a" presStyleCnt="0"/>
      <dgm:spPr/>
    </dgm:pt>
    <dgm:pt modelId="{76169AFB-DD36-494F-93D7-1D0325E9A1C0}" type="pres">
      <dgm:prSet presAssocID="{9B52F44E-D249-4384-BD30-6E367A853453}" presName="dummy2b" presStyleCnt="0"/>
      <dgm:spPr/>
    </dgm:pt>
    <dgm:pt modelId="{242E972A-5A6C-4E9C-A388-B5A22D23EA29}" type="pres">
      <dgm:prSet presAssocID="{9B52F44E-D249-4384-BD30-6E367A853453}" presName="wedge2Tx" presStyleLbl="node1" presStyleIdx="1" presStyleCnt="3">
        <dgm:presLayoutVars>
          <dgm:chMax val="0"/>
          <dgm:chPref val="0"/>
          <dgm:bulletEnabled val="1"/>
        </dgm:presLayoutVars>
      </dgm:prSet>
      <dgm:spPr/>
    </dgm:pt>
    <dgm:pt modelId="{F462A36C-407F-4F29-96C9-C30DF20A97FF}" type="pres">
      <dgm:prSet presAssocID="{9B52F44E-D249-4384-BD30-6E367A853453}" presName="wedge3" presStyleLbl="node1" presStyleIdx="2" presStyleCnt="3"/>
      <dgm:spPr/>
    </dgm:pt>
    <dgm:pt modelId="{13181A6C-29F0-4079-85F1-2E8977633B29}" type="pres">
      <dgm:prSet presAssocID="{9B52F44E-D249-4384-BD30-6E367A853453}" presName="dummy3a" presStyleCnt="0"/>
      <dgm:spPr/>
    </dgm:pt>
    <dgm:pt modelId="{4562476D-8E4E-4F0C-8F60-EE80F9142A21}" type="pres">
      <dgm:prSet presAssocID="{9B52F44E-D249-4384-BD30-6E367A853453}" presName="dummy3b" presStyleCnt="0"/>
      <dgm:spPr/>
    </dgm:pt>
    <dgm:pt modelId="{D10DE2AB-DF3F-4F93-9CAF-31C4679F41C6}" type="pres">
      <dgm:prSet presAssocID="{9B52F44E-D249-4384-BD30-6E367A853453}" presName="wedge3Tx" presStyleLbl="node1" presStyleIdx="2" presStyleCnt="3">
        <dgm:presLayoutVars>
          <dgm:chMax val="0"/>
          <dgm:chPref val="0"/>
          <dgm:bulletEnabled val="1"/>
        </dgm:presLayoutVars>
      </dgm:prSet>
      <dgm:spPr/>
    </dgm:pt>
    <dgm:pt modelId="{B5EBBB5C-47AD-45BB-88D0-00A0856A657E}" type="pres">
      <dgm:prSet presAssocID="{480AADE3-ACA1-4D20-B137-F1EAAC9CD8FD}" presName="arrowWedge1" presStyleLbl="fgSibTrans2D1" presStyleIdx="0" presStyleCnt="3"/>
      <dgm:spPr/>
    </dgm:pt>
    <dgm:pt modelId="{6C665810-A664-4666-A7E6-FD895C9D19AF}" type="pres">
      <dgm:prSet presAssocID="{2E33566B-8330-45F7-A32B-C8FEEE25F225}" presName="arrowWedge2" presStyleLbl="fgSibTrans2D1" presStyleIdx="1" presStyleCnt="3"/>
      <dgm:spPr/>
    </dgm:pt>
    <dgm:pt modelId="{85AB98CB-3878-4511-BD26-F9D4F020BE85}" type="pres">
      <dgm:prSet presAssocID="{4876E332-8331-4F06-9C91-DF2F9251FE2D}" presName="arrowWedge3" presStyleLbl="fgSibTrans2D1" presStyleIdx="2" presStyleCnt="3"/>
      <dgm:spPr/>
    </dgm:pt>
  </dgm:ptLst>
  <dgm:cxnLst>
    <dgm:cxn modelId="{D57BCE36-CC43-492C-A457-0209F5F9B28C}" type="presOf" srcId="{ED07F10A-ED56-4E6F-8486-41CFA64A0B64}" destId="{3BD66DA2-EF09-4BB5-9A97-BA62EF2E51F1}" srcOrd="0" destOrd="0" presId="urn:microsoft.com/office/officeart/2005/8/layout/cycle8"/>
    <dgm:cxn modelId="{0FDB936A-662F-4B3D-8FCE-A2EAAA6CE301}" type="presOf" srcId="{2939699E-04E7-4957-8B71-23058433F49E}" destId="{F462A36C-407F-4F29-96C9-C30DF20A97FF}" srcOrd="0" destOrd="0" presId="urn:microsoft.com/office/officeart/2005/8/layout/cycle8"/>
    <dgm:cxn modelId="{9A09FB4A-C387-4CFD-AB5B-4864FCC1B6B7}" type="presOf" srcId="{2939699E-04E7-4957-8B71-23058433F49E}" destId="{D10DE2AB-DF3F-4F93-9CAF-31C4679F41C6}" srcOrd="1" destOrd="0" presId="urn:microsoft.com/office/officeart/2005/8/layout/cycle8"/>
    <dgm:cxn modelId="{74C49C7B-12EC-49A3-8A6E-05C94580785D}" srcId="{9B52F44E-D249-4384-BD30-6E367A853453}" destId="{2939699E-04E7-4957-8B71-23058433F49E}" srcOrd="2" destOrd="0" parTransId="{BE5B72AB-0E10-4FD0-AED8-A45EF95BCE85}" sibTransId="{4876E332-8331-4F06-9C91-DF2F9251FE2D}"/>
    <dgm:cxn modelId="{58A2A782-FC3B-4C6D-86F4-44D7D38179A2}" srcId="{9B52F44E-D249-4384-BD30-6E367A853453}" destId="{ED07F10A-ED56-4E6F-8486-41CFA64A0B64}" srcOrd="0" destOrd="0" parTransId="{7775478C-79E7-43B3-A1F5-8155F22761E9}" sibTransId="{480AADE3-ACA1-4D20-B137-F1EAAC9CD8FD}"/>
    <dgm:cxn modelId="{2F7AB88D-DCB1-49B2-9A18-830BF382F6D0}" srcId="{9B52F44E-D249-4384-BD30-6E367A853453}" destId="{B47E33EA-590D-4EB3-AAFD-5B6B9A1E9189}" srcOrd="1" destOrd="0" parTransId="{52945C39-1B8F-4079-B7B8-9886A28D2470}" sibTransId="{2E33566B-8330-45F7-A32B-C8FEEE25F225}"/>
    <dgm:cxn modelId="{2942ED92-4B72-4C99-9FB2-76A8FF2FB6F4}" type="presOf" srcId="{9B52F44E-D249-4384-BD30-6E367A853453}" destId="{6C64BF0A-A9A7-4EBD-A429-896FB61E12E0}" srcOrd="0" destOrd="0" presId="urn:microsoft.com/office/officeart/2005/8/layout/cycle8"/>
    <dgm:cxn modelId="{98EB43A2-57A7-444B-BF7C-C32BAD590842}" type="presOf" srcId="{B47E33EA-590D-4EB3-AAFD-5B6B9A1E9189}" destId="{242E972A-5A6C-4E9C-A388-B5A22D23EA29}" srcOrd="1" destOrd="0" presId="urn:microsoft.com/office/officeart/2005/8/layout/cycle8"/>
    <dgm:cxn modelId="{0F7D85AC-7E33-4452-AB81-36281633B689}" type="presOf" srcId="{B47E33EA-590D-4EB3-AAFD-5B6B9A1E9189}" destId="{9251BB05-1373-4A21-9BAC-F755455B7973}" srcOrd="0" destOrd="0" presId="urn:microsoft.com/office/officeart/2005/8/layout/cycle8"/>
    <dgm:cxn modelId="{A70F9FDA-BC09-4F07-906D-4A669A0093A6}" type="presOf" srcId="{ED07F10A-ED56-4E6F-8486-41CFA64A0B64}" destId="{60F18976-65C1-4A23-96DE-89CC461EE628}" srcOrd="1" destOrd="0" presId="urn:microsoft.com/office/officeart/2005/8/layout/cycle8"/>
    <dgm:cxn modelId="{245ED1E2-EB35-4842-8065-38049CF445AA}" type="presParOf" srcId="{6C64BF0A-A9A7-4EBD-A429-896FB61E12E0}" destId="{3BD66DA2-EF09-4BB5-9A97-BA62EF2E51F1}" srcOrd="0" destOrd="0" presId="urn:microsoft.com/office/officeart/2005/8/layout/cycle8"/>
    <dgm:cxn modelId="{30FC17CE-34E9-4E86-8BE8-1AD46EE336ED}" type="presParOf" srcId="{6C64BF0A-A9A7-4EBD-A429-896FB61E12E0}" destId="{16912912-0265-4008-A24A-560E80F85D0F}" srcOrd="1" destOrd="0" presId="urn:microsoft.com/office/officeart/2005/8/layout/cycle8"/>
    <dgm:cxn modelId="{4F3FF88D-CDD7-4AEF-8B06-865D9023F8CB}" type="presParOf" srcId="{6C64BF0A-A9A7-4EBD-A429-896FB61E12E0}" destId="{2DB92704-E9F4-4FA6-A360-A7315D0766CC}" srcOrd="2" destOrd="0" presId="urn:microsoft.com/office/officeart/2005/8/layout/cycle8"/>
    <dgm:cxn modelId="{DA1E7B7C-5BE9-47EF-A92D-DF514B4E86C6}" type="presParOf" srcId="{6C64BF0A-A9A7-4EBD-A429-896FB61E12E0}" destId="{60F18976-65C1-4A23-96DE-89CC461EE628}" srcOrd="3" destOrd="0" presId="urn:microsoft.com/office/officeart/2005/8/layout/cycle8"/>
    <dgm:cxn modelId="{FF574316-363A-47F3-89DA-29E06E142F92}" type="presParOf" srcId="{6C64BF0A-A9A7-4EBD-A429-896FB61E12E0}" destId="{9251BB05-1373-4A21-9BAC-F755455B7973}" srcOrd="4" destOrd="0" presId="urn:microsoft.com/office/officeart/2005/8/layout/cycle8"/>
    <dgm:cxn modelId="{56555310-E83B-4A88-A666-6A7492D9F36D}" type="presParOf" srcId="{6C64BF0A-A9A7-4EBD-A429-896FB61E12E0}" destId="{9B352CD4-FC26-48FD-9AAA-3D8C9925BD79}" srcOrd="5" destOrd="0" presId="urn:microsoft.com/office/officeart/2005/8/layout/cycle8"/>
    <dgm:cxn modelId="{E09DE5ED-95BF-486A-BD54-071B62D83A40}" type="presParOf" srcId="{6C64BF0A-A9A7-4EBD-A429-896FB61E12E0}" destId="{76169AFB-DD36-494F-93D7-1D0325E9A1C0}" srcOrd="6" destOrd="0" presId="urn:microsoft.com/office/officeart/2005/8/layout/cycle8"/>
    <dgm:cxn modelId="{A0835B7B-6F22-48CC-A915-41405F15CF7D}" type="presParOf" srcId="{6C64BF0A-A9A7-4EBD-A429-896FB61E12E0}" destId="{242E972A-5A6C-4E9C-A388-B5A22D23EA29}" srcOrd="7" destOrd="0" presId="urn:microsoft.com/office/officeart/2005/8/layout/cycle8"/>
    <dgm:cxn modelId="{2EDBB6C8-AB1C-43AE-8AB0-64B933D43E4B}" type="presParOf" srcId="{6C64BF0A-A9A7-4EBD-A429-896FB61E12E0}" destId="{F462A36C-407F-4F29-96C9-C30DF20A97FF}" srcOrd="8" destOrd="0" presId="urn:microsoft.com/office/officeart/2005/8/layout/cycle8"/>
    <dgm:cxn modelId="{DF0E5C97-8C74-4080-AF3C-0ABD0042D515}" type="presParOf" srcId="{6C64BF0A-A9A7-4EBD-A429-896FB61E12E0}" destId="{13181A6C-29F0-4079-85F1-2E8977633B29}" srcOrd="9" destOrd="0" presId="urn:microsoft.com/office/officeart/2005/8/layout/cycle8"/>
    <dgm:cxn modelId="{9193DD1C-C5F6-461D-AB8E-A2D15B9F6279}" type="presParOf" srcId="{6C64BF0A-A9A7-4EBD-A429-896FB61E12E0}" destId="{4562476D-8E4E-4F0C-8F60-EE80F9142A21}" srcOrd="10" destOrd="0" presId="urn:microsoft.com/office/officeart/2005/8/layout/cycle8"/>
    <dgm:cxn modelId="{9C20EEB9-2299-4816-83B2-3053D870A77F}" type="presParOf" srcId="{6C64BF0A-A9A7-4EBD-A429-896FB61E12E0}" destId="{D10DE2AB-DF3F-4F93-9CAF-31C4679F41C6}" srcOrd="11" destOrd="0" presId="urn:microsoft.com/office/officeart/2005/8/layout/cycle8"/>
    <dgm:cxn modelId="{AC0992DF-AA52-4912-BE7B-5875D9F706D1}" type="presParOf" srcId="{6C64BF0A-A9A7-4EBD-A429-896FB61E12E0}" destId="{B5EBBB5C-47AD-45BB-88D0-00A0856A657E}" srcOrd="12" destOrd="0" presId="urn:microsoft.com/office/officeart/2005/8/layout/cycle8"/>
    <dgm:cxn modelId="{7F061D0F-753B-44BC-83B0-36F8C88E06A1}" type="presParOf" srcId="{6C64BF0A-A9A7-4EBD-A429-896FB61E12E0}" destId="{6C665810-A664-4666-A7E6-FD895C9D19AF}" srcOrd="13" destOrd="0" presId="urn:microsoft.com/office/officeart/2005/8/layout/cycle8"/>
    <dgm:cxn modelId="{5E7AFD39-3815-4316-B635-BD39922627EE}" type="presParOf" srcId="{6C64BF0A-A9A7-4EBD-A429-896FB61E12E0}" destId="{85AB98CB-3878-4511-BD26-F9D4F020BE85}"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Ethos Enhancing Outcomes</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GB" sz="4400" b="1" dirty="0"/>
            <a:t>Theology of Educational Leadership Practices Matrix (2019) </a:t>
          </a:r>
          <a:endParaRPr lang="en-US" sz="44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2695" custLinFactNeighborY="-77779">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8367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sz="6400" b="1" kern="1200" dirty="0"/>
            <a:t>Peer Support Network: Curriculum – Guildford 16th October</a:t>
          </a:r>
          <a:endParaRPr lang="en-US" sz="6400" kern="1200" dirty="0"/>
        </a:p>
      </dsp:txBody>
      <dsp:txXfrm>
        <a:off x="141662" y="141662"/>
        <a:ext cx="7844676" cy="4553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2D8D7-2B80-4A0D-A025-11B752BD8841}">
      <dsp:nvSpPr>
        <dsp:cNvPr id="0" name=""/>
        <dsp:cNvSpPr/>
      </dsp:nvSpPr>
      <dsp:spPr>
        <a:xfrm rot="16200000">
          <a:off x="677333" y="-677333"/>
          <a:ext cx="2709333" cy="4064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Wisdom, Knowledge and Skills</a:t>
          </a:r>
        </a:p>
      </dsp:txBody>
      <dsp:txXfrm rot="5400000">
        <a:off x="-1" y="1"/>
        <a:ext cx="4064000" cy="2032000"/>
      </dsp:txXfrm>
    </dsp:sp>
    <dsp:sp modelId="{F2796A30-4BA6-4579-B872-55030DC8751B}">
      <dsp:nvSpPr>
        <dsp:cNvPr id="0" name=""/>
        <dsp:cNvSpPr/>
      </dsp:nvSpPr>
      <dsp:spPr>
        <a:xfrm>
          <a:off x="4064000" y="0"/>
          <a:ext cx="4064000" cy="270933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p>
        <a:p>
          <a:pPr marL="0" lvl="0" indent="0" algn="ctr" defTabSz="1466850">
            <a:lnSpc>
              <a:spcPct val="90000"/>
            </a:lnSpc>
            <a:spcBef>
              <a:spcPct val="0"/>
            </a:spcBef>
            <a:spcAft>
              <a:spcPct val="35000"/>
            </a:spcAft>
            <a:buNone/>
          </a:pPr>
          <a:r>
            <a:rPr lang="en-US" sz="3300" b="1" kern="1200" dirty="0"/>
            <a:t>Hope and Aspiration</a:t>
          </a:r>
        </a:p>
      </dsp:txBody>
      <dsp:txXfrm>
        <a:off x="4064000" y="0"/>
        <a:ext cx="4064000" cy="2032000"/>
      </dsp:txXfrm>
    </dsp:sp>
    <dsp:sp modelId="{D2EE4A69-F86E-44DB-8DC2-05CF8482E115}">
      <dsp:nvSpPr>
        <dsp:cNvPr id="0" name=""/>
        <dsp:cNvSpPr/>
      </dsp:nvSpPr>
      <dsp:spPr>
        <a:xfrm rot="10800000">
          <a:off x="0" y="2709333"/>
          <a:ext cx="4064000" cy="270933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Community and Living Well Together</a:t>
          </a:r>
        </a:p>
      </dsp:txBody>
      <dsp:txXfrm rot="10800000">
        <a:off x="0" y="3386666"/>
        <a:ext cx="4064000" cy="2032000"/>
      </dsp:txXfrm>
    </dsp:sp>
    <dsp:sp modelId="{D2422CFC-64A5-4E24-9F46-1CDA73C5BF6F}">
      <dsp:nvSpPr>
        <dsp:cNvPr id="0" name=""/>
        <dsp:cNvSpPr/>
      </dsp:nvSpPr>
      <dsp:spPr>
        <a:xfrm rot="5400000">
          <a:off x="4741333" y="2032000"/>
          <a:ext cx="2709333" cy="4064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Dignity and Respect </a:t>
          </a:r>
        </a:p>
      </dsp:txBody>
      <dsp:txXfrm rot="-5400000">
        <a:off x="4063999" y="3386666"/>
        <a:ext cx="4064000" cy="2032000"/>
      </dsp:txXfrm>
    </dsp:sp>
    <dsp:sp modelId="{961D8291-A1AA-439C-9B5B-62F2FD2E034E}">
      <dsp:nvSpPr>
        <dsp:cNvPr id="0" name=""/>
        <dsp:cNvSpPr/>
      </dsp:nvSpPr>
      <dsp:spPr>
        <a:xfrm>
          <a:off x="2844799" y="2032000"/>
          <a:ext cx="2438400" cy="1354666"/>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i="1" kern="1200" dirty="0"/>
            <a:t>‘Life in all its fullness’</a:t>
          </a:r>
        </a:p>
      </dsp:txBody>
      <dsp:txXfrm>
        <a:off x="2910928" y="2098129"/>
        <a:ext cx="2306142" cy="12224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164546"/>
          <a:ext cx="10935801" cy="42309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kumimoji="0" lang="en-US" sz="4800" i="0" u="none" strike="noStrike" kern="1200" cap="none" spc="0" normalizeH="0" baseline="0" noProof="0" dirty="0">
              <a:ln>
                <a:noFill/>
              </a:ln>
              <a:solidFill>
                <a:schemeClr val="bg1"/>
              </a:solidFill>
              <a:effectLst/>
              <a:uLnTx/>
              <a:uFillTx/>
              <a:latin typeface="Arial"/>
              <a:ea typeface="+mn-ea"/>
              <a:cs typeface="Arial"/>
            </a:rPr>
            <a:t>“</a:t>
          </a:r>
          <a:r>
            <a:rPr kumimoji="0" lang="en-GB" sz="4800" i="0" u="none" strike="noStrike" kern="1200" cap="none" spc="0" normalizeH="0" baseline="0" noProof="0" dirty="0">
              <a:ln>
                <a:noFill/>
              </a:ln>
              <a:solidFill>
                <a:schemeClr val="bg1"/>
              </a:solidFill>
              <a:effectLst/>
              <a:uLnTx/>
              <a:uFillTx/>
              <a:latin typeface="Arial"/>
              <a:ea typeface="+mn-ea"/>
              <a:cs typeface="Arial"/>
            </a:rPr>
            <a:t>To develop inspirational</a:t>
          </a:r>
          <a:r>
            <a:rPr kumimoji="0" lang="en-GB" sz="4800" i="0" u="none" strike="noStrike" kern="1200" cap="none" spc="0" normalizeH="0" noProof="0" dirty="0">
              <a:ln>
                <a:noFill/>
              </a:ln>
              <a:solidFill>
                <a:schemeClr val="bg1"/>
              </a:solidFill>
              <a:effectLst/>
              <a:uLnTx/>
              <a:uFillTx/>
              <a:latin typeface="Arial"/>
              <a:ea typeface="+mn-ea"/>
              <a:cs typeface="Arial"/>
            </a:rPr>
            <a:t> leaders who are </a:t>
          </a:r>
          <a:r>
            <a:rPr kumimoji="0" lang="en-GB" sz="6600" b="1" i="0" u="none" strike="noStrike" kern="1200" cap="none" spc="0" normalizeH="0" noProof="0" dirty="0">
              <a:ln>
                <a:noFill/>
              </a:ln>
              <a:solidFill>
                <a:schemeClr val="bg1"/>
              </a:solidFill>
              <a:effectLst/>
              <a:uLnTx/>
              <a:uFillTx/>
              <a:latin typeface="Arial"/>
              <a:ea typeface="+mn-ea"/>
              <a:cs typeface="Arial"/>
            </a:rPr>
            <a:t>called, connected and committed </a:t>
          </a:r>
          <a:r>
            <a:rPr kumimoji="0" lang="en-GB" sz="4800" i="0" u="none" strike="noStrike" kern="1200" cap="none" spc="0" normalizeH="0" noProof="0" dirty="0">
              <a:ln>
                <a:noFill/>
              </a:ln>
              <a:solidFill>
                <a:schemeClr val="bg1"/>
              </a:solidFill>
              <a:effectLst/>
              <a:uLnTx/>
              <a:uFillTx/>
              <a:latin typeface="Arial"/>
              <a:ea typeface="+mn-ea"/>
              <a:cs typeface="Arial"/>
            </a:rPr>
            <a:t>to delivering the Church of England’s vision for education”</a:t>
          </a:r>
          <a:endParaRPr lang="en-US" sz="4800" b="1" i="0" kern="1200" dirty="0">
            <a:solidFill>
              <a:schemeClr val="bg1"/>
            </a:solidFill>
          </a:endParaRPr>
        </a:p>
      </dsp:txBody>
      <dsp:txXfrm>
        <a:off x="123921" y="288467"/>
        <a:ext cx="10687959" cy="39831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66DA2-EF09-4BB5-9A97-BA62EF2E51F1}">
      <dsp:nvSpPr>
        <dsp:cNvPr id="0" name=""/>
        <dsp:cNvSpPr/>
      </dsp:nvSpPr>
      <dsp:spPr>
        <a:xfrm>
          <a:off x="1881902" y="352213"/>
          <a:ext cx="4551680" cy="4551680"/>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Theology</a:t>
          </a:r>
        </a:p>
      </dsp:txBody>
      <dsp:txXfrm>
        <a:off x="4280746" y="1316736"/>
        <a:ext cx="1625600" cy="1354666"/>
      </dsp:txXfrm>
    </dsp:sp>
    <dsp:sp modelId="{9251BB05-1373-4A21-9BAC-F755455B7973}">
      <dsp:nvSpPr>
        <dsp:cNvPr id="0" name=""/>
        <dsp:cNvSpPr/>
      </dsp:nvSpPr>
      <dsp:spPr>
        <a:xfrm>
          <a:off x="1788159" y="514773"/>
          <a:ext cx="4551680" cy="4551680"/>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0" kern="1200" dirty="0"/>
            <a:t>Leadership</a:t>
          </a:r>
        </a:p>
      </dsp:txBody>
      <dsp:txXfrm>
        <a:off x="2871893" y="3467946"/>
        <a:ext cx="2438400" cy="1192106"/>
      </dsp:txXfrm>
    </dsp:sp>
    <dsp:sp modelId="{F462A36C-407F-4F29-96C9-C30DF20A97FF}">
      <dsp:nvSpPr>
        <dsp:cNvPr id="0" name=""/>
        <dsp:cNvSpPr/>
      </dsp:nvSpPr>
      <dsp:spPr>
        <a:xfrm>
          <a:off x="1694416" y="352213"/>
          <a:ext cx="4551680" cy="4551680"/>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Pedagogy</a:t>
          </a:r>
        </a:p>
      </dsp:txBody>
      <dsp:txXfrm>
        <a:off x="2221653" y="1316736"/>
        <a:ext cx="1625600" cy="1354666"/>
      </dsp:txXfrm>
    </dsp:sp>
    <dsp:sp modelId="{B5EBBB5C-47AD-45BB-88D0-00A0856A657E}">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665810-A664-4666-A7E6-FD895C9D19AF}">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AB98CB-3878-4511-BD26-F9D4F020BE85}">
      <dsp:nvSpPr>
        <dsp:cNvPr id="0" name=""/>
        <dsp:cNvSpPr/>
      </dsp:nvSpPr>
      <dsp:spPr>
        <a:xfrm>
          <a:off x="1412270" y="70442"/>
          <a:ext cx="5115221" cy="511522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Ethos Enhancing Outcomes</a:t>
          </a:r>
          <a:endParaRPr lang="en-US" sz="6000" kern="1200" dirty="0"/>
        </a:p>
      </dsp:txBody>
      <dsp:txXfrm>
        <a:off x="124538" y="124538"/>
        <a:ext cx="7878924" cy="40029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7678744" cy="42871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b="1" kern="1200" dirty="0"/>
            <a:t>Theology of Educational Leadership Practices Matrix (2019) </a:t>
          </a:r>
          <a:endParaRPr lang="en-US" sz="4400" kern="1200" dirty="0"/>
        </a:p>
      </dsp:txBody>
      <dsp:txXfrm>
        <a:off x="125566" y="125566"/>
        <a:ext cx="7427612" cy="403599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3508"/>
          </a:xfrm>
          <a:prstGeom prst="rect">
            <a:avLst/>
          </a:prstGeom>
        </p:spPr>
        <p:txBody>
          <a:bodyPr vert="horz" lIns="94650" tIns="47325" rIns="94650" bIns="47325" rtlCol="0"/>
          <a:lstStyle>
            <a:lvl1pPr algn="l">
              <a:defRPr sz="1200"/>
            </a:lvl1pPr>
          </a:lstStyle>
          <a:p>
            <a:endParaRPr lang="en-GB"/>
          </a:p>
        </p:txBody>
      </p:sp>
      <p:sp>
        <p:nvSpPr>
          <p:cNvPr id="3" name="Date Placeholder 2"/>
          <p:cNvSpPr>
            <a:spLocks noGrp="1"/>
          </p:cNvSpPr>
          <p:nvPr>
            <p:ph type="dt" idx="1"/>
          </p:nvPr>
        </p:nvSpPr>
        <p:spPr>
          <a:xfrm>
            <a:off x="4021295" y="0"/>
            <a:ext cx="3076363" cy="513508"/>
          </a:xfrm>
          <a:prstGeom prst="rect">
            <a:avLst/>
          </a:prstGeom>
        </p:spPr>
        <p:txBody>
          <a:bodyPr vert="horz" lIns="94650" tIns="47325" rIns="94650" bIns="47325" rtlCol="0"/>
          <a:lstStyle>
            <a:lvl1pPr algn="r">
              <a:defRPr sz="1200"/>
            </a:lvl1pPr>
          </a:lstStyle>
          <a:p>
            <a:fld id="{F7FED21E-5084-4E0E-B1E6-8D25AEFF656F}" type="datetimeFigureOut">
              <a:rPr lang="en-GB" smtClean="0"/>
              <a:t>15/10/2019</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650" tIns="47325" rIns="94650" bIns="47325" rtlCol="0" anchor="ctr"/>
          <a:lstStyle/>
          <a:p>
            <a:endParaRPr lang="en-GB"/>
          </a:p>
        </p:txBody>
      </p:sp>
      <p:sp>
        <p:nvSpPr>
          <p:cNvPr id="5" name="Notes Placeholder 4"/>
          <p:cNvSpPr>
            <a:spLocks noGrp="1"/>
          </p:cNvSpPr>
          <p:nvPr>
            <p:ph type="body" sz="quarter" idx="3"/>
          </p:nvPr>
        </p:nvSpPr>
        <p:spPr>
          <a:xfrm>
            <a:off x="709930" y="4925408"/>
            <a:ext cx="5679440" cy="4029878"/>
          </a:xfrm>
          <a:prstGeom prst="rect">
            <a:avLst/>
          </a:prstGeom>
        </p:spPr>
        <p:txBody>
          <a:bodyPr vert="horz" lIns="94650" tIns="47325" rIns="94650" bIns="47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721109"/>
            <a:ext cx="3076363" cy="513507"/>
          </a:xfrm>
          <a:prstGeom prst="rect">
            <a:avLst/>
          </a:prstGeom>
        </p:spPr>
        <p:txBody>
          <a:bodyPr vert="horz" lIns="94650" tIns="47325" rIns="94650" bIns="47325" rtlCol="0" anchor="b"/>
          <a:lstStyle>
            <a:lvl1pPr algn="l">
              <a:defRPr sz="1200"/>
            </a:lvl1pPr>
          </a:lstStyle>
          <a:p>
            <a:endParaRPr lang="en-GB"/>
          </a:p>
        </p:txBody>
      </p:sp>
      <p:sp>
        <p:nvSpPr>
          <p:cNvPr id="7" name="Slide Number Placeholder 6"/>
          <p:cNvSpPr>
            <a:spLocks noGrp="1"/>
          </p:cNvSpPr>
          <p:nvPr>
            <p:ph type="sldNum" sz="quarter" idx="5"/>
          </p:nvPr>
        </p:nvSpPr>
        <p:spPr>
          <a:xfrm>
            <a:off x="4021295" y="9721109"/>
            <a:ext cx="3076363" cy="513507"/>
          </a:xfrm>
          <a:prstGeom prst="rect">
            <a:avLst/>
          </a:prstGeom>
        </p:spPr>
        <p:txBody>
          <a:bodyPr vert="horz" lIns="94650" tIns="47325" rIns="94650" bIns="47325" rtlCol="0" anchor="b"/>
          <a:lstStyle>
            <a:lvl1pPr algn="r">
              <a:defRPr sz="1200"/>
            </a:lvl1pPr>
          </a:lstStyle>
          <a:p>
            <a:fld id="{9D9998D5-325A-4DEB-9AAA-8E88D77429C4}" type="slidenum">
              <a:rPr lang="en-GB" smtClean="0"/>
              <a:t>‹#›</a:t>
            </a:fld>
            <a:endParaRPr lang="en-GB"/>
          </a:p>
        </p:txBody>
      </p:sp>
    </p:spTree>
    <p:extLst>
      <p:ext uri="{BB962C8B-B14F-4D97-AF65-F5344CB8AC3E}">
        <p14:creationId xmlns:p14="http://schemas.microsoft.com/office/powerpoint/2010/main" val="287787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a:t>
            </a:fld>
            <a:endParaRPr lang="en-GB"/>
          </a:p>
        </p:txBody>
      </p:sp>
    </p:spTree>
    <p:extLst>
      <p:ext uri="{BB962C8B-B14F-4D97-AF65-F5344CB8AC3E}">
        <p14:creationId xmlns:p14="http://schemas.microsoft.com/office/powerpoint/2010/main" val="2993046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64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94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together at Removing Disadvantage (as an example) – one group to take each strand… what resonated for you?</a:t>
            </a:r>
          </a:p>
        </p:txBody>
      </p:sp>
      <p:sp>
        <p:nvSpPr>
          <p:cNvPr id="4" name="Slide Number Placeholder 3"/>
          <p:cNvSpPr>
            <a:spLocks noGrp="1"/>
          </p:cNvSpPr>
          <p:nvPr>
            <p:ph type="sldNum" sz="quarter" idx="5"/>
          </p:nvPr>
        </p:nvSpPr>
        <p:spPr/>
        <p:txBody>
          <a:bodyPr/>
          <a:lstStyle/>
          <a:p>
            <a:fld id="{9D9998D5-325A-4DEB-9AAA-8E88D77429C4}" type="slidenum">
              <a:rPr lang="en-GB" smtClean="0"/>
              <a:t>34</a:t>
            </a:fld>
            <a:endParaRPr lang="en-GB"/>
          </a:p>
        </p:txBody>
      </p:sp>
    </p:spTree>
    <p:extLst>
      <p:ext uri="{BB962C8B-B14F-4D97-AF65-F5344CB8AC3E}">
        <p14:creationId xmlns:p14="http://schemas.microsoft.com/office/powerpoint/2010/main" val="3768738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7468" indent="-177468">
              <a:buFontTx/>
              <a:buChar char="-"/>
            </a:pPr>
            <a:r>
              <a:rPr lang="en-GB" dirty="0"/>
              <a:t>What has struck you during this morning’s session. </a:t>
            </a:r>
          </a:p>
          <a:p>
            <a:pPr marL="177468" indent="-177468">
              <a:buFontTx/>
              <a:buChar char="-"/>
            </a:pPr>
            <a:r>
              <a:rPr lang="en-GB" dirty="0"/>
              <a:t>What actions will you take as a consequence </a:t>
            </a:r>
          </a:p>
          <a:p>
            <a:pPr marL="177468" indent="-177468">
              <a:buFontTx/>
              <a:buChar char="-"/>
            </a:pPr>
            <a:endParaRPr lang="en-GB" dirty="0"/>
          </a:p>
          <a:p>
            <a:r>
              <a:rPr lang="en-GB" dirty="0"/>
              <a:t>Share with a partner. </a:t>
            </a:r>
          </a:p>
        </p:txBody>
      </p:sp>
      <p:sp>
        <p:nvSpPr>
          <p:cNvPr id="4" name="Slide Number Placeholder 3"/>
          <p:cNvSpPr>
            <a:spLocks noGrp="1"/>
          </p:cNvSpPr>
          <p:nvPr>
            <p:ph type="sldNum" sz="quarter" idx="10"/>
          </p:nvPr>
        </p:nvSpPr>
        <p:spPr/>
        <p:txBody>
          <a:bodyPr/>
          <a:lstStyle/>
          <a:p>
            <a:pPr defTabSz="473248">
              <a:defRPr/>
            </a:pPr>
            <a:fld id="{EB056913-BBBF-4376-B8AB-C9EBD5B2BFC7}" type="slidenum">
              <a:rPr lang="en-GB">
                <a:solidFill>
                  <a:prstClr val="black"/>
                </a:solidFill>
                <a:latin typeface="Calibri" panose="020F0502020204030204"/>
              </a:rPr>
              <a:pPr defTabSz="473248">
                <a:defRPr/>
              </a:pPr>
              <a:t>37</a:t>
            </a:fld>
            <a:endParaRPr lang="en-GB">
              <a:solidFill>
                <a:prstClr val="black"/>
              </a:solidFill>
              <a:latin typeface="Calibri" panose="020F0502020204030204"/>
            </a:endParaRPr>
          </a:p>
        </p:txBody>
      </p:sp>
    </p:spTree>
    <p:extLst>
      <p:ext uri="{BB962C8B-B14F-4D97-AF65-F5344CB8AC3E}">
        <p14:creationId xmlns:p14="http://schemas.microsoft.com/office/powerpoint/2010/main" val="2740975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40</a:t>
            </a:fld>
            <a:endParaRPr lang="en-GB"/>
          </a:p>
        </p:txBody>
      </p:sp>
    </p:spTree>
    <p:extLst>
      <p:ext uri="{BB962C8B-B14F-4D97-AF65-F5344CB8AC3E}">
        <p14:creationId xmlns:p14="http://schemas.microsoft.com/office/powerpoint/2010/main" val="406751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4</a:t>
            </a:fld>
            <a:endParaRPr lang="en-GB"/>
          </a:p>
        </p:txBody>
      </p:sp>
    </p:spTree>
    <p:extLst>
      <p:ext uri="{BB962C8B-B14F-4D97-AF65-F5344CB8AC3E}">
        <p14:creationId xmlns:p14="http://schemas.microsoft.com/office/powerpoint/2010/main" val="1716248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5</a:t>
            </a:fld>
            <a:endParaRPr lang="en-GB"/>
          </a:p>
        </p:txBody>
      </p:sp>
    </p:spTree>
    <p:extLst>
      <p:ext uri="{BB962C8B-B14F-4D97-AF65-F5344CB8AC3E}">
        <p14:creationId xmlns:p14="http://schemas.microsoft.com/office/powerpoint/2010/main" val="368472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7468" indent="-177468">
              <a:buFontTx/>
              <a:buChar char="-"/>
            </a:pPr>
            <a:r>
              <a:rPr lang="en-GB" dirty="0"/>
              <a:t>What has struck you during this morning’s session. </a:t>
            </a:r>
          </a:p>
          <a:p>
            <a:pPr marL="177468" indent="-177468">
              <a:buFontTx/>
              <a:buChar char="-"/>
            </a:pPr>
            <a:r>
              <a:rPr lang="en-GB" dirty="0"/>
              <a:t>What actions will you take as a consequence </a:t>
            </a:r>
          </a:p>
          <a:p>
            <a:pPr marL="177468" indent="-177468">
              <a:buFontTx/>
              <a:buChar char="-"/>
            </a:pPr>
            <a:endParaRPr lang="en-GB" dirty="0"/>
          </a:p>
          <a:p>
            <a:r>
              <a:rPr lang="en-GB" dirty="0"/>
              <a:t>Share with a partner. </a:t>
            </a:r>
          </a:p>
        </p:txBody>
      </p:sp>
      <p:sp>
        <p:nvSpPr>
          <p:cNvPr id="4" name="Slide Number Placeholder 3"/>
          <p:cNvSpPr>
            <a:spLocks noGrp="1"/>
          </p:cNvSpPr>
          <p:nvPr>
            <p:ph type="sldNum" sz="quarter" idx="10"/>
          </p:nvPr>
        </p:nvSpPr>
        <p:spPr/>
        <p:txBody>
          <a:bodyPr/>
          <a:lstStyle/>
          <a:p>
            <a:pPr defTabSz="473248">
              <a:defRPr/>
            </a:pPr>
            <a:fld id="{EB056913-BBBF-4376-B8AB-C9EBD5B2BFC7}" type="slidenum">
              <a:rPr lang="en-GB">
                <a:solidFill>
                  <a:prstClr val="black"/>
                </a:solidFill>
                <a:latin typeface="Calibri" panose="020F0502020204030204"/>
              </a:rPr>
              <a:pPr defTabSz="473248">
                <a:defRPr/>
              </a:pPr>
              <a:t>8</a:t>
            </a:fld>
            <a:endParaRPr lang="en-GB">
              <a:solidFill>
                <a:prstClr val="black"/>
              </a:solidFill>
              <a:latin typeface="Calibri" panose="020F0502020204030204"/>
            </a:endParaRPr>
          </a:p>
        </p:txBody>
      </p:sp>
    </p:spTree>
    <p:extLst>
      <p:ext uri="{BB962C8B-B14F-4D97-AF65-F5344CB8AC3E}">
        <p14:creationId xmlns:p14="http://schemas.microsoft.com/office/powerpoint/2010/main" val="1910620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7468" indent="-177468">
              <a:buFontTx/>
              <a:buChar char="-"/>
            </a:pPr>
            <a:r>
              <a:rPr lang="en-GB" dirty="0"/>
              <a:t>What has struck you during this morning’s session. </a:t>
            </a:r>
          </a:p>
          <a:p>
            <a:pPr marL="177468" indent="-177468">
              <a:buFontTx/>
              <a:buChar char="-"/>
            </a:pPr>
            <a:r>
              <a:rPr lang="en-GB" dirty="0"/>
              <a:t>What actions will you take as a consequence </a:t>
            </a:r>
          </a:p>
          <a:p>
            <a:pPr marL="177468" indent="-177468">
              <a:buFontTx/>
              <a:buChar char="-"/>
            </a:pPr>
            <a:endParaRPr lang="en-GB" dirty="0"/>
          </a:p>
          <a:p>
            <a:r>
              <a:rPr lang="en-GB" dirty="0"/>
              <a:t>Share with a partner. </a:t>
            </a:r>
          </a:p>
        </p:txBody>
      </p:sp>
      <p:sp>
        <p:nvSpPr>
          <p:cNvPr id="4" name="Slide Number Placeholder 3"/>
          <p:cNvSpPr>
            <a:spLocks noGrp="1"/>
          </p:cNvSpPr>
          <p:nvPr>
            <p:ph type="sldNum" sz="quarter" idx="10"/>
          </p:nvPr>
        </p:nvSpPr>
        <p:spPr/>
        <p:txBody>
          <a:bodyPr/>
          <a:lstStyle/>
          <a:p>
            <a:pPr defTabSz="473248">
              <a:defRPr/>
            </a:pPr>
            <a:fld id="{EB056913-BBBF-4376-B8AB-C9EBD5B2BFC7}" type="slidenum">
              <a:rPr lang="en-GB">
                <a:solidFill>
                  <a:prstClr val="black"/>
                </a:solidFill>
                <a:latin typeface="Calibri" panose="020F0502020204030204"/>
              </a:rPr>
              <a:pPr defTabSz="473248">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1177992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7468" indent="-177468">
              <a:buFontTx/>
              <a:buChar char="-"/>
            </a:pPr>
            <a:r>
              <a:rPr lang="en-GB" dirty="0"/>
              <a:t>What has struck you during this morning’s session. </a:t>
            </a:r>
          </a:p>
          <a:p>
            <a:pPr marL="177468" indent="-177468">
              <a:buFontTx/>
              <a:buChar char="-"/>
            </a:pPr>
            <a:r>
              <a:rPr lang="en-GB" dirty="0"/>
              <a:t>What actions will you take as a consequence </a:t>
            </a:r>
          </a:p>
          <a:p>
            <a:pPr marL="177468" indent="-177468">
              <a:buFontTx/>
              <a:buChar char="-"/>
            </a:pPr>
            <a:endParaRPr lang="en-GB" dirty="0"/>
          </a:p>
          <a:p>
            <a:r>
              <a:rPr lang="en-GB" dirty="0"/>
              <a:t>Share with a partner. </a:t>
            </a:r>
          </a:p>
        </p:txBody>
      </p:sp>
      <p:sp>
        <p:nvSpPr>
          <p:cNvPr id="4" name="Slide Number Placeholder 3"/>
          <p:cNvSpPr>
            <a:spLocks noGrp="1"/>
          </p:cNvSpPr>
          <p:nvPr>
            <p:ph type="sldNum" sz="quarter" idx="10"/>
          </p:nvPr>
        </p:nvSpPr>
        <p:spPr/>
        <p:txBody>
          <a:bodyPr/>
          <a:lstStyle/>
          <a:p>
            <a:pPr defTabSz="473248">
              <a:defRPr/>
            </a:pPr>
            <a:fld id="{EB056913-BBBF-4376-B8AB-C9EBD5B2BFC7}" type="slidenum">
              <a:rPr lang="en-GB">
                <a:solidFill>
                  <a:prstClr val="black"/>
                </a:solidFill>
                <a:latin typeface="Calibri" panose="020F0502020204030204"/>
              </a:rPr>
              <a:pPr defTabSz="473248">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238507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380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937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29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ide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6632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715"/>
            <a:ext cx="12191999" cy="6856285"/>
          </a:xfrm>
          <a:prstGeom prst="rect">
            <a:avLst/>
          </a:prstGeom>
        </p:spPr>
      </p:pic>
    </p:spTree>
    <p:extLst>
      <p:ext uri="{BB962C8B-B14F-4D97-AF65-F5344CB8AC3E}">
        <p14:creationId xmlns:p14="http://schemas.microsoft.com/office/powerpoint/2010/main" val="3069885534"/>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619656103"/>
              </p:ext>
            </p:extLst>
          </p:nvPr>
        </p:nvGraphicFramePr>
        <p:xfrm>
          <a:off x="2263024" y="58648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41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EF0137-AE81-4224-BD8E-F8AD410976A1}"/>
              </a:ext>
            </a:extLst>
          </p:cNvPr>
          <p:cNvSpPr/>
          <p:nvPr/>
        </p:nvSpPr>
        <p:spPr>
          <a:xfrm>
            <a:off x="901148" y="244144"/>
            <a:ext cx="10760765" cy="4711226"/>
          </a:xfrm>
          <a:prstGeom prst="rect">
            <a:avLst/>
          </a:prstGeom>
        </p:spPr>
        <p:txBody>
          <a:bodyPr wrap="square">
            <a:spAutoFit/>
          </a:bodyPr>
          <a:lstStyle/>
          <a:p>
            <a:pPr algn="ctr" defTabSz="609585">
              <a:lnSpc>
                <a:spcPct val="107000"/>
              </a:lnSpc>
              <a:spcAft>
                <a:spcPts val="1067"/>
              </a:spcAft>
            </a:pP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Committed:</a:t>
            </a:r>
            <a:endParaRPr lang="en-GB"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defTabSz="609585">
              <a:lnSpc>
                <a:spcPct val="107000"/>
              </a:lnSpc>
              <a:spcAft>
                <a:spcPts val="1067"/>
              </a:spcAft>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“Leaders who are committed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exude energy and passion</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133" dirty="0">
                <a:solidFill>
                  <a:prstClr val="black"/>
                </a:solidFill>
                <a:latin typeface="Arial" panose="020B0604020202020204" pitchFamily="34" charset="0"/>
                <a:ea typeface="Calibri" panose="020F0502020204030204" pitchFamily="34" charset="0"/>
                <a:cs typeface="Arial" panose="020B0604020202020204" pitchFamily="34" charset="0"/>
              </a:rPr>
              <a:t>in all they do, </a:t>
            </a:r>
            <a:r>
              <a:rPr lang="en-GB" sz="3733" b="1" dirty="0">
                <a:solidFill>
                  <a:prstClr val="black"/>
                </a:solidFill>
                <a:latin typeface="Arial" panose="020B0604020202020204" pitchFamily="34" charset="0"/>
                <a:ea typeface="Calibri" panose="020F0502020204030204" pitchFamily="34" charset="0"/>
                <a:cs typeface="Arial" panose="020B0604020202020204" pitchFamily="34" charset="0"/>
              </a:rPr>
              <a:t>inspiring confidence </a:t>
            </a:r>
            <a:r>
              <a:rPr lang="en-GB" sz="3733" dirty="0">
                <a:solidFill>
                  <a:prstClr val="black"/>
                </a:solidFill>
                <a:latin typeface="Arial" panose="020B0604020202020204" pitchFamily="34" charset="0"/>
                <a:ea typeface="Calibri" panose="020F0502020204030204" pitchFamily="34" charset="0"/>
                <a:cs typeface="Arial" panose="020B0604020202020204" pitchFamily="34" charset="0"/>
              </a:rPr>
              <a:t>and</a:t>
            </a:r>
            <a:r>
              <a:rPr lang="en-GB" sz="3733" b="1" dirty="0">
                <a:solidFill>
                  <a:prstClr val="black"/>
                </a:solidFill>
                <a:latin typeface="Arial" panose="020B0604020202020204" pitchFamily="34" charset="0"/>
                <a:ea typeface="Calibri" panose="020F0502020204030204" pitchFamily="34" charset="0"/>
                <a:cs typeface="Arial" panose="020B0604020202020204" pitchFamily="34" charset="0"/>
              </a:rPr>
              <a:t> faithfulness</a:t>
            </a:r>
            <a:r>
              <a:rPr lang="en-GB" sz="3733"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133" dirty="0">
                <a:solidFill>
                  <a:prstClr val="black"/>
                </a:solidFill>
                <a:latin typeface="Arial" panose="020B0604020202020204" pitchFamily="34" charset="0"/>
                <a:ea typeface="Calibri" panose="020F0502020204030204" pitchFamily="34" charset="0"/>
                <a:cs typeface="Arial" panose="020B0604020202020204" pitchFamily="34" charset="0"/>
              </a:rPr>
              <a:t>in their teams. They are clear about their purpose and </a:t>
            </a:r>
            <a:r>
              <a:rPr lang="en-GB" sz="3733" b="1" dirty="0">
                <a:solidFill>
                  <a:prstClr val="black"/>
                </a:solidFill>
                <a:latin typeface="Arial" panose="020B0604020202020204" pitchFamily="34" charset="0"/>
                <a:ea typeface="Calibri" panose="020F0502020204030204" pitchFamily="34" charset="0"/>
                <a:cs typeface="Arial" panose="020B0604020202020204" pitchFamily="34" charset="0"/>
              </a:rPr>
              <a:t>resilient in the face of challenge.</a:t>
            </a:r>
            <a:r>
              <a:rPr lang="en-GB" sz="3733"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133" dirty="0">
                <a:solidFill>
                  <a:prstClr val="black"/>
                </a:solidFill>
                <a:latin typeface="Arial" panose="020B0604020202020204" pitchFamily="34" charset="0"/>
                <a:ea typeface="Calibri" panose="020F0502020204030204" pitchFamily="34" charset="0"/>
                <a:cs typeface="Arial" panose="020B0604020202020204" pitchFamily="34" charset="0"/>
              </a:rPr>
              <a:t>They take long-term decisions and </a:t>
            </a:r>
            <a:r>
              <a:rPr lang="en-GB" sz="2667" b="1" dirty="0">
                <a:solidFill>
                  <a:prstClr val="black"/>
                </a:solidFill>
                <a:latin typeface="Arial" panose="020B0604020202020204" pitchFamily="34" charset="0"/>
                <a:ea typeface="Calibri" panose="020F0502020204030204" pitchFamily="34" charset="0"/>
                <a:cs typeface="Arial" panose="020B0604020202020204" pitchFamily="34" charset="0"/>
              </a:rPr>
              <a:t>not easily swayed</a:t>
            </a:r>
            <a:r>
              <a:rPr lang="en-GB"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133" dirty="0">
                <a:solidFill>
                  <a:prstClr val="black"/>
                </a:solidFill>
                <a:latin typeface="Arial" panose="020B0604020202020204" pitchFamily="34" charset="0"/>
                <a:ea typeface="Calibri" panose="020F0502020204030204" pitchFamily="34" charset="0"/>
                <a:cs typeface="Arial" panose="020B0604020202020204" pitchFamily="34" charset="0"/>
              </a:rPr>
              <a:t>by short-term changes of policy or procedure. They articulate a </a:t>
            </a:r>
            <a:r>
              <a:rPr lang="en-GB" sz="2667" b="1" dirty="0">
                <a:solidFill>
                  <a:prstClr val="black"/>
                </a:solidFill>
                <a:latin typeface="Arial" panose="020B0604020202020204" pitchFamily="34" charset="0"/>
                <a:ea typeface="Calibri" panose="020F0502020204030204" pitchFamily="34" charset="0"/>
                <a:cs typeface="Arial" panose="020B0604020202020204" pitchFamily="34" charset="0"/>
              </a:rPr>
              <a:t>sense of mission</a:t>
            </a:r>
            <a:r>
              <a:rPr lang="en-GB"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in their approach to education to which they draw others, and are committed to </a:t>
            </a:r>
            <a:r>
              <a:rPr lang="en-GB" sz="2133" dirty="0">
                <a:solidFill>
                  <a:prstClr val="black"/>
                </a:solidFill>
                <a:latin typeface="Arial" panose="020B0604020202020204" pitchFamily="34" charset="0"/>
                <a:ea typeface="Calibri" panose="020F0502020204030204" pitchFamily="34" charset="0"/>
                <a:cs typeface="Arial" panose="020B0604020202020204" pitchFamily="34" charset="0"/>
              </a:rPr>
              <a:t>the </a:t>
            </a:r>
            <a:r>
              <a:rPr lang="en-GB" sz="3733" b="1" dirty="0">
                <a:solidFill>
                  <a:prstClr val="black"/>
                </a:solidFill>
                <a:latin typeface="Arial" panose="020B0604020202020204" pitchFamily="34" charset="0"/>
                <a:ea typeface="Calibri" panose="020F0502020204030204" pitchFamily="34" charset="0"/>
                <a:cs typeface="Arial" panose="020B0604020202020204" pitchFamily="34" charset="0"/>
              </a:rPr>
              <a:t>flourishing of their pupils and colleagues.”</a:t>
            </a:r>
            <a:endParaRPr lang="en-GB" sz="16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8128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73514B-F2C0-45D8-A688-2112810A0B72}"/>
              </a:ext>
            </a:extLst>
          </p:cNvPr>
          <p:cNvGrpSpPr/>
          <p:nvPr/>
        </p:nvGrpSpPr>
        <p:grpSpPr>
          <a:xfrm>
            <a:off x="2356995" y="636104"/>
            <a:ext cx="7644610" cy="4611757"/>
            <a:chOff x="0" y="0"/>
            <a:chExt cx="8128000" cy="4252055"/>
          </a:xfrm>
        </p:grpSpPr>
        <p:sp>
          <p:nvSpPr>
            <p:cNvPr id="3" name="Rectangle: Rounded Corners 2">
              <a:extLst>
                <a:ext uri="{FF2B5EF4-FFF2-40B4-BE49-F238E27FC236}">
                  <a16:creationId xmlns:a16="http://schemas.microsoft.com/office/drawing/2014/main" id="{528912CA-CF04-4D5D-B06E-B6D5376BD3BE}"/>
                </a:ext>
              </a:extLst>
            </p:cNvPr>
            <p:cNvSpPr/>
            <p:nvPr/>
          </p:nvSpPr>
          <p:spPr>
            <a:xfrm>
              <a:off x="0" y="0"/>
              <a:ext cx="8128000" cy="425205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CE45C483-87E3-47A8-A48A-958F1958E4FD}"/>
                </a:ext>
              </a:extLst>
            </p:cNvPr>
            <p:cNvSpPr txBox="1"/>
            <p:nvPr/>
          </p:nvSpPr>
          <p:spPr>
            <a:xfrm>
              <a:off x="124538" y="124538"/>
              <a:ext cx="7878924" cy="4002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What is the Curriculum for?</a:t>
              </a:r>
              <a:endParaRPr lang="en-US" sz="6000" kern="1200" dirty="0"/>
            </a:p>
          </p:txBody>
        </p:sp>
      </p:grpSp>
    </p:spTree>
    <p:extLst>
      <p:ext uri="{BB962C8B-B14F-4D97-AF65-F5344CB8AC3E}">
        <p14:creationId xmlns:p14="http://schemas.microsoft.com/office/powerpoint/2010/main" val="1738514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F3A825-D7DE-4892-8D49-CC67DBD680ED}"/>
              </a:ext>
            </a:extLst>
          </p:cNvPr>
          <p:cNvGrpSpPr/>
          <p:nvPr/>
        </p:nvGrpSpPr>
        <p:grpSpPr>
          <a:xfrm>
            <a:off x="3362077" y="2125448"/>
            <a:ext cx="2438400" cy="1354666"/>
            <a:chOff x="2844799" y="2032000"/>
            <a:chExt cx="2438400" cy="1354666"/>
          </a:xfrm>
        </p:grpSpPr>
        <p:sp>
          <p:nvSpPr>
            <p:cNvPr id="3" name="Rectangle: Rounded Corners 2">
              <a:extLst>
                <a:ext uri="{FF2B5EF4-FFF2-40B4-BE49-F238E27FC236}">
                  <a16:creationId xmlns:a16="http://schemas.microsoft.com/office/drawing/2014/main" id="{77D327DE-2E00-461D-8B23-A2D70C40C8B7}"/>
                </a:ext>
              </a:extLst>
            </p:cNvPr>
            <p:cNvSpPr/>
            <p:nvPr/>
          </p:nvSpPr>
          <p:spPr>
            <a:xfrm>
              <a:off x="2844799" y="2032000"/>
              <a:ext cx="2438400" cy="1354666"/>
            </a:xfrm>
            <a:prstGeom prst="roundRect">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 name="Rectangle: Rounded Corners 4">
              <a:extLst>
                <a:ext uri="{FF2B5EF4-FFF2-40B4-BE49-F238E27FC236}">
                  <a16:creationId xmlns:a16="http://schemas.microsoft.com/office/drawing/2014/main" id="{C2ECD9F6-5D97-4F41-94AD-3F3B2ED60D7E}"/>
                </a:ext>
              </a:extLst>
            </p:cNvPr>
            <p:cNvSpPr txBox="1"/>
            <p:nvPr/>
          </p:nvSpPr>
          <p:spPr>
            <a:xfrm>
              <a:off x="2910928" y="2098129"/>
              <a:ext cx="2306142" cy="12224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i="1" kern="1200" dirty="0"/>
                <a:t>‘Life in all its fullness’</a:t>
              </a:r>
            </a:p>
          </p:txBody>
        </p:sp>
      </p:grpSp>
      <p:sp>
        <p:nvSpPr>
          <p:cNvPr id="5" name="Arrow: Right 4">
            <a:extLst>
              <a:ext uri="{FF2B5EF4-FFF2-40B4-BE49-F238E27FC236}">
                <a16:creationId xmlns:a16="http://schemas.microsoft.com/office/drawing/2014/main" id="{F7CE1DDB-CA37-4D62-BEB9-81610D81421A}"/>
              </a:ext>
            </a:extLst>
          </p:cNvPr>
          <p:cNvSpPr/>
          <p:nvPr/>
        </p:nvSpPr>
        <p:spPr>
          <a:xfrm>
            <a:off x="408926" y="1933818"/>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90A2F0B9-3226-4510-8D59-CC276F59AB7D}"/>
              </a:ext>
            </a:extLst>
          </p:cNvPr>
          <p:cNvSpPr/>
          <p:nvPr/>
        </p:nvSpPr>
        <p:spPr>
          <a:xfrm rot="20008244">
            <a:off x="5965930" y="313188"/>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AC68C96-E170-4EE8-A793-AFB731163A08}"/>
              </a:ext>
            </a:extLst>
          </p:cNvPr>
          <p:cNvSpPr txBox="1"/>
          <p:nvPr/>
        </p:nvSpPr>
        <p:spPr>
          <a:xfrm>
            <a:off x="9086072" y="454360"/>
            <a:ext cx="2818518" cy="830997"/>
          </a:xfrm>
          <a:prstGeom prst="rect">
            <a:avLst/>
          </a:prstGeom>
          <a:noFill/>
        </p:spPr>
        <p:txBody>
          <a:bodyPr wrap="square" rtlCol="0">
            <a:spAutoFit/>
          </a:bodyPr>
          <a:lstStyle/>
          <a:p>
            <a:pPr algn="ctr"/>
            <a:r>
              <a:rPr lang="en-GB" sz="4800" dirty="0"/>
              <a:t>Children</a:t>
            </a:r>
          </a:p>
        </p:txBody>
      </p:sp>
      <p:sp>
        <p:nvSpPr>
          <p:cNvPr id="9" name="TextBox 8">
            <a:extLst>
              <a:ext uri="{FF2B5EF4-FFF2-40B4-BE49-F238E27FC236}">
                <a16:creationId xmlns:a16="http://schemas.microsoft.com/office/drawing/2014/main" id="{11B541A9-DA28-4172-9169-BE74EC54682F}"/>
              </a:ext>
            </a:extLst>
          </p:cNvPr>
          <p:cNvSpPr txBox="1"/>
          <p:nvPr/>
        </p:nvSpPr>
        <p:spPr>
          <a:xfrm>
            <a:off x="9470533" y="2465728"/>
            <a:ext cx="1834480" cy="830997"/>
          </a:xfrm>
          <a:prstGeom prst="rect">
            <a:avLst/>
          </a:prstGeom>
          <a:noFill/>
        </p:spPr>
        <p:txBody>
          <a:bodyPr wrap="square" rtlCol="0">
            <a:spAutoFit/>
          </a:bodyPr>
          <a:lstStyle/>
          <a:p>
            <a:pPr algn="ctr"/>
            <a:r>
              <a:rPr lang="en-GB" sz="4800" dirty="0"/>
              <a:t>Adults</a:t>
            </a:r>
          </a:p>
        </p:txBody>
      </p:sp>
      <p:sp>
        <p:nvSpPr>
          <p:cNvPr id="10" name="Arrow: Right 9">
            <a:extLst>
              <a:ext uri="{FF2B5EF4-FFF2-40B4-BE49-F238E27FC236}">
                <a16:creationId xmlns:a16="http://schemas.microsoft.com/office/drawing/2014/main" id="{50CA6E06-6899-43DD-B6DD-9B9DC5ED65E4}"/>
              </a:ext>
            </a:extLst>
          </p:cNvPr>
          <p:cNvSpPr/>
          <p:nvPr/>
        </p:nvSpPr>
        <p:spPr>
          <a:xfrm>
            <a:off x="6260245" y="2012264"/>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50777228-64D9-4F7C-86AC-B31B0B706507}"/>
              </a:ext>
            </a:extLst>
          </p:cNvPr>
          <p:cNvSpPr/>
          <p:nvPr/>
        </p:nvSpPr>
        <p:spPr>
          <a:xfrm rot="1509137">
            <a:off x="5904347" y="3624296"/>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C3F86DE-D605-44AF-BE84-EFD48BD0B2F3}"/>
              </a:ext>
            </a:extLst>
          </p:cNvPr>
          <p:cNvSpPr txBox="1"/>
          <p:nvPr/>
        </p:nvSpPr>
        <p:spPr>
          <a:xfrm>
            <a:off x="9470533" y="4464317"/>
            <a:ext cx="1834480" cy="830997"/>
          </a:xfrm>
          <a:prstGeom prst="rect">
            <a:avLst/>
          </a:prstGeom>
          <a:noFill/>
        </p:spPr>
        <p:txBody>
          <a:bodyPr wrap="square" rtlCol="0">
            <a:spAutoFit/>
          </a:bodyPr>
          <a:lstStyle/>
          <a:p>
            <a:pPr algn="ctr"/>
            <a:r>
              <a:rPr lang="en-GB" sz="4800" dirty="0"/>
              <a:t>Teams</a:t>
            </a:r>
          </a:p>
        </p:txBody>
      </p:sp>
    </p:spTree>
    <p:extLst>
      <p:ext uri="{BB962C8B-B14F-4D97-AF65-F5344CB8AC3E}">
        <p14:creationId xmlns:p14="http://schemas.microsoft.com/office/powerpoint/2010/main" val="168161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animBg="1"/>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510F19-9383-47FB-A9BE-2BD357CAC509}"/>
              </a:ext>
            </a:extLst>
          </p:cNvPr>
          <p:cNvSpPr txBox="1"/>
          <p:nvPr/>
        </p:nvSpPr>
        <p:spPr>
          <a:xfrm>
            <a:off x="1257063" y="1789043"/>
            <a:ext cx="9677873" cy="1323439"/>
          </a:xfrm>
          <a:prstGeom prst="rect">
            <a:avLst/>
          </a:prstGeom>
          <a:noFill/>
        </p:spPr>
        <p:txBody>
          <a:bodyPr wrap="square" rtlCol="0">
            <a:spAutoFit/>
          </a:bodyPr>
          <a:lstStyle/>
          <a:p>
            <a:pPr algn="ctr"/>
            <a:r>
              <a:rPr lang="en-GB" sz="8000" dirty="0"/>
              <a:t>Knowledge or Skills?</a:t>
            </a:r>
          </a:p>
        </p:txBody>
      </p:sp>
    </p:spTree>
    <p:extLst>
      <p:ext uri="{BB962C8B-B14F-4D97-AF65-F5344CB8AC3E}">
        <p14:creationId xmlns:p14="http://schemas.microsoft.com/office/powerpoint/2010/main" val="1077187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39AE690-7BEE-4D19-9541-9341F1078884}"/>
              </a:ext>
            </a:extLst>
          </p:cNvPr>
          <p:cNvPicPr>
            <a:picLocks noChangeAspect="1"/>
          </p:cNvPicPr>
          <p:nvPr/>
        </p:nvPicPr>
        <p:blipFill rotWithShape="1">
          <a:blip r:embed="rId2">
            <a:extLst>
              <a:ext uri="{28A0092B-C50C-407E-A947-70E740481C1C}">
                <a14:useLocalDpi xmlns:a14="http://schemas.microsoft.com/office/drawing/2010/main" val="0"/>
              </a:ext>
            </a:extLst>
          </a:blip>
          <a:srcRect l="41301" t="28870" r="16580" b="10190"/>
          <a:stretch/>
        </p:blipFill>
        <p:spPr>
          <a:xfrm>
            <a:off x="779389" y="187539"/>
            <a:ext cx="5578454" cy="5380917"/>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B6CE17B0-DEE1-448E-8E87-B335DD144933}"/>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44206" r="23473" b="25101"/>
          <a:stretch/>
        </p:blipFill>
        <p:spPr>
          <a:xfrm>
            <a:off x="6780860" y="803935"/>
            <a:ext cx="5253627" cy="1521955"/>
          </a:xfrm>
          <a:prstGeom prst="rect">
            <a:avLst/>
          </a:prstGeom>
        </p:spPr>
      </p:pic>
      <p:sp>
        <p:nvSpPr>
          <p:cNvPr id="6" name="TextBox 5">
            <a:extLst>
              <a:ext uri="{FF2B5EF4-FFF2-40B4-BE49-F238E27FC236}">
                <a16:creationId xmlns:a16="http://schemas.microsoft.com/office/drawing/2014/main" id="{FC639337-E52D-496B-934D-D4000EF9C0BE}"/>
              </a:ext>
            </a:extLst>
          </p:cNvPr>
          <p:cNvSpPr txBox="1"/>
          <p:nvPr/>
        </p:nvSpPr>
        <p:spPr>
          <a:xfrm>
            <a:off x="7088134" y="2877997"/>
            <a:ext cx="4590411" cy="1938992"/>
          </a:xfrm>
          <a:prstGeom prst="rect">
            <a:avLst/>
          </a:prstGeom>
          <a:noFill/>
        </p:spPr>
        <p:txBody>
          <a:bodyPr wrap="square" rtlCol="0">
            <a:spAutoFit/>
          </a:bodyPr>
          <a:lstStyle/>
          <a:p>
            <a:r>
              <a:rPr lang="en-GB" sz="2400" dirty="0"/>
              <a:t>Where would you place your curriculum on this diagram?</a:t>
            </a:r>
          </a:p>
          <a:p>
            <a:r>
              <a:rPr lang="en-GB" sz="2400" dirty="0"/>
              <a:t>Is this true for all subjects, or is there variation?</a:t>
            </a:r>
          </a:p>
          <a:p>
            <a:r>
              <a:rPr lang="en-GB" sz="2400" dirty="0"/>
              <a:t>Why is that?</a:t>
            </a:r>
          </a:p>
        </p:txBody>
      </p:sp>
    </p:spTree>
    <p:extLst>
      <p:ext uri="{BB962C8B-B14F-4D97-AF65-F5344CB8AC3E}">
        <p14:creationId xmlns:p14="http://schemas.microsoft.com/office/powerpoint/2010/main" val="2287375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6F60DA-A07B-44EE-B05E-4AF99C4CE34C}"/>
              </a:ext>
            </a:extLst>
          </p:cNvPr>
          <p:cNvGrpSpPr/>
          <p:nvPr/>
        </p:nvGrpSpPr>
        <p:grpSpPr>
          <a:xfrm>
            <a:off x="2356995" y="636104"/>
            <a:ext cx="7644610" cy="4611757"/>
            <a:chOff x="0" y="0"/>
            <a:chExt cx="8128000" cy="4252055"/>
          </a:xfrm>
        </p:grpSpPr>
        <p:sp>
          <p:nvSpPr>
            <p:cNvPr id="3" name="Rectangle: Rounded Corners 2">
              <a:extLst>
                <a:ext uri="{FF2B5EF4-FFF2-40B4-BE49-F238E27FC236}">
                  <a16:creationId xmlns:a16="http://schemas.microsoft.com/office/drawing/2014/main" id="{44F1D6EA-1593-4065-9C5F-824429ECDEB3}"/>
                </a:ext>
              </a:extLst>
            </p:cNvPr>
            <p:cNvSpPr/>
            <p:nvPr/>
          </p:nvSpPr>
          <p:spPr>
            <a:xfrm>
              <a:off x="0" y="0"/>
              <a:ext cx="8128000" cy="425205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FFBA6716-24B9-4D64-B56E-466C4A9CD93B}"/>
                </a:ext>
              </a:extLst>
            </p:cNvPr>
            <p:cNvSpPr txBox="1"/>
            <p:nvPr/>
          </p:nvSpPr>
          <p:spPr>
            <a:xfrm>
              <a:off x="124538" y="124538"/>
              <a:ext cx="7878924" cy="4002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What do we mean by ‘human flourishing’?</a:t>
              </a:r>
              <a:endParaRPr lang="en-US" sz="6000" kern="1200" dirty="0"/>
            </a:p>
          </p:txBody>
        </p:sp>
      </p:grpSp>
    </p:spTree>
    <p:extLst>
      <p:ext uri="{BB962C8B-B14F-4D97-AF65-F5344CB8AC3E}">
        <p14:creationId xmlns:p14="http://schemas.microsoft.com/office/powerpoint/2010/main" val="355796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745F0A-4AB3-4D32-854D-80C530E39743}"/>
              </a:ext>
            </a:extLst>
          </p:cNvPr>
          <p:cNvSpPr txBox="1"/>
          <p:nvPr/>
        </p:nvSpPr>
        <p:spPr>
          <a:xfrm>
            <a:off x="465719" y="204462"/>
            <a:ext cx="4793501" cy="5509200"/>
          </a:xfrm>
          <a:prstGeom prst="rect">
            <a:avLst/>
          </a:prstGeom>
          <a:noFill/>
        </p:spPr>
        <p:txBody>
          <a:bodyPr wrap="square" rtlCol="0">
            <a:spAutoFit/>
          </a:bodyPr>
          <a:lstStyle/>
          <a:p>
            <a:r>
              <a:rPr lang="en-GB" sz="2200" dirty="0"/>
              <a:t>‘The notion of human flourishing set out in our thinking draws significantly on Aristotle, and especially on his conception of </a:t>
            </a:r>
            <a:r>
              <a:rPr lang="en-GB" sz="2200" b="1" dirty="0"/>
              <a:t>eudaimonia. </a:t>
            </a:r>
            <a:r>
              <a:rPr lang="en-GB" sz="2200" dirty="0"/>
              <a:t>The meaning of eudaimonia can be traced etymologically from its roots of ‘</a:t>
            </a:r>
            <a:r>
              <a:rPr lang="en-GB" sz="2200" dirty="0" err="1"/>
              <a:t>eu</a:t>
            </a:r>
            <a:r>
              <a:rPr lang="en-GB" sz="2200" dirty="0"/>
              <a:t>’ (good) and ‘</a:t>
            </a:r>
            <a:r>
              <a:rPr lang="en-GB" sz="2200" dirty="0" err="1"/>
              <a:t>daimon</a:t>
            </a:r>
            <a:r>
              <a:rPr lang="en-GB" sz="2200" dirty="0"/>
              <a:t>’ (spirit), refers to the notion of human flourishing and can…[refer to] physical flourishing, emotional flourishing, societal flourishing and fourthly, flourishing in terms of personal creativity, self-expression and knowledge seeking.’</a:t>
            </a:r>
          </a:p>
          <a:p>
            <a:endParaRPr lang="en-GB" sz="2200" dirty="0"/>
          </a:p>
          <a:p>
            <a:r>
              <a:rPr lang="en-GB" sz="2200" i="1" dirty="0"/>
              <a:t>Leadership of Character Education, </a:t>
            </a:r>
            <a:r>
              <a:rPr lang="en-GB" sz="2200" dirty="0"/>
              <a:t>18</a:t>
            </a:r>
            <a:endParaRPr lang="en-GB" sz="2200" i="1" dirty="0"/>
          </a:p>
          <a:p>
            <a:endParaRPr lang="en-GB" sz="2200" dirty="0"/>
          </a:p>
        </p:txBody>
      </p:sp>
      <p:pic>
        <p:nvPicPr>
          <p:cNvPr id="4" name="Picture 3">
            <a:extLst>
              <a:ext uri="{FF2B5EF4-FFF2-40B4-BE49-F238E27FC236}">
                <a16:creationId xmlns:a16="http://schemas.microsoft.com/office/drawing/2014/main" id="{A30EB9DC-A15A-474F-8C06-E66F71740C1E}"/>
              </a:ext>
            </a:extLst>
          </p:cNvPr>
          <p:cNvPicPr>
            <a:picLocks noChangeAspect="1"/>
          </p:cNvPicPr>
          <p:nvPr/>
        </p:nvPicPr>
        <p:blipFill>
          <a:blip r:embed="rId2"/>
          <a:stretch>
            <a:fillRect/>
          </a:stretch>
        </p:blipFill>
        <p:spPr>
          <a:xfrm>
            <a:off x="5946439" y="541277"/>
            <a:ext cx="5657909" cy="3815404"/>
          </a:xfrm>
          <a:prstGeom prst="rect">
            <a:avLst/>
          </a:prstGeom>
        </p:spPr>
      </p:pic>
    </p:spTree>
    <p:extLst>
      <p:ext uri="{BB962C8B-B14F-4D97-AF65-F5344CB8AC3E}">
        <p14:creationId xmlns:p14="http://schemas.microsoft.com/office/powerpoint/2010/main" val="1560881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B0C00C-6C37-4FBC-A17A-784A50867C8F}"/>
              </a:ext>
            </a:extLst>
          </p:cNvPr>
          <p:cNvSpPr/>
          <p:nvPr/>
        </p:nvSpPr>
        <p:spPr>
          <a:xfrm>
            <a:off x="443002" y="386206"/>
            <a:ext cx="11472596" cy="5293757"/>
          </a:xfrm>
          <a:prstGeom prst="rect">
            <a:avLst/>
          </a:prstGeom>
        </p:spPr>
        <p:txBody>
          <a:bodyPr wrap="square">
            <a:spAutoFit/>
          </a:bodyPr>
          <a:lstStyle/>
          <a:p>
            <a:r>
              <a:rPr lang="en-GB" sz="2000" dirty="0"/>
              <a:t>‘In the New Testament, the notion of ‘life in all its fullness’ cannot be understood without explicit reference to the Christian’s response to God. Jesus says clearly what he was specifically looking for in his followers, and the kind of defining love-in-action that he hoped would mark them out:</a:t>
            </a:r>
          </a:p>
          <a:p>
            <a:r>
              <a:rPr lang="en-GB" sz="2000" dirty="0"/>
              <a:t> 	‘</a:t>
            </a:r>
            <a:r>
              <a:rPr lang="en-GB" sz="2000" i="1" dirty="0"/>
              <a:t>Love one another. As I have loved you, so you must love one another. </a:t>
            </a:r>
          </a:p>
          <a:p>
            <a:r>
              <a:rPr lang="en-GB" sz="2000" i="1" dirty="0"/>
              <a:t>	By this, everyone will know that you are my disciples.</a:t>
            </a:r>
            <a:r>
              <a:rPr lang="en-GB" sz="2000" dirty="0"/>
              <a:t>’ (John 13:34-5). </a:t>
            </a:r>
          </a:p>
          <a:p>
            <a:endParaRPr lang="en-GB" sz="2000" dirty="0"/>
          </a:p>
          <a:p>
            <a:r>
              <a:rPr lang="en-GB" sz="2000" dirty="0"/>
              <a:t>Jesus models this frequently, for example, showing his closest followers what the virtues of service and humility meant, not merely talking about them, but by washing their feet shortly before his own arrest, trial and crucifixion. [It] was not simply the task of the individual to become better by human effort alone, but rather improvement and development is the work of the Spirit in each individual.</a:t>
            </a:r>
          </a:p>
          <a:p>
            <a:r>
              <a:rPr lang="en-GB" sz="2800" b="1" dirty="0"/>
              <a:t>The implications for school leadership are releasing, recognising that virtues can be prayed for and infused, rather than simply exhorting one another to work harder at developing them.’</a:t>
            </a:r>
          </a:p>
          <a:p>
            <a:endParaRPr lang="en-GB" sz="2800" b="1" dirty="0"/>
          </a:p>
          <a:p>
            <a:r>
              <a:rPr lang="en-GB" i="1" dirty="0"/>
              <a:t>Leadership of Character Education, </a:t>
            </a:r>
            <a:r>
              <a:rPr lang="en-GB" dirty="0"/>
              <a:t>19</a:t>
            </a:r>
            <a:endParaRPr lang="en-GB" i="1" dirty="0"/>
          </a:p>
        </p:txBody>
      </p:sp>
    </p:spTree>
    <p:extLst>
      <p:ext uri="{BB962C8B-B14F-4D97-AF65-F5344CB8AC3E}">
        <p14:creationId xmlns:p14="http://schemas.microsoft.com/office/powerpoint/2010/main" val="3379688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A1C285-F4C2-49A7-8F80-19C0CB788619}"/>
              </a:ext>
            </a:extLst>
          </p:cNvPr>
          <p:cNvPicPr>
            <a:picLocks noChangeAspect="1"/>
          </p:cNvPicPr>
          <p:nvPr/>
        </p:nvPicPr>
        <p:blipFill>
          <a:blip r:embed="rId2"/>
          <a:stretch>
            <a:fillRect/>
          </a:stretch>
        </p:blipFill>
        <p:spPr>
          <a:xfrm>
            <a:off x="760205" y="213898"/>
            <a:ext cx="3668176" cy="5318855"/>
          </a:xfrm>
          <a:prstGeom prst="rect">
            <a:avLst/>
          </a:prstGeom>
        </p:spPr>
      </p:pic>
      <p:pic>
        <p:nvPicPr>
          <p:cNvPr id="3" name="Picture 2">
            <a:extLst>
              <a:ext uri="{FF2B5EF4-FFF2-40B4-BE49-F238E27FC236}">
                <a16:creationId xmlns:a16="http://schemas.microsoft.com/office/drawing/2014/main" id="{715FE8DA-2F5C-4CA4-B732-417BE1D655B5}"/>
              </a:ext>
            </a:extLst>
          </p:cNvPr>
          <p:cNvPicPr>
            <a:picLocks noChangeAspect="1"/>
          </p:cNvPicPr>
          <p:nvPr/>
        </p:nvPicPr>
        <p:blipFill>
          <a:blip r:embed="rId3"/>
          <a:stretch>
            <a:fillRect/>
          </a:stretch>
        </p:blipFill>
        <p:spPr>
          <a:xfrm>
            <a:off x="6395120" y="213898"/>
            <a:ext cx="5375532" cy="5029502"/>
          </a:xfrm>
          <a:prstGeom prst="rect">
            <a:avLst/>
          </a:prstGeom>
        </p:spPr>
      </p:pic>
    </p:spTree>
    <p:extLst>
      <p:ext uri="{BB962C8B-B14F-4D97-AF65-F5344CB8AC3E}">
        <p14:creationId xmlns:p14="http://schemas.microsoft.com/office/powerpoint/2010/main" val="2511000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A049205-550C-4707-A054-91E346D63ECA}"/>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7" name="Rectangle 6">
            <a:extLst>
              <a:ext uri="{FF2B5EF4-FFF2-40B4-BE49-F238E27FC236}">
                <a16:creationId xmlns:a16="http://schemas.microsoft.com/office/drawing/2014/main" id="{CD76E329-62B5-42BC-A3F2-BDE2D782951A}"/>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3" name="Rectangle 12">
            <a:extLst>
              <a:ext uri="{FF2B5EF4-FFF2-40B4-BE49-F238E27FC236}">
                <a16:creationId xmlns:a16="http://schemas.microsoft.com/office/drawing/2014/main" id="{EA9E4CE7-FB51-44B5-91BB-E992D42615D5}"/>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15" name="Rectangle 14">
            <a:extLst>
              <a:ext uri="{FF2B5EF4-FFF2-40B4-BE49-F238E27FC236}">
                <a16:creationId xmlns:a16="http://schemas.microsoft.com/office/drawing/2014/main" id="{95B9F8C6-0F22-4FCD-9282-3AB55D296DCF}"/>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spTree>
    <p:extLst>
      <p:ext uri="{BB962C8B-B14F-4D97-AF65-F5344CB8AC3E}">
        <p14:creationId xmlns:p14="http://schemas.microsoft.com/office/powerpoint/2010/main" val="22994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740A9A-8F70-469B-816C-14BF7A31A567}"/>
              </a:ext>
            </a:extLst>
          </p:cNvPr>
          <p:cNvGrpSpPr/>
          <p:nvPr/>
        </p:nvGrpSpPr>
        <p:grpSpPr>
          <a:xfrm>
            <a:off x="2256628" y="738545"/>
            <a:ext cx="7678744" cy="4335254"/>
            <a:chOff x="0" y="-546892"/>
            <a:chExt cx="7678744" cy="4335254"/>
          </a:xfrm>
        </p:grpSpPr>
        <p:sp>
          <p:nvSpPr>
            <p:cNvPr id="3" name="Rectangle: Rounded Corners 2">
              <a:extLst>
                <a:ext uri="{FF2B5EF4-FFF2-40B4-BE49-F238E27FC236}">
                  <a16:creationId xmlns:a16="http://schemas.microsoft.com/office/drawing/2014/main" id="{71CE91F8-3BEC-47A4-A00E-786C6D23B864}"/>
                </a:ext>
              </a:extLst>
            </p:cNvPr>
            <p:cNvSpPr/>
            <p:nvPr/>
          </p:nvSpPr>
          <p:spPr>
            <a:xfrm>
              <a:off x="0" y="-498764"/>
              <a:ext cx="7678744" cy="428712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67ED901A-99AA-4916-984B-21415C647AB9}"/>
                </a:ext>
              </a:extLst>
            </p:cNvPr>
            <p:cNvSpPr txBox="1"/>
            <p:nvPr/>
          </p:nvSpPr>
          <p:spPr>
            <a:xfrm>
              <a:off x="42438" y="-546892"/>
              <a:ext cx="7636306" cy="4335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8000" b="1" kern="1200" dirty="0"/>
                <a:t>Reflection</a:t>
              </a:r>
              <a:endParaRPr lang="en-US" sz="8000" kern="1200" dirty="0"/>
            </a:p>
          </p:txBody>
        </p:sp>
      </p:grpSp>
    </p:spTree>
    <p:extLst>
      <p:ext uri="{BB962C8B-B14F-4D97-AF65-F5344CB8AC3E}">
        <p14:creationId xmlns:p14="http://schemas.microsoft.com/office/powerpoint/2010/main" val="1716059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731598-0984-4412-963D-2881F8706348}"/>
              </a:ext>
            </a:extLst>
          </p:cNvPr>
          <p:cNvSpPr/>
          <p:nvPr/>
        </p:nvSpPr>
        <p:spPr>
          <a:xfrm rot="20118841">
            <a:off x="794057" y="849305"/>
            <a:ext cx="3541299" cy="2718949"/>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defTabSz="609585"/>
            <a:r>
              <a:rPr lang="en-GB" sz="4267" b="1" dirty="0">
                <a:solidFill>
                  <a:prstClr val="black"/>
                </a:solidFill>
                <a:latin typeface="Calibri"/>
              </a:rPr>
              <a:t>What could this look like for the Curriculum?</a:t>
            </a:r>
          </a:p>
        </p:txBody>
      </p:sp>
      <p:pic>
        <p:nvPicPr>
          <p:cNvPr id="5" name="Picture 4">
            <a:extLst>
              <a:ext uri="{FF2B5EF4-FFF2-40B4-BE49-F238E27FC236}">
                <a16:creationId xmlns:a16="http://schemas.microsoft.com/office/drawing/2014/main" id="{63340868-2A78-4D65-B802-C13173A3193C}"/>
              </a:ext>
            </a:extLst>
          </p:cNvPr>
          <p:cNvPicPr>
            <a:picLocks noChangeAspect="1"/>
          </p:cNvPicPr>
          <p:nvPr/>
        </p:nvPicPr>
        <p:blipFill rotWithShape="1">
          <a:blip r:embed="rId2"/>
          <a:srcRect l="26558" t="8552"/>
          <a:stretch/>
        </p:blipFill>
        <p:spPr>
          <a:xfrm>
            <a:off x="5509117" y="318051"/>
            <a:ext cx="6065567" cy="5040559"/>
          </a:xfrm>
          <a:prstGeom prst="rect">
            <a:avLst/>
          </a:prstGeom>
        </p:spPr>
      </p:pic>
    </p:spTree>
    <p:extLst>
      <p:ext uri="{BB962C8B-B14F-4D97-AF65-F5344CB8AC3E}">
        <p14:creationId xmlns:p14="http://schemas.microsoft.com/office/powerpoint/2010/main" val="212535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1F8BA19-D8FF-4953-B885-A66D379EFE9C}"/>
              </a:ext>
            </a:extLst>
          </p:cNvPr>
          <p:cNvGrpSpPr/>
          <p:nvPr/>
        </p:nvGrpSpPr>
        <p:grpSpPr>
          <a:xfrm>
            <a:off x="7989483" y="416160"/>
            <a:ext cx="4078471" cy="1995636"/>
            <a:chOff x="5758195" y="371382"/>
            <a:chExt cx="3058853" cy="1496727"/>
          </a:xfrm>
          <a:solidFill>
            <a:schemeClr val="bg2">
              <a:lumMod val="75000"/>
            </a:schemeClr>
          </a:solidFill>
        </p:grpSpPr>
        <p:sp>
          <p:nvSpPr>
            <p:cNvPr id="6" name="Rectangle 5">
              <a:extLst>
                <a:ext uri="{FF2B5EF4-FFF2-40B4-BE49-F238E27FC236}">
                  <a16:creationId xmlns:a16="http://schemas.microsoft.com/office/drawing/2014/main" id="{805353FE-12E4-42B0-8CBF-0A342021C829}"/>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at different times and different speeds</a:t>
              </a:r>
            </a:p>
          </p:txBody>
        </p:sp>
        <p:cxnSp>
          <p:nvCxnSpPr>
            <p:cNvPr id="9" name="Straight Arrow Connector 8">
              <a:extLst>
                <a:ext uri="{FF2B5EF4-FFF2-40B4-BE49-F238E27FC236}">
                  <a16:creationId xmlns:a16="http://schemas.microsoft.com/office/drawing/2014/main" id="{6C11A58D-1F95-4873-92BF-69CCFB43D8C1}"/>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8" name="Rectangle: Rounded Corners 17">
            <a:extLst>
              <a:ext uri="{FF2B5EF4-FFF2-40B4-BE49-F238E27FC236}">
                <a16:creationId xmlns:a16="http://schemas.microsoft.com/office/drawing/2014/main" id="{A9742492-45BF-4FD3-9E2C-33659C0DA891}"/>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19" name="Rectangle 18">
            <a:extLst>
              <a:ext uri="{FF2B5EF4-FFF2-40B4-BE49-F238E27FC236}">
                <a16:creationId xmlns:a16="http://schemas.microsoft.com/office/drawing/2014/main" id="{59AB938A-5AC7-4C91-9E12-9F0E26CBE917}"/>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sp>
        <p:nvSpPr>
          <p:cNvPr id="20" name="Rectangle 19">
            <a:extLst>
              <a:ext uri="{FF2B5EF4-FFF2-40B4-BE49-F238E27FC236}">
                <a16:creationId xmlns:a16="http://schemas.microsoft.com/office/drawing/2014/main" id="{E30A6581-4AA5-4322-B5C8-978A0D749DD1}"/>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21" name="Rectangle 20">
            <a:extLst>
              <a:ext uri="{FF2B5EF4-FFF2-40B4-BE49-F238E27FC236}">
                <a16:creationId xmlns:a16="http://schemas.microsoft.com/office/drawing/2014/main" id="{C4E49362-3417-4791-8AF6-FDA2B0AAA4A0}"/>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spTree>
    <p:extLst>
      <p:ext uri="{BB962C8B-B14F-4D97-AF65-F5344CB8AC3E}">
        <p14:creationId xmlns:p14="http://schemas.microsoft.com/office/powerpoint/2010/main" val="179968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32E83E-F601-4525-A8CC-4DBFF1E0F5D3}"/>
              </a:ext>
            </a:extLst>
          </p:cNvPr>
          <p:cNvPicPr>
            <a:picLocks noChangeAspect="1"/>
          </p:cNvPicPr>
          <p:nvPr/>
        </p:nvPicPr>
        <p:blipFill>
          <a:blip r:embed="rId2"/>
          <a:stretch>
            <a:fillRect/>
          </a:stretch>
        </p:blipFill>
        <p:spPr>
          <a:xfrm>
            <a:off x="567071" y="282919"/>
            <a:ext cx="4413548" cy="4101239"/>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FC2EB817-FD60-4901-8095-7799D0BBC480}"/>
              </a:ext>
            </a:extLst>
          </p:cNvPr>
          <p:cNvSpPr txBox="1"/>
          <p:nvPr/>
        </p:nvSpPr>
        <p:spPr>
          <a:xfrm>
            <a:off x="6180897" y="666308"/>
            <a:ext cx="5123069" cy="502766"/>
          </a:xfrm>
          <a:prstGeom prst="rect">
            <a:avLst/>
          </a:prstGeom>
          <a:noFill/>
        </p:spPr>
        <p:txBody>
          <a:bodyPr wrap="none" rtlCol="0">
            <a:spAutoFit/>
          </a:bodyPr>
          <a:lstStyle/>
          <a:p>
            <a:pPr defTabSz="609585"/>
            <a:r>
              <a:rPr lang="en-GB" sz="2667" b="1" dirty="0">
                <a:solidFill>
                  <a:prstClr val="black"/>
                </a:solidFill>
                <a:latin typeface="Calibri"/>
              </a:rPr>
              <a:t>A garden that’s bursting into life…?</a:t>
            </a:r>
          </a:p>
        </p:txBody>
      </p:sp>
      <p:pic>
        <p:nvPicPr>
          <p:cNvPr id="15" name="Picture 14" descr="A close up of a flower garden&#10;&#10;Description generated with very high confidence">
            <a:extLst>
              <a:ext uri="{FF2B5EF4-FFF2-40B4-BE49-F238E27FC236}">
                <a16:creationId xmlns:a16="http://schemas.microsoft.com/office/drawing/2014/main" id="{07356F22-5C8C-416A-9CC9-EEDF583BC45C}"/>
              </a:ext>
            </a:extLst>
          </p:cNvPr>
          <p:cNvPicPr>
            <a:picLocks noChangeAspect="1"/>
          </p:cNvPicPr>
          <p:nvPr/>
        </p:nvPicPr>
        <p:blipFill>
          <a:blip r:embed="rId3"/>
          <a:stretch>
            <a:fillRect/>
          </a:stretch>
        </p:blipFill>
        <p:spPr>
          <a:xfrm>
            <a:off x="5490981" y="1495645"/>
            <a:ext cx="5992183" cy="3916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514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9DB17E03-66E4-44E2-8788-4447221D5459}"/>
              </a:ext>
            </a:extLst>
          </p:cNvPr>
          <p:cNvGrpSpPr/>
          <p:nvPr/>
        </p:nvGrpSpPr>
        <p:grpSpPr>
          <a:xfrm>
            <a:off x="7989483" y="3110575"/>
            <a:ext cx="3755952" cy="1983609"/>
            <a:chOff x="5758195" y="2269789"/>
            <a:chExt cx="2816964" cy="1487707"/>
          </a:xfrm>
          <a:solidFill>
            <a:schemeClr val="bg2">
              <a:lumMod val="75000"/>
            </a:schemeClr>
          </a:solidFill>
        </p:grpSpPr>
        <p:sp>
          <p:nvSpPr>
            <p:cNvPr id="5" name="Rectangle 4">
              <a:extLst>
                <a:ext uri="{FF2B5EF4-FFF2-40B4-BE49-F238E27FC236}">
                  <a16:creationId xmlns:a16="http://schemas.microsoft.com/office/drawing/2014/main" id="{2E71078B-4216-4CB4-8A87-10893C0625BD}"/>
                </a:ext>
              </a:extLst>
            </p:cNvPr>
            <p:cNvSpPr/>
            <p:nvPr/>
          </p:nvSpPr>
          <p:spPr>
            <a:xfrm>
              <a:off x="6711803" y="2857249"/>
              <a:ext cx="1863356"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when we stop doing things</a:t>
              </a:r>
            </a:p>
          </p:txBody>
        </p:sp>
        <p:cxnSp>
          <p:nvCxnSpPr>
            <p:cNvPr id="10" name="Straight Arrow Connector 9">
              <a:extLst>
                <a:ext uri="{FF2B5EF4-FFF2-40B4-BE49-F238E27FC236}">
                  <a16:creationId xmlns:a16="http://schemas.microsoft.com/office/drawing/2014/main" id="{C7DFAEE4-75E0-4E44-A938-B95A7369E0C5}"/>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8" name="Rectangle: Rounded Corners 17">
            <a:extLst>
              <a:ext uri="{FF2B5EF4-FFF2-40B4-BE49-F238E27FC236}">
                <a16:creationId xmlns:a16="http://schemas.microsoft.com/office/drawing/2014/main" id="{8F3FE224-EB4B-4111-A2E1-0C4B59EC56D0}"/>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19" name="Rectangle 18">
            <a:extLst>
              <a:ext uri="{FF2B5EF4-FFF2-40B4-BE49-F238E27FC236}">
                <a16:creationId xmlns:a16="http://schemas.microsoft.com/office/drawing/2014/main" id="{2AF7852B-114B-4A5C-9483-67E9C1F52736}"/>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sp>
        <p:nvSpPr>
          <p:cNvPr id="20" name="Rectangle 19">
            <a:extLst>
              <a:ext uri="{FF2B5EF4-FFF2-40B4-BE49-F238E27FC236}">
                <a16:creationId xmlns:a16="http://schemas.microsoft.com/office/drawing/2014/main" id="{36B1CC11-8423-4FC0-A169-9EE0201B797C}"/>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21" name="Rectangle 20">
            <a:extLst>
              <a:ext uri="{FF2B5EF4-FFF2-40B4-BE49-F238E27FC236}">
                <a16:creationId xmlns:a16="http://schemas.microsoft.com/office/drawing/2014/main" id="{E6868C78-3D01-4390-898C-464946ECB4B4}"/>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grpSp>
        <p:nvGrpSpPr>
          <p:cNvPr id="26" name="Group 25">
            <a:extLst>
              <a:ext uri="{FF2B5EF4-FFF2-40B4-BE49-F238E27FC236}">
                <a16:creationId xmlns:a16="http://schemas.microsoft.com/office/drawing/2014/main" id="{147569D6-60F7-4565-A5B7-8A97B9B7974C}"/>
              </a:ext>
            </a:extLst>
          </p:cNvPr>
          <p:cNvGrpSpPr/>
          <p:nvPr/>
        </p:nvGrpSpPr>
        <p:grpSpPr>
          <a:xfrm>
            <a:off x="7989483" y="416160"/>
            <a:ext cx="4078471" cy="1995636"/>
            <a:chOff x="5758195" y="371382"/>
            <a:chExt cx="3058853" cy="1496727"/>
          </a:xfrm>
          <a:solidFill>
            <a:schemeClr val="bg2">
              <a:lumMod val="75000"/>
            </a:schemeClr>
          </a:solidFill>
        </p:grpSpPr>
        <p:sp>
          <p:nvSpPr>
            <p:cNvPr id="27" name="Rectangle 26">
              <a:extLst>
                <a:ext uri="{FF2B5EF4-FFF2-40B4-BE49-F238E27FC236}">
                  <a16:creationId xmlns:a16="http://schemas.microsoft.com/office/drawing/2014/main" id="{A4005F79-7116-4864-B5FB-10D3E7C63C4F}"/>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at different times and different speeds</a:t>
              </a:r>
            </a:p>
          </p:txBody>
        </p:sp>
        <p:cxnSp>
          <p:nvCxnSpPr>
            <p:cNvPr id="28" name="Straight Arrow Connector 27">
              <a:extLst>
                <a:ext uri="{FF2B5EF4-FFF2-40B4-BE49-F238E27FC236}">
                  <a16:creationId xmlns:a16="http://schemas.microsoft.com/office/drawing/2014/main" id="{4F820A5F-E00E-40CA-BD63-C8EDD8686252}"/>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4273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small tree&#10;&#10;Description generated with very high confidence">
            <a:extLst>
              <a:ext uri="{FF2B5EF4-FFF2-40B4-BE49-F238E27FC236}">
                <a16:creationId xmlns:a16="http://schemas.microsoft.com/office/drawing/2014/main" id="{0B070582-8C5A-4A59-877A-56CCD315436A}"/>
              </a:ext>
            </a:extLst>
          </p:cNvPr>
          <p:cNvPicPr>
            <a:picLocks noChangeAspect="1"/>
          </p:cNvPicPr>
          <p:nvPr/>
        </p:nvPicPr>
        <p:blipFill>
          <a:blip r:embed="rId2"/>
          <a:stretch>
            <a:fillRect/>
          </a:stretch>
        </p:blipFill>
        <p:spPr>
          <a:xfrm>
            <a:off x="3386132" y="226829"/>
            <a:ext cx="7593165" cy="506464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45CFDEB-F3F1-4060-9836-DCF00F735B9D}"/>
              </a:ext>
            </a:extLst>
          </p:cNvPr>
          <p:cNvSpPr txBox="1"/>
          <p:nvPr/>
        </p:nvSpPr>
        <p:spPr>
          <a:xfrm>
            <a:off x="586225" y="2119425"/>
            <a:ext cx="2346251" cy="1569660"/>
          </a:xfrm>
          <a:prstGeom prst="rect">
            <a:avLst/>
          </a:prstGeom>
          <a:noFill/>
        </p:spPr>
        <p:txBody>
          <a:bodyPr wrap="square" rtlCol="0">
            <a:spAutoFit/>
          </a:bodyPr>
          <a:lstStyle/>
          <a:p>
            <a:pPr defTabSz="609585"/>
            <a:r>
              <a:rPr lang="en-GB" sz="3200" b="1" dirty="0">
                <a:solidFill>
                  <a:prstClr val="black"/>
                </a:solidFill>
                <a:latin typeface="Calibri"/>
              </a:rPr>
              <a:t>What should we stop doing?</a:t>
            </a:r>
          </a:p>
        </p:txBody>
      </p:sp>
    </p:spTree>
    <p:extLst>
      <p:ext uri="{BB962C8B-B14F-4D97-AF65-F5344CB8AC3E}">
        <p14:creationId xmlns:p14="http://schemas.microsoft.com/office/powerpoint/2010/main" val="162696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855D69F-D4D3-48AD-B263-C12CBD39034B}"/>
              </a:ext>
            </a:extLst>
          </p:cNvPr>
          <p:cNvGrpSpPr/>
          <p:nvPr/>
        </p:nvGrpSpPr>
        <p:grpSpPr>
          <a:xfrm>
            <a:off x="877185" y="2876336"/>
            <a:ext cx="3210153" cy="2220412"/>
            <a:chOff x="657888" y="2157252"/>
            <a:chExt cx="2407615" cy="1665309"/>
          </a:xfrm>
          <a:solidFill>
            <a:schemeClr val="bg2">
              <a:lumMod val="75000"/>
            </a:schemeClr>
          </a:solidFill>
        </p:grpSpPr>
        <p:sp>
          <p:nvSpPr>
            <p:cNvPr id="4" name="Rectangle 3">
              <a:extLst>
                <a:ext uri="{FF2B5EF4-FFF2-40B4-BE49-F238E27FC236}">
                  <a16:creationId xmlns:a16="http://schemas.microsoft.com/office/drawing/2014/main" id="{A8446103-7983-44FC-9C5E-5D08520B52E0}"/>
                </a:ext>
              </a:extLst>
            </p:cNvPr>
            <p:cNvSpPr/>
            <p:nvPr/>
          </p:nvSpPr>
          <p:spPr>
            <a:xfrm>
              <a:off x="657888" y="2922314"/>
              <a:ext cx="1963037"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so we can look outwards and give</a:t>
              </a:r>
            </a:p>
          </p:txBody>
        </p:sp>
        <p:cxnSp>
          <p:nvCxnSpPr>
            <p:cNvPr id="12" name="Straight Arrow Connector 11">
              <a:extLst>
                <a:ext uri="{FF2B5EF4-FFF2-40B4-BE49-F238E27FC236}">
                  <a16:creationId xmlns:a16="http://schemas.microsoft.com/office/drawing/2014/main" id="{F1C3A64D-0F2F-4802-AF30-A527017B495B}"/>
                </a:ext>
              </a:extLst>
            </p:cNvPr>
            <p:cNvCxnSpPr>
              <a:cxnSpLocks/>
            </p:cNvCxnSpPr>
            <p:nvPr/>
          </p:nvCxnSpPr>
          <p:spPr>
            <a:xfrm flipH="1">
              <a:off x="1742407" y="2157252"/>
              <a:ext cx="1323096" cy="668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7088C2D4-1A02-4827-A4F4-A32E19F66257}"/>
              </a:ext>
            </a:extLst>
          </p:cNvPr>
          <p:cNvGrpSpPr/>
          <p:nvPr/>
        </p:nvGrpSpPr>
        <p:grpSpPr>
          <a:xfrm>
            <a:off x="7989483" y="3110575"/>
            <a:ext cx="3755952" cy="1983609"/>
            <a:chOff x="5758195" y="2269789"/>
            <a:chExt cx="2816964" cy="1487707"/>
          </a:xfrm>
          <a:solidFill>
            <a:schemeClr val="bg2">
              <a:lumMod val="75000"/>
            </a:schemeClr>
          </a:solidFill>
        </p:grpSpPr>
        <p:sp>
          <p:nvSpPr>
            <p:cNvPr id="19" name="Rectangle 18">
              <a:extLst>
                <a:ext uri="{FF2B5EF4-FFF2-40B4-BE49-F238E27FC236}">
                  <a16:creationId xmlns:a16="http://schemas.microsoft.com/office/drawing/2014/main" id="{23CF0FF7-A8DE-4472-9A94-DFFF5F64DAE8}"/>
                </a:ext>
              </a:extLst>
            </p:cNvPr>
            <p:cNvSpPr/>
            <p:nvPr/>
          </p:nvSpPr>
          <p:spPr>
            <a:xfrm>
              <a:off x="6711803" y="2857249"/>
              <a:ext cx="1863356"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when we stop doing things</a:t>
              </a:r>
            </a:p>
          </p:txBody>
        </p:sp>
        <p:cxnSp>
          <p:nvCxnSpPr>
            <p:cNvPr id="20" name="Straight Arrow Connector 19">
              <a:extLst>
                <a:ext uri="{FF2B5EF4-FFF2-40B4-BE49-F238E27FC236}">
                  <a16:creationId xmlns:a16="http://schemas.microsoft.com/office/drawing/2014/main" id="{0B6E720C-9D77-4C39-8DCD-5F101ED4F9C8}"/>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21" name="Rectangle: Rounded Corners 20">
            <a:extLst>
              <a:ext uri="{FF2B5EF4-FFF2-40B4-BE49-F238E27FC236}">
                <a16:creationId xmlns:a16="http://schemas.microsoft.com/office/drawing/2014/main" id="{BAEDF613-946F-4F15-BEB3-B895243E4083}"/>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26" name="Rectangle 25">
            <a:extLst>
              <a:ext uri="{FF2B5EF4-FFF2-40B4-BE49-F238E27FC236}">
                <a16:creationId xmlns:a16="http://schemas.microsoft.com/office/drawing/2014/main" id="{57B2EB8F-C9E9-4644-B357-4086570B4B6D}"/>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sp>
        <p:nvSpPr>
          <p:cNvPr id="27" name="Rectangle 26">
            <a:extLst>
              <a:ext uri="{FF2B5EF4-FFF2-40B4-BE49-F238E27FC236}">
                <a16:creationId xmlns:a16="http://schemas.microsoft.com/office/drawing/2014/main" id="{106CE533-4E90-4BDD-A294-EF5D4DCC3A2C}"/>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28" name="Rectangle 27">
            <a:extLst>
              <a:ext uri="{FF2B5EF4-FFF2-40B4-BE49-F238E27FC236}">
                <a16:creationId xmlns:a16="http://schemas.microsoft.com/office/drawing/2014/main" id="{791ABCF0-A643-4B2C-A96A-BBDA93F0E18D}"/>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grpSp>
        <p:nvGrpSpPr>
          <p:cNvPr id="29" name="Group 28">
            <a:extLst>
              <a:ext uri="{FF2B5EF4-FFF2-40B4-BE49-F238E27FC236}">
                <a16:creationId xmlns:a16="http://schemas.microsoft.com/office/drawing/2014/main" id="{AD9846BB-A3FB-4E39-8030-31B7FAC8EF70}"/>
              </a:ext>
            </a:extLst>
          </p:cNvPr>
          <p:cNvGrpSpPr/>
          <p:nvPr/>
        </p:nvGrpSpPr>
        <p:grpSpPr>
          <a:xfrm>
            <a:off x="7989483" y="416160"/>
            <a:ext cx="4078471" cy="1995636"/>
            <a:chOff x="5758195" y="371382"/>
            <a:chExt cx="3058853" cy="1496727"/>
          </a:xfrm>
          <a:solidFill>
            <a:schemeClr val="bg2">
              <a:lumMod val="75000"/>
            </a:schemeClr>
          </a:solidFill>
        </p:grpSpPr>
        <p:sp>
          <p:nvSpPr>
            <p:cNvPr id="30" name="Rectangle 29">
              <a:extLst>
                <a:ext uri="{FF2B5EF4-FFF2-40B4-BE49-F238E27FC236}">
                  <a16:creationId xmlns:a16="http://schemas.microsoft.com/office/drawing/2014/main" id="{D390B00B-694B-4D11-ABAD-8299D4FFFE94}"/>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at different times and different speeds</a:t>
              </a:r>
            </a:p>
          </p:txBody>
        </p:sp>
        <p:cxnSp>
          <p:nvCxnSpPr>
            <p:cNvPr id="31" name="Straight Arrow Connector 30">
              <a:extLst>
                <a:ext uri="{FF2B5EF4-FFF2-40B4-BE49-F238E27FC236}">
                  <a16:creationId xmlns:a16="http://schemas.microsoft.com/office/drawing/2014/main" id="{B4AED93B-176B-4E0E-98B3-D72C75248EBC}"/>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7450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D32A3D-35EA-4D3C-A2C9-5F255977723D}"/>
              </a:ext>
            </a:extLst>
          </p:cNvPr>
          <p:cNvSpPr/>
          <p:nvPr/>
        </p:nvSpPr>
        <p:spPr>
          <a:xfrm>
            <a:off x="857692" y="1054792"/>
            <a:ext cx="10235611" cy="3539046"/>
          </a:xfrm>
          <a:prstGeom prst="rect">
            <a:avLst/>
          </a:prstGeom>
        </p:spPr>
        <p:txBody>
          <a:bodyPr wrap="square">
            <a:spAutoFit/>
          </a:bodyPr>
          <a:lstStyle/>
          <a:p>
            <a:pPr algn="r" defTabSz="609585"/>
            <a:r>
              <a:rPr lang="en-GB" sz="3733" dirty="0">
                <a:solidFill>
                  <a:srgbClr val="272727"/>
                </a:solidFill>
                <a:latin typeface="Arial" panose="020B0604020202020204" pitchFamily="34" charset="0"/>
                <a:ea typeface="Calibri" panose="020F0502020204030204" pitchFamily="34" charset="0"/>
                <a:cs typeface="Times New Roman" panose="02020603050405020304" pitchFamily="18" charset="0"/>
              </a:rPr>
              <a:t>“But since you excel in everything – in faith, in speech, in knowledge, in complete earnestness and in the love we have kindled in you – </a:t>
            </a:r>
            <a:r>
              <a:rPr lang="en-GB" sz="3733" b="1" dirty="0">
                <a:solidFill>
                  <a:srgbClr val="272727"/>
                </a:solidFill>
                <a:latin typeface="Arial" panose="020B0604020202020204" pitchFamily="34" charset="0"/>
                <a:ea typeface="Calibri" panose="020F0502020204030204" pitchFamily="34" charset="0"/>
                <a:cs typeface="Times New Roman" panose="02020603050405020304" pitchFamily="18" charset="0"/>
              </a:rPr>
              <a:t>see that you also excel in this grace of giving</a:t>
            </a:r>
            <a:r>
              <a:rPr lang="en-GB" sz="3733" dirty="0">
                <a:solidFill>
                  <a:srgbClr val="272727"/>
                </a:solidFill>
                <a:latin typeface="Arial" panose="020B0604020202020204" pitchFamily="34" charset="0"/>
                <a:ea typeface="Calibri" panose="020F0502020204030204" pitchFamily="34" charset="0"/>
                <a:cs typeface="Times New Roman" panose="02020603050405020304" pitchFamily="18" charset="0"/>
              </a:rPr>
              <a:t>.” </a:t>
            </a:r>
          </a:p>
          <a:p>
            <a:pPr algn="r" defTabSz="609585"/>
            <a:endParaRPr lang="en-GB" sz="3733" b="1" dirty="0">
              <a:solidFill>
                <a:srgbClr val="272727"/>
              </a:solidFill>
              <a:latin typeface="Arial" panose="020B0604020202020204" pitchFamily="34" charset="0"/>
              <a:ea typeface="Calibri" panose="020F0502020204030204" pitchFamily="34" charset="0"/>
              <a:cs typeface="Times New Roman" panose="02020603050405020304" pitchFamily="18" charset="0"/>
            </a:endParaRPr>
          </a:p>
          <a:p>
            <a:pPr algn="r" defTabSz="609585"/>
            <a:r>
              <a:rPr lang="en-GB" sz="3733" dirty="0">
                <a:solidFill>
                  <a:srgbClr val="272727"/>
                </a:solidFill>
                <a:latin typeface="Arial" panose="020B0604020202020204" pitchFamily="34" charset="0"/>
                <a:ea typeface="Calibri" panose="020F0502020204030204" pitchFamily="34" charset="0"/>
                <a:cs typeface="Times New Roman" panose="02020603050405020304" pitchFamily="18" charset="0"/>
              </a:rPr>
              <a:t>(2 Corinthians 8.7)</a:t>
            </a:r>
            <a:endParaRPr lang="en-GB" sz="3733" dirty="0">
              <a:solidFill>
                <a:prstClr val="black"/>
              </a:solidFill>
              <a:latin typeface="Calibri"/>
            </a:endParaRPr>
          </a:p>
        </p:txBody>
      </p:sp>
    </p:spTree>
    <p:extLst>
      <p:ext uri="{BB962C8B-B14F-4D97-AF65-F5344CB8AC3E}">
        <p14:creationId xmlns:p14="http://schemas.microsoft.com/office/powerpoint/2010/main" val="221270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855D69F-D4D3-48AD-B263-C12CBD39034B}"/>
              </a:ext>
            </a:extLst>
          </p:cNvPr>
          <p:cNvGrpSpPr/>
          <p:nvPr/>
        </p:nvGrpSpPr>
        <p:grpSpPr>
          <a:xfrm>
            <a:off x="877185" y="2876336"/>
            <a:ext cx="3210153" cy="2220412"/>
            <a:chOff x="657888" y="2157252"/>
            <a:chExt cx="2407615" cy="1665309"/>
          </a:xfrm>
          <a:solidFill>
            <a:schemeClr val="bg2">
              <a:lumMod val="75000"/>
            </a:schemeClr>
          </a:solidFill>
        </p:grpSpPr>
        <p:sp>
          <p:nvSpPr>
            <p:cNvPr id="4" name="Rectangle 3">
              <a:extLst>
                <a:ext uri="{FF2B5EF4-FFF2-40B4-BE49-F238E27FC236}">
                  <a16:creationId xmlns:a16="http://schemas.microsoft.com/office/drawing/2014/main" id="{A8446103-7983-44FC-9C5E-5D08520B52E0}"/>
                </a:ext>
              </a:extLst>
            </p:cNvPr>
            <p:cNvSpPr/>
            <p:nvPr/>
          </p:nvSpPr>
          <p:spPr>
            <a:xfrm>
              <a:off x="657888" y="2922314"/>
              <a:ext cx="1963037"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so we can look outwards and give</a:t>
              </a:r>
            </a:p>
          </p:txBody>
        </p:sp>
        <p:cxnSp>
          <p:nvCxnSpPr>
            <p:cNvPr id="12" name="Straight Arrow Connector 11">
              <a:extLst>
                <a:ext uri="{FF2B5EF4-FFF2-40B4-BE49-F238E27FC236}">
                  <a16:creationId xmlns:a16="http://schemas.microsoft.com/office/drawing/2014/main" id="{F1C3A64D-0F2F-4802-AF30-A527017B495B}"/>
                </a:ext>
              </a:extLst>
            </p:cNvPr>
            <p:cNvCxnSpPr>
              <a:cxnSpLocks/>
            </p:cNvCxnSpPr>
            <p:nvPr/>
          </p:nvCxnSpPr>
          <p:spPr>
            <a:xfrm flipH="1">
              <a:off x="1742407" y="2157252"/>
              <a:ext cx="1323096" cy="668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7088C2D4-1A02-4827-A4F4-A32E19F66257}"/>
              </a:ext>
            </a:extLst>
          </p:cNvPr>
          <p:cNvGrpSpPr/>
          <p:nvPr/>
        </p:nvGrpSpPr>
        <p:grpSpPr>
          <a:xfrm>
            <a:off x="7989483" y="3110575"/>
            <a:ext cx="3755952" cy="1983609"/>
            <a:chOff x="5758195" y="2269789"/>
            <a:chExt cx="2816964" cy="1487707"/>
          </a:xfrm>
          <a:solidFill>
            <a:schemeClr val="bg2">
              <a:lumMod val="75000"/>
            </a:schemeClr>
          </a:solidFill>
        </p:grpSpPr>
        <p:sp>
          <p:nvSpPr>
            <p:cNvPr id="19" name="Rectangle 18">
              <a:extLst>
                <a:ext uri="{FF2B5EF4-FFF2-40B4-BE49-F238E27FC236}">
                  <a16:creationId xmlns:a16="http://schemas.microsoft.com/office/drawing/2014/main" id="{23CF0FF7-A8DE-4472-9A94-DFFF5F64DAE8}"/>
                </a:ext>
              </a:extLst>
            </p:cNvPr>
            <p:cNvSpPr/>
            <p:nvPr/>
          </p:nvSpPr>
          <p:spPr>
            <a:xfrm>
              <a:off x="6711803" y="2857249"/>
              <a:ext cx="1863356"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when we stop doing things</a:t>
              </a:r>
            </a:p>
          </p:txBody>
        </p:sp>
        <p:cxnSp>
          <p:nvCxnSpPr>
            <p:cNvPr id="20" name="Straight Arrow Connector 19">
              <a:extLst>
                <a:ext uri="{FF2B5EF4-FFF2-40B4-BE49-F238E27FC236}">
                  <a16:creationId xmlns:a16="http://schemas.microsoft.com/office/drawing/2014/main" id="{0B6E720C-9D77-4C39-8DCD-5F101ED4F9C8}"/>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21" name="Rectangle: Rounded Corners 20">
            <a:extLst>
              <a:ext uri="{FF2B5EF4-FFF2-40B4-BE49-F238E27FC236}">
                <a16:creationId xmlns:a16="http://schemas.microsoft.com/office/drawing/2014/main" id="{BAEDF613-946F-4F15-BEB3-B895243E4083}"/>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26" name="Rectangle 25">
            <a:extLst>
              <a:ext uri="{FF2B5EF4-FFF2-40B4-BE49-F238E27FC236}">
                <a16:creationId xmlns:a16="http://schemas.microsoft.com/office/drawing/2014/main" id="{57B2EB8F-C9E9-4644-B357-4086570B4B6D}"/>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sp>
        <p:nvSpPr>
          <p:cNvPr id="27" name="Rectangle 26">
            <a:extLst>
              <a:ext uri="{FF2B5EF4-FFF2-40B4-BE49-F238E27FC236}">
                <a16:creationId xmlns:a16="http://schemas.microsoft.com/office/drawing/2014/main" id="{106CE533-4E90-4BDD-A294-EF5D4DCC3A2C}"/>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28" name="Rectangle 27">
            <a:extLst>
              <a:ext uri="{FF2B5EF4-FFF2-40B4-BE49-F238E27FC236}">
                <a16:creationId xmlns:a16="http://schemas.microsoft.com/office/drawing/2014/main" id="{791ABCF0-A643-4B2C-A96A-BBDA93F0E18D}"/>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grpSp>
        <p:nvGrpSpPr>
          <p:cNvPr id="29" name="Group 28">
            <a:extLst>
              <a:ext uri="{FF2B5EF4-FFF2-40B4-BE49-F238E27FC236}">
                <a16:creationId xmlns:a16="http://schemas.microsoft.com/office/drawing/2014/main" id="{AD9846BB-A3FB-4E39-8030-31B7FAC8EF70}"/>
              </a:ext>
            </a:extLst>
          </p:cNvPr>
          <p:cNvGrpSpPr/>
          <p:nvPr/>
        </p:nvGrpSpPr>
        <p:grpSpPr>
          <a:xfrm>
            <a:off x="7989483" y="416160"/>
            <a:ext cx="4078471" cy="1995636"/>
            <a:chOff x="5758195" y="371382"/>
            <a:chExt cx="3058853" cy="1496727"/>
          </a:xfrm>
          <a:solidFill>
            <a:schemeClr val="bg2">
              <a:lumMod val="75000"/>
            </a:schemeClr>
          </a:solidFill>
        </p:grpSpPr>
        <p:sp>
          <p:nvSpPr>
            <p:cNvPr id="30" name="Rectangle 29">
              <a:extLst>
                <a:ext uri="{FF2B5EF4-FFF2-40B4-BE49-F238E27FC236}">
                  <a16:creationId xmlns:a16="http://schemas.microsoft.com/office/drawing/2014/main" id="{D390B00B-694B-4D11-ABAD-8299D4FFFE94}"/>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at different times and different speeds</a:t>
              </a:r>
            </a:p>
          </p:txBody>
        </p:sp>
        <p:cxnSp>
          <p:nvCxnSpPr>
            <p:cNvPr id="31" name="Straight Arrow Connector 30">
              <a:extLst>
                <a:ext uri="{FF2B5EF4-FFF2-40B4-BE49-F238E27FC236}">
                  <a16:creationId xmlns:a16="http://schemas.microsoft.com/office/drawing/2014/main" id="{B4AED93B-176B-4E0E-98B3-D72C75248EBC}"/>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2088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64632" y="19512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7241366" y="498641"/>
            <a:ext cx="4564943" cy="4811638"/>
          </a:xfrm>
          <a:prstGeom prst="rect">
            <a:avLst/>
          </a:prstGeom>
          <a:noFill/>
        </p:spPr>
        <p:txBody>
          <a:bodyPr wrap="square" rtlCol="0">
            <a:spAutoFit/>
          </a:bodyPr>
          <a:lstStyle/>
          <a:p>
            <a:pPr marL="571500" indent="-571500">
              <a:buFont typeface="Wingdings" panose="05000000000000000000" pitchFamily="2" charset="2"/>
              <a:buChar char="Ø"/>
            </a:pPr>
            <a:r>
              <a:rPr lang="en-GB" sz="2800" dirty="0"/>
              <a:t>What do each of these words mean:</a:t>
            </a:r>
          </a:p>
          <a:p>
            <a:pPr marL="838190" lvl="1" indent="-380990">
              <a:buFont typeface="Arial" panose="020B0604020202020204" pitchFamily="34" charset="0"/>
              <a:buChar char="•"/>
            </a:pPr>
            <a:r>
              <a:rPr lang="en-GB" sz="2800" dirty="0"/>
              <a:t>for you?</a:t>
            </a:r>
          </a:p>
          <a:p>
            <a:pPr marL="838190" lvl="1" indent="-380990">
              <a:buFont typeface="Arial" panose="020B0604020202020204" pitchFamily="34" charset="0"/>
              <a:buChar char="•"/>
            </a:pPr>
            <a:r>
              <a:rPr lang="en-GB" sz="2800" dirty="0"/>
              <a:t>for your school?</a:t>
            </a:r>
          </a:p>
          <a:p>
            <a:pPr marL="380990" indent="-380990">
              <a:buFont typeface="Arial" panose="020B0604020202020204" pitchFamily="34" charset="0"/>
              <a:buChar char="•"/>
            </a:pPr>
            <a:endParaRPr lang="en-GB" sz="2800" dirty="0"/>
          </a:p>
          <a:p>
            <a:pPr marL="571500" indent="-571500">
              <a:buFont typeface="Wingdings" panose="05000000000000000000" pitchFamily="2" charset="2"/>
              <a:buChar char="Ø"/>
            </a:pPr>
            <a:r>
              <a:rPr lang="en-GB" sz="2800" dirty="0"/>
              <a:t>How confident might you be talking about each and why?</a:t>
            </a:r>
          </a:p>
          <a:p>
            <a:pPr marL="571500" indent="-571500">
              <a:buFont typeface="Wingdings" panose="05000000000000000000" pitchFamily="2" charset="2"/>
              <a:buChar char="Ø"/>
            </a:pPr>
            <a:r>
              <a:rPr lang="en-GB" sz="2800" dirty="0"/>
              <a:t>What about your school community?</a:t>
            </a:r>
          </a:p>
          <a:p>
            <a:endParaRPr lang="en-GB" sz="2667" dirty="0"/>
          </a:p>
        </p:txBody>
      </p:sp>
    </p:spTree>
    <p:extLst>
      <p:ext uri="{BB962C8B-B14F-4D97-AF65-F5344CB8AC3E}">
        <p14:creationId xmlns:p14="http://schemas.microsoft.com/office/powerpoint/2010/main" val="163287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838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9301646-2EA2-46CB-9A5B-FC6B787EDA65}"/>
              </a:ext>
            </a:extLst>
          </p:cNvPr>
          <p:cNvSpPr txBox="1"/>
          <p:nvPr/>
        </p:nvSpPr>
        <p:spPr>
          <a:xfrm>
            <a:off x="8593088" y="2005307"/>
            <a:ext cx="2856790" cy="1200329"/>
          </a:xfrm>
          <a:prstGeom prst="rect">
            <a:avLst/>
          </a:prstGeom>
          <a:noFill/>
        </p:spPr>
        <p:txBody>
          <a:bodyPr wrap="square" rtlCol="0">
            <a:spAutoFit/>
          </a:bodyPr>
          <a:lstStyle/>
          <a:p>
            <a:r>
              <a:rPr lang="en-GB" sz="3600" dirty="0"/>
              <a:t>Developing Imagination</a:t>
            </a:r>
          </a:p>
        </p:txBody>
      </p:sp>
      <p:pic>
        <p:nvPicPr>
          <p:cNvPr id="7" name="Picture 6">
            <a:extLst>
              <a:ext uri="{FF2B5EF4-FFF2-40B4-BE49-F238E27FC236}">
                <a16:creationId xmlns:a16="http://schemas.microsoft.com/office/drawing/2014/main" id="{9CAF15BA-7CD9-43C0-AC76-EBAA2F1404BD}"/>
              </a:ext>
            </a:extLst>
          </p:cNvPr>
          <p:cNvPicPr>
            <a:picLocks noChangeAspect="1"/>
          </p:cNvPicPr>
          <p:nvPr/>
        </p:nvPicPr>
        <p:blipFill>
          <a:blip r:embed="rId3"/>
          <a:stretch>
            <a:fillRect/>
          </a:stretch>
        </p:blipFill>
        <p:spPr>
          <a:xfrm>
            <a:off x="448710" y="386056"/>
            <a:ext cx="7918785" cy="4958355"/>
          </a:xfrm>
          <a:prstGeom prst="rect">
            <a:avLst/>
          </a:prstGeom>
        </p:spPr>
      </p:pic>
    </p:spTree>
    <p:extLst>
      <p:ext uri="{BB962C8B-B14F-4D97-AF65-F5344CB8AC3E}">
        <p14:creationId xmlns:p14="http://schemas.microsoft.com/office/powerpoint/2010/main" val="626775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60169" y="911565"/>
            <a:ext cx="5518484" cy="3311091"/>
          </a:xfrm>
          <a:prstGeom prst="rect">
            <a:avLst/>
          </a:prstGeom>
        </p:spPr>
      </p:pic>
      <p:sp>
        <p:nvSpPr>
          <p:cNvPr id="3" name="TextBox 2"/>
          <p:cNvSpPr txBox="1"/>
          <p:nvPr/>
        </p:nvSpPr>
        <p:spPr>
          <a:xfrm>
            <a:off x="288758" y="561474"/>
            <a:ext cx="5534527" cy="4687950"/>
          </a:xfrm>
          <a:prstGeom prst="rect">
            <a:avLst/>
          </a:prstGeom>
          <a:noFill/>
        </p:spPr>
        <p:txBody>
          <a:bodyPr wrap="square" rtlCol="0">
            <a:spAutoFit/>
          </a:bodyPr>
          <a:lstStyle/>
          <a:p>
            <a:pPr algn="ctr"/>
            <a:r>
              <a:rPr lang="en-GB" sz="3733" dirty="0"/>
              <a:t>“If the Vision for Education fails to make and sustain meaningful connections between a school’s ethos and its outcomes, it will become nothing more than a deeply eloquent and well-meaning piece of writing…”</a:t>
            </a:r>
          </a:p>
        </p:txBody>
      </p:sp>
    </p:spTree>
    <p:extLst>
      <p:ext uri="{BB962C8B-B14F-4D97-AF65-F5344CB8AC3E}">
        <p14:creationId xmlns:p14="http://schemas.microsoft.com/office/powerpoint/2010/main" val="109217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74569" y="945261"/>
            <a:ext cx="5342020" cy="3539046"/>
          </a:xfrm>
          <a:prstGeom prst="rect">
            <a:avLst/>
          </a:prstGeom>
          <a:noFill/>
        </p:spPr>
        <p:txBody>
          <a:bodyPr wrap="square" rtlCol="0">
            <a:spAutoFit/>
          </a:bodyPr>
          <a:lstStyle/>
          <a:p>
            <a:r>
              <a:rPr lang="en-GB" sz="3733" dirty="0"/>
              <a:t>“..It must come off the shelf and be brought to life through leaders evaluating its potential impact on every area of day-to-day school life…”</a:t>
            </a:r>
            <a:endParaRPr lang="en-GB" sz="2400" dirty="0"/>
          </a:p>
        </p:txBody>
      </p:sp>
      <p:pic>
        <p:nvPicPr>
          <p:cNvPr id="4" name="Picture 3"/>
          <p:cNvPicPr>
            <a:picLocks noChangeAspect="1"/>
          </p:cNvPicPr>
          <p:nvPr/>
        </p:nvPicPr>
        <p:blipFill>
          <a:blip r:embed="rId2"/>
          <a:stretch>
            <a:fillRect/>
          </a:stretch>
        </p:blipFill>
        <p:spPr>
          <a:xfrm>
            <a:off x="834189" y="908760"/>
            <a:ext cx="5420252" cy="3606709"/>
          </a:xfrm>
          <a:prstGeom prst="rect">
            <a:avLst/>
          </a:prstGeom>
        </p:spPr>
      </p:pic>
    </p:spTree>
    <p:extLst>
      <p:ext uri="{BB962C8B-B14F-4D97-AF65-F5344CB8AC3E}">
        <p14:creationId xmlns:p14="http://schemas.microsoft.com/office/powerpoint/2010/main" val="109705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9810" y="1106905"/>
            <a:ext cx="5342020" cy="3539046"/>
          </a:xfrm>
          <a:prstGeom prst="rect">
            <a:avLst/>
          </a:prstGeom>
          <a:noFill/>
        </p:spPr>
        <p:txBody>
          <a:bodyPr wrap="square" rtlCol="0">
            <a:spAutoFit/>
          </a:bodyPr>
          <a:lstStyle/>
          <a:p>
            <a:r>
              <a:rPr lang="en-GB" sz="3733" dirty="0"/>
              <a:t>“…This dynamic and enhancing connection between ethos and outcomes is what we mean by ‘</a:t>
            </a:r>
            <a:r>
              <a:rPr lang="en-GB" sz="3733" b="1" dirty="0"/>
              <a:t>Bringing the Vision Alive</a:t>
            </a:r>
            <a:r>
              <a:rPr lang="en-GB" sz="3733" dirty="0"/>
              <a:t>.’” </a:t>
            </a:r>
          </a:p>
        </p:txBody>
      </p:sp>
      <p:pic>
        <p:nvPicPr>
          <p:cNvPr id="4" name="Picture 3"/>
          <p:cNvPicPr>
            <a:picLocks noChangeAspect="1"/>
          </p:cNvPicPr>
          <p:nvPr/>
        </p:nvPicPr>
        <p:blipFill>
          <a:blip r:embed="rId2"/>
          <a:stretch>
            <a:fillRect/>
          </a:stretch>
        </p:blipFill>
        <p:spPr>
          <a:xfrm>
            <a:off x="6462118" y="1106905"/>
            <a:ext cx="5232231" cy="3481120"/>
          </a:xfrm>
          <a:prstGeom prst="rect">
            <a:avLst/>
          </a:prstGeom>
        </p:spPr>
      </p:pic>
    </p:spTree>
    <p:extLst>
      <p:ext uri="{BB962C8B-B14F-4D97-AF65-F5344CB8AC3E}">
        <p14:creationId xmlns:p14="http://schemas.microsoft.com/office/powerpoint/2010/main" val="287174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183" y="2401455"/>
            <a:ext cx="2523460" cy="830997"/>
          </a:xfrm>
          <a:prstGeom prst="rect">
            <a:avLst/>
          </a:prstGeom>
          <a:solidFill>
            <a:schemeClr val="accent2">
              <a:lumMod val="20000"/>
              <a:lumOff val="80000"/>
            </a:schemeClr>
          </a:solidFill>
        </p:spPr>
        <p:txBody>
          <a:bodyPr wrap="square" rtlCol="0">
            <a:spAutoFit/>
          </a:bodyPr>
          <a:lstStyle/>
          <a:p>
            <a:pPr algn="ctr" defTabSz="609585"/>
            <a:r>
              <a:rPr lang="en-GB" sz="4800" b="1" dirty="0">
                <a:solidFill>
                  <a:prstClr val="black"/>
                </a:solidFill>
                <a:latin typeface="Calibri"/>
              </a:rPr>
              <a:t>ethos</a:t>
            </a:r>
          </a:p>
        </p:txBody>
      </p:sp>
      <p:sp>
        <p:nvSpPr>
          <p:cNvPr id="4" name="TextBox 3"/>
          <p:cNvSpPr txBox="1"/>
          <p:nvPr/>
        </p:nvSpPr>
        <p:spPr>
          <a:xfrm>
            <a:off x="8477694" y="2401455"/>
            <a:ext cx="3558364" cy="830997"/>
          </a:xfrm>
          <a:prstGeom prst="rect">
            <a:avLst/>
          </a:prstGeom>
          <a:solidFill>
            <a:schemeClr val="accent2">
              <a:lumMod val="20000"/>
              <a:lumOff val="80000"/>
            </a:schemeClr>
          </a:solidFill>
        </p:spPr>
        <p:txBody>
          <a:bodyPr wrap="square" rtlCol="0">
            <a:spAutoFit/>
          </a:bodyPr>
          <a:lstStyle/>
          <a:p>
            <a:pPr algn="ctr" defTabSz="609585"/>
            <a:r>
              <a:rPr lang="en-GB" sz="4800" b="1" dirty="0">
                <a:solidFill>
                  <a:prstClr val="black"/>
                </a:solidFill>
                <a:latin typeface="Calibri"/>
              </a:rPr>
              <a:t>outcomes</a:t>
            </a:r>
          </a:p>
        </p:txBody>
      </p:sp>
      <p:sp>
        <p:nvSpPr>
          <p:cNvPr id="6" name="TextBox 5"/>
          <p:cNvSpPr txBox="1"/>
          <p:nvPr/>
        </p:nvSpPr>
        <p:spPr>
          <a:xfrm>
            <a:off x="255183" y="3509449"/>
            <a:ext cx="7315572" cy="2308324"/>
          </a:xfrm>
          <a:prstGeom prst="rect">
            <a:avLst/>
          </a:prstGeom>
          <a:noFill/>
        </p:spPr>
        <p:txBody>
          <a:bodyPr wrap="square" rtlCol="0">
            <a:spAutoFit/>
          </a:bodyPr>
          <a:lstStyle/>
          <a:p>
            <a:pPr defTabSz="609585"/>
            <a:r>
              <a:rPr lang="en-GB" sz="2400" b="1" dirty="0">
                <a:solidFill>
                  <a:prstClr val="black"/>
                </a:solidFill>
                <a:latin typeface="Calibri"/>
              </a:rPr>
              <a:t>How do you define this for your school? </a:t>
            </a:r>
          </a:p>
          <a:p>
            <a:pPr defTabSz="609585"/>
            <a:r>
              <a:rPr lang="en-GB" sz="2400" b="1" dirty="0">
                <a:solidFill>
                  <a:prstClr val="black"/>
                </a:solidFill>
                <a:latin typeface="Calibri"/>
              </a:rPr>
              <a:t>(in a sentence…)</a:t>
            </a:r>
          </a:p>
          <a:p>
            <a:pPr marL="380990" indent="-380990" defTabSz="609585">
              <a:buFont typeface="Arial" panose="020B0604020202020204" pitchFamily="34" charset="0"/>
              <a:buChar char="•"/>
            </a:pPr>
            <a:r>
              <a:rPr lang="en-GB" sz="2400" i="1" dirty="0">
                <a:solidFill>
                  <a:prstClr val="black"/>
                </a:solidFill>
                <a:latin typeface="Calibri"/>
              </a:rPr>
              <a:t>Where does your ethos come from?</a:t>
            </a:r>
          </a:p>
          <a:p>
            <a:pPr marL="380990" indent="-380990" defTabSz="609585">
              <a:buFont typeface="Arial" panose="020B0604020202020204" pitchFamily="34" charset="0"/>
              <a:buChar char="•"/>
            </a:pPr>
            <a:r>
              <a:rPr lang="en-GB" sz="2400" i="1" dirty="0">
                <a:solidFill>
                  <a:prstClr val="black"/>
                </a:solidFill>
                <a:latin typeface="Calibri"/>
              </a:rPr>
              <a:t>What are the commonalities and differences between us?</a:t>
            </a:r>
          </a:p>
          <a:p>
            <a:pPr marL="380990" indent="-380990" defTabSz="609585">
              <a:buFont typeface="Arial" panose="020B0604020202020204" pitchFamily="34" charset="0"/>
              <a:buChar char="•"/>
            </a:pPr>
            <a:r>
              <a:rPr lang="en-GB" sz="2400" i="1" dirty="0">
                <a:solidFill>
                  <a:prstClr val="black"/>
                </a:solidFill>
                <a:latin typeface="Calibri"/>
              </a:rPr>
              <a:t>What difference does it make to your lived reality?</a:t>
            </a:r>
          </a:p>
        </p:txBody>
      </p:sp>
      <p:sp>
        <p:nvSpPr>
          <p:cNvPr id="7" name="TextBox 6"/>
          <p:cNvSpPr txBox="1"/>
          <p:nvPr/>
        </p:nvSpPr>
        <p:spPr>
          <a:xfrm>
            <a:off x="6561222" y="53608"/>
            <a:ext cx="5474836" cy="2308324"/>
          </a:xfrm>
          <a:prstGeom prst="rect">
            <a:avLst/>
          </a:prstGeom>
          <a:noFill/>
        </p:spPr>
        <p:txBody>
          <a:bodyPr wrap="square" rtlCol="0">
            <a:spAutoFit/>
          </a:bodyPr>
          <a:lstStyle/>
          <a:p>
            <a:pPr algn="r" defTabSz="609585"/>
            <a:r>
              <a:rPr lang="en-GB" sz="2400" b="1" dirty="0">
                <a:solidFill>
                  <a:prstClr val="black"/>
                </a:solidFill>
                <a:latin typeface="Calibri"/>
              </a:rPr>
              <a:t>What outcomes are you trying to improve?</a:t>
            </a:r>
          </a:p>
          <a:p>
            <a:pPr marL="380990" indent="-380990" algn="r" defTabSz="609585">
              <a:buFont typeface="Arial" panose="020B0604020202020204" pitchFamily="34" charset="0"/>
              <a:buChar char="•"/>
            </a:pPr>
            <a:r>
              <a:rPr lang="en-GB" sz="2400" i="1" dirty="0">
                <a:solidFill>
                  <a:prstClr val="black"/>
                </a:solidFill>
                <a:latin typeface="Calibri"/>
              </a:rPr>
              <a:t>What are the pressures and challenges?</a:t>
            </a:r>
          </a:p>
          <a:p>
            <a:pPr marL="380990" indent="-380990" algn="r" defTabSz="609585">
              <a:buFont typeface="Arial" panose="020B0604020202020204" pitchFamily="34" charset="0"/>
              <a:buChar char="•"/>
            </a:pPr>
            <a:r>
              <a:rPr lang="en-GB" sz="2400" i="1" dirty="0">
                <a:solidFill>
                  <a:prstClr val="black"/>
                </a:solidFill>
                <a:latin typeface="Calibri"/>
              </a:rPr>
              <a:t>Who defines this journey?</a:t>
            </a:r>
          </a:p>
          <a:p>
            <a:pPr marL="380990" indent="-380990" algn="r" defTabSz="609585">
              <a:buFont typeface="Arial" panose="020B0604020202020204" pitchFamily="34" charset="0"/>
              <a:buChar char="•"/>
            </a:pPr>
            <a:r>
              <a:rPr lang="en-GB" sz="2400" i="1" dirty="0">
                <a:solidFill>
                  <a:prstClr val="black"/>
                </a:solidFill>
                <a:latin typeface="Calibri"/>
              </a:rPr>
              <a:t>What help could the Vision offer you?</a:t>
            </a:r>
          </a:p>
        </p:txBody>
      </p:sp>
      <p:grpSp>
        <p:nvGrpSpPr>
          <p:cNvPr id="11" name="Group 10"/>
          <p:cNvGrpSpPr/>
          <p:nvPr/>
        </p:nvGrpSpPr>
        <p:grpSpPr>
          <a:xfrm>
            <a:off x="2778643" y="2278343"/>
            <a:ext cx="5699051" cy="1200329"/>
            <a:chOff x="2083982" y="1708757"/>
            <a:chExt cx="4274288" cy="900247"/>
          </a:xfrm>
        </p:grpSpPr>
        <p:sp>
          <p:nvSpPr>
            <p:cNvPr id="5" name="TextBox 4"/>
            <p:cNvSpPr txBox="1"/>
            <p:nvPr/>
          </p:nvSpPr>
          <p:spPr>
            <a:xfrm>
              <a:off x="2498652" y="1708757"/>
              <a:ext cx="3444948" cy="900247"/>
            </a:xfrm>
            <a:prstGeom prst="rect">
              <a:avLst/>
            </a:prstGeom>
            <a:solidFill>
              <a:schemeClr val="accent2">
                <a:lumMod val="60000"/>
                <a:lumOff val="40000"/>
              </a:schemeClr>
            </a:solidFill>
          </p:spPr>
          <p:txBody>
            <a:bodyPr wrap="square" rtlCol="0">
              <a:spAutoFit/>
            </a:bodyPr>
            <a:lstStyle/>
            <a:p>
              <a:pPr algn="ctr" defTabSz="609585"/>
              <a:r>
                <a:rPr lang="en-GB" sz="7200" b="1" dirty="0">
                  <a:solidFill>
                    <a:prstClr val="black"/>
                  </a:solidFill>
                  <a:latin typeface="Calibri"/>
                </a:rPr>
                <a:t>enhancing</a:t>
              </a:r>
            </a:p>
          </p:txBody>
        </p:sp>
        <p:cxnSp>
          <p:nvCxnSpPr>
            <p:cNvPr id="9" name="Straight Connector 8"/>
            <p:cNvCxnSpPr>
              <a:stCxn id="3" idx="3"/>
            </p:cNvCxnSpPr>
            <p:nvPr/>
          </p:nvCxnSpPr>
          <p:spPr>
            <a:xfrm>
              <a:off x="2083982" y="2112715"/>
              <a:ext cx="414670" cy="11543"/>
            </a:xfrm>
            <a:prstGeom prst="line">
              <a:avLst/>
            </a:prstGeom>
            <a:ln w="41275"/>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943600" y="2124257"/>
              <a:ext cx="414670" cy="1"/>
            </a:xfrm>
            <a:prstGeom prst="line">
              <a:avLst/>
            </a:prstGeom>
            <a:ln w="41275"/>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2449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0E260-4AED-4B26-B8B6-B415BED80F8F}"/>
              </a:ext>
            </a:extLst>
          </p:cNvPr>
          <p:cNvPicPr>
            <a:picLocks noChangeAspect="1"/>
          </p:cNvPicPr>
          <p:nvPr/>
        </p:nvPicPr>
        <p:blipFill>
          <a:blip r:embed="rId3"/>
          <a:stretch>
            <a:fillRect/>
          </a:stretch>
        </p:blipFill>
        <p:spPr>
          <a:xfrm>
            <a:off x="552398" y="352169"/>
            <a:ext cx="4578493" cy="5188146"/>
          </a:xfrm>
          <a:prstGeom prst="rect">
            <a:avLst/>
          </a:prstGeom>
        </p:spPr>
      </p:pic>
      <p:sp>
        <p:nvSpPr>
          <p:cNvPr id="6" name="Arrow: Right 5">
            <a:extLst>
              <a:ext uri="{FF2B5EF4-FFF2-40B4-BE49-F238E27FC236}">
                <a16:creationId xmlns:a16="http://schemas.microsoft.com/office/drawing/2014/main" id="{1AF778B3-0068-4347-9660-D919E2F3128F}"/>
              </a:ext>
            </a:extLst>
          </p:cNvPr>
          <p:cNvSpPr/>
          <p:nvPr/>
        </p:nvSpPr>
        <p:spPr>
          <a:xfrm>
            <a:off x="5130891" y="3373624"/>
            <a:ext cx="2731841" cy="2726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CDC849EE-083E-4172-A918-704F7EACB49C}"/>
              </a:ext>
            </a:extLst>
          </p:cNvPr>
          <p:cNvCxnSpPr/>
          <p:nvPr/>
        </p:nvCxnSpPr>
        <p:spPr>
          <a:xfrm>
            <a:off x="2692085" y="3509932"/>
            <a:ext cx="1544825"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descr="A screenshot of a social media post&#10;&#10;Description automatically generated">
            <a:extLst>
              <a:ext uri="{FF2B5EF4-FFF2-40B4-BE49-F238E27FC236}">
                <a16:creationId xmlns:a16="http://schemas.microsoft.com/office/drawing/2014/main" id="{511777F4-3F95-4655-A91E-A54BD406B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261" y="352169"/>
            <a:ext cx="3773666" cy="4958166"/>
          </a:xfrm>
          <a:prstGeom prst="rect">
            <a:avLst/>
          </a:prstGeom>
        </p:spPr>
      </p:pic>
    </p:spTree>
    <p:extLst>
      <p:ext uri="{BB962C8B-B14F-4D97-AF65-F5344CB8AC3E}">
        <p14:creationId xmlns:p14="http://schemas.microsoft.com/office/powerpoint/2010/main" val="149567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353733" y="683438"/>
          <a:ext cx="7678744" cy="4802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574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64D6E8-D7E1-4D81-AA9F-70CA94EB4218}"/>
              </a:ext>
            </a:extLst>
          </p:cNvPr>
          <p:cNvGraphicFramePr>
            <a:graphicFrameLocks noGrp="1"/>
          </p:cNvGraphicFramePr>
          <p:nvPr/>
        </p:nvGraphicFramePr>
        <p:xfrm>
          <a:off x="774404" y="635369"/>
          <a:ext cx="10515600" cy="4279805"/>
        </p:xfrm>
        <a:graphic>
          <a:graphicData uri="http://schemas.openxmlformats.org/drawingml/2006/table">
            <a:tbl>
              <a:tblPr firstRow="1" bandRow="1"/>
              <a:tblGrid>
                <a:gridCol w="2628900">
                  <a:extLst>
                    <a:ext uri="{9D8B030D-6E8A-4147-A177-3AD203B41FA5}">
                      <a16:colId xmlns:a16="http://schemas.microsoft.com/office/drawing/2014/main" val="124461421"/>
                    </a:ext>
                  </a:extLst>
                </a:gridCol>
                <a:gridCol w="2628900">
                  <a:extLst>
                    <a:ext uri="{9D8B030D-6E8A-4147-A177-3AD203B41FA5}">
                      <a16:colId xmlns:a16="http://schemas.microsoft.com/office/drawing/2014/main" val="3751406501"/>
                    </a:ext>
                  </a:extLst>
                </a:gridCol>
                <a:gridCol w="2628900">
                  <a:extLst>
                    <a:ext uri="{9D8B030D-6E8A-4147-A177-3AD203B41FA5}">
                      <a16:colId xmlns:a16="http://schemas.microsoft.com/office/drawing/2014/main" val="2094345379"/>
                    </a:ext>
                  </a:extLst>
                </a:gridCol>
                <a:gridCol w="2628900">
                  <a:extLst>
                    <a:ext uri="{9D8B030D-6E8A-4147-A177-3AD203B41FA5}">
                      <a16:colId xmlns:a16="http://schemas.microsoft.com/office/drawing/2014/main" val="1753547263"/>
                    </a:ext>
                  </a:extLst>
                </a:gridCol>
              </a:tblGrid>
              <a:tr h="446952">
                <a:tc>
                  <a:txBody>
                    <a:bodyPr/>
                    <a:lstStyle/>
                    <a:p>
                      <a:pPr algn="l">
                        <a:lnSpc>
                          <a:spcPct val="107000"/>
                        </a:lnSpc>
                      </a:pPr>
                      <a:endParaRPr lang="en-GB" sz="130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2164361737"/>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70689490"/>
                  </a:ext>
                </a:extLst>
              </a:tr>
              <a:tr h="723044">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588392309"/>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87269780"/>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2619318916"/>
                  </a:ext>
                </a:extLst>
              </a:tr>
            </a:tbl>
          </a:graphicData>
        </a:graphic>
      </p:graphicFrame>
    </p:spTree>
    <p:extLst>
      <p:ext uri="{BB962C8B-B14F-4D97-AF65-F5344CB8AC3E}">
        <p14:creationId xmlns:p14="http://schemas.microsoft.com/office/powerpoint/2010/main" val="6809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74D66E-CF37-4993-96F6-5AC140D77E65}"/>
              </a:ext>
            </a:extLst>
          </p:cNvPr>
          <p:cNvSpPr/>
          <p:nvPr/>
        </p:nvSpPr>
        <p:spPr>
          <a:xfrm>
            <a:off x="371061" y="0"/>
            <a:ext cx="11820939" cy="5539658"/>
          </a:xfrm>
          <a:prstGeom prst="rect">
            <a:avLst/>
          </a:prstGeom>
          <a:solidFill>
            <a:schemeClr val="bg1"/>
          </a:solidFill>
        </p:spPr>
        <p:txBody>
          <a:bodyPr wrap="square">
            <a:spAutoFit/>
          </a:bodyPr>
          <a:lstStyle/>
          <a:p>
            <a:pPr algn="ctr" defTabSz="609585">
              <a:lnSpc>
                <a:spcPct val="107000"/>
              </a:lnSpc>
              <a:spcAft>
                <a:spcPts val="1067"/>
              </a:spcAft>
            </a:pPr>
            <a:r>
              <a:rPr lang="en-GB" sz="4800" b="1" dirty="0">
                <a:solidFill>
                  <a:prstClr val="black"/>
                </a:solidFill>
                <a:latin typeface="Arial" panose="020B0604020202020204" pitchFamily="34" charset="0"/>
                <a:ea typeface="Calibri" panose="020F0502020204030204" pitchFamily="34" charset="0"/>
                <a:cs typeface="Arial" panose="020B0604020202020204" pitchFamily="34" charset="0"/>
              </a:rPr>
              <a:t>Called:</a:t>
            </a:r>
            <a:r>
              <a:rPr lang="en-GB" sz="48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467"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defTabSz="609585">
              <a:lnSpc>
                <a:spcPct val="107000"/>
              </a:lnSpc>
              <a:spcAft>
                <a:spcPts val="1067"/>
              </a:spcAft>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“Leaders who are called can articulate a strong sense of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personal vocation</a:t>
            </a:r>
            <a:r>
              <a:rPr lang="en-GB" sz="42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to their role, and demonstrate this through their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words, actions and decision making</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exemplifying a strong moral purpose,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confident vision</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and </a:t>
            </a:r>
            <a:r>
              <a:rPr lang="en-GB" sz="2400" b="1" dirty="0">
                <a:solidFill>
                  <a:prstClr val="black"/>
                </a:solidFill>
                <a:latin typeface="Arial" panose="020B0604020202020204" pitchFamily="34" charset="0"/>
                <a:ea typeface="Calibri" panose="020F0502020204030204" pitchFamily="34" charset="0"/>
                <a:cs typeface="Arial" panose="020B0604020202020204" pitchFamily="34" charset="0"/>
              </a:rPr>
              <a:t>ambitious trajectory</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of improvement. For some, this sense of vocation will be driven by an established or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developing faith</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commitment. They show integrity, honesty and a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deep sense of resilience</a:t>
            </a:r>
            <a:r>
              <a:rPr lang="en-GB" sz="42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underpinned by their personal sense of vocation as a leader.”</a:t>
            </a:r>
            <a:endParaRPr lang="en-GB" sz="18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255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64D6E8-D7E1-4D81-AA9F-70CA94EB4218}"/>
              </a:ext>
            </a:extLst>
          </p:cNvPr>
          <p:cNvGraphicFramePr>
            <a:graphicFrameLocks noGrp="1"/>
          </p:cNvGraphicFramePr>
          <p:nvPr/>
        </p:nvGraphicFramePr>
        <p:xfrm>
          <a:off x="774404" y="635369"/>
          <a:ext cx="10515600" cy="4279805"/>
        </p:xfrm>
        <a:graphic>
          <a:graphicData uri="http://schemas.openxmlformats.org/drawingml/2006/table">
            <a:tbl>
              <a:tblPr firstRow="1" bandRow="1"/>
              <a:tblGrid>
                <a:gridCol w="2628900">
                  <a:extLst>
                    <a:ext uri="{9D8B030D-6E8A-4147-A177-3AD203B41FA5}">
                      <a16:colId xmlns:a16="http://schemas.microsoft.com/office/drawing/2014/main" val="124461421"/>
                    </a:ext>
                  </a:extLst>
                </a:gridCol>
                <a:gridCol w="2628900">
                  <a:extLst>
                    <a:ext uri="{9D8B030D-6E8A-4147-A177-3AD203B41FA5}">
                      <a16:colId xmlns:a16="http://schemas.microsoft.com/office/drawing/2014/main" val="3751406501"/>
                    </a:ext>
                  </a:extLst>
                </a:gridCol>
                <a:gridCol w="2628900">
                  <a:extLst>
                    <a:ext uri="{9D8B030D-6E8A-4147-A177-3AD203B41FA5}">
                      <a16:colId xmlns:a16="http://schemas.microsoft.com/office/drawing/2014/main" val="2094345379"/>
                    </a:ext>
                  </a:extLst>
                </a:gridCol>
                <a:gridCol w="2628900">
                  <a:extLst>
                    <a:ext uri="{9D8B030D-6E8A-4147-A177-3AD203B41FA5}">
                      <a16:colId xmlns:a16="http://schemas.microsoft.com/office/drawing/2014/main" val="1753547263"/>
                    </a:ext>
                  </a:extLst>
                </a:gridCol>
              </a:tblGrid>
              <a:tr h="446952">
                <a:tc>
                  <a:txBody>
                    <a:bodyPr/>
                    <a:lstStyle/>
                    <a:p>
                      <a:pPr algn="l">
                        <a:lnSpc>
                          <a:spcPct val="107000"/>
                        </a:lnSpc>
                      </a:pPr>
                      <a:endParaRPr lang="en-GB" sz="130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2164361737"/>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70689490"/>
                  </a:ext>
                </a:extLst>
              </a:tr>
              <a:tr h="723044">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588392309"/>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87269780"/>
                  </a:ext>
                </a:extLst>
              </a:tr>
              <a:tr h="1036603">
                <a:tc>
                  <a:txBody>
                    <a:bodyPr/>
                    <a:lstStyle/>
                    <a:p>
                      <a:pPr algn="l">
                        <a:lnSpc>
                          <a:spcPct val="107000"/>
                        </a:lnSpc>
                        <a:spcAft>
                          <a:spcPts val="0"/>
                        </a:spcAft>
                      </a:pPr>
                      <a:r>
                        <a:rPr lang="en-GB" sz="1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2619318916"/>
                  </a:ext>
                </a:extLst>
              </a:tr>
            </a:tbl>
          </a:graphicData>
        </a:graphic>
      </p:graphicFrame>
      <p:sp>
        <p:nvSpPr>
          <p:cNvPr id="4" name="Rectangle 3">
            <a:extLst>
              <a:ext uri="{FF2B5EF4-FFF2-40B4-BE49-F238E27FC236}">
                <a16:creationId xmlns:a16="http://schemas.microsoft.com/office/drawing/2014/main" id="{4FE66E05-2A2B-4929-8F41-574F8F96C202}"/>
              </a:ext>
            </a:extLst>
          </p:cNvPr>
          <p:cNvSpPr/>
          <p:nvPr/>
        </p:nvSpPr>
        <p:spPr>
          <a:xfrm>
            <a:off x="3397134" y="349135"/>
            <a:ext cx="2635069" cy="4821511"/>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GB" sz="2400">
              <a:solidFill>
                <a:prstClr val="white"/>
              </a:solidFill>
              <a:latin typeface="Calibri"/>
            </a:endParaRPr>
          </a:p>
        </p:txBody>
      </p:sp>
    </p:spTree>
    <p:extLst>
      <p:ext uri="{BB962C8B-B14F-4D97-AF65-F5344CB8AC3E}">
        <p14:creationId xmlns:p14="http://schemas.microsoft.com/office/powerpoint/2010/main" val="385539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87453" y="1"/>
            <a:ext cx="5759793" cy="5262403"/>
          </a:xfrm>
          <a:prstGeom prst="rect">
            <a:avLst/>
          </a:prstGeom>
        </p:spPr>
        <p:txBody>
          <a:bodyPr wrap="square">
            <a:spAutoFit/>
          </a:bodyPr>
          <a:lstStyle/>
          <a:p>
            <a:pPr algn="r" defTabSz="1219140">
              <a:defRPr/>
            </a:pPr>
            <a:r>
              <a:rPr lang="en-GB" altLang="en-US" sz="3733" b="1" dirty="0">
                <a:solidFill>
                  <a:sysClr val="windowText" lastClr="000000"/>
                </a:solidFill>
                <a:latin typeface="Calibri" pitchFamily="34" charset="0"/>
              </a:rPr>
              <a:t>Educating for </a:t>
            </a:r>
          </a:p>
          <a:p>
            <a:pPr algn="r" defTabSz="1219140">
              <a:defRPr/>
            </a:pPr>
            <a:r>
              <a:rPr lang="en-GB" altLang="en-US" sz="3733" b="1" dirty="0">
                <a:solidFill>
                  <a:sysClr val="windowText" lastClr="000000"/>
                </a:solidFill>
                <a:latin typeface="Calibri" pitchFamily="34" charset="0"/>
              </a:rPr>
              <a:t>Dignity and Respect:</a:t>
            </a:r>
          </a:p>
          <a:p>
            <a:pPr algn="r" defTabSz="1219140">
              <a:defRPr/>
            </a:pPr>
            <a:endParaRPr lang="en-GB" altLang="en-US" sz="3733" b="1" dirty="0">
              <a:solidFill>
                <a:sysClr val="windowText" lastClr="000000"/>
              </a:solidFill>
              <a:latin typeface="Calibri" pitchFamily="34" charset="0"/>
            </a:endParaRPr>
          </a:p>
          <a:p>
            <a:pPr algn="r" defTabSz="1219140">
              <a:defRPr/>
            </a:pPr>
            <a:r>
              <a:rPr lang="en-GB" altLang="en-US" sz="3733" dirty="0">
                <a:solidFill>
                  <a:sysClr val="windowText" lastClr="000000"/>
                </a:solidFill>
                <a:latin typeface="Calibri" pitchFamily="34" charset="0"/>
              </a:rPr>
              <a:t>Ensuring the basic principle of respect for the value and preciousness of each person, treating each person as a unique individual of inherent worth.</a:t>
            </a:r>
          </a:p>
        </p:txBody>
      </p:sp>
      <p:pic>
        <p:nvPicPr>
          <p:cNvPr id="4" name="Picture 3"/>
          <p:cNvPicPr>
            <a:picLocks noChangeAspect="1"/>
          </p:cNvPicPr>
          <p:nvPr/>
        </p:nvPicPr>
        <p:blipFill>
          <a:blip r:embed="rId2"/>
          <a:stretch>
            <a:fillRect/>
          </a:stretch>
        </p:blipFill>
        <p:spPr>
          <a:xfrm>
            <a:off x="430286" y="1315453"/>
            <a:ext cx="5232231" cy="3481120"/>
          </a:xfrm>
          <a:prstGeom prst="rect">
            <a:avLst/>
          </a:prstGeom>
        </p:spPr>
      </p:pic>
    </p:spTree>
    <p:extLst>
      <p:ext uri="{BB962C8B-B14F-4D97-AF65-F5344CB8AC3E}">
        <p14:creationId xmlns:p14="http://schemas.microsoft.com/office/powerpoint/2010/main" val="257693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917421-3C5A-4AF2-9691-299AFA48695F}"/>
              </a:ext>
            </a:extLst>
          </p:cNvPr>
          <p:cNvSpPr/>
          <p:nvPr/>
        </p:nvSpPr>
        <p:spPr>
          <a:xfrm>
            <a:off x="397565" y="634002"/>
            <a:ext cx="11393083" cy="646331"/>
          </a:xfrm>
          <a:prstGeom prst="rect">
            <a:avLst/>
          </a:prstGeom>
        </p:spPr>
        <p:txBody>
          <a:bodyPr wrap="square">
            <a:spAutoFit/>
          </a:bodyPr>
          <a:lstStyle/>
          <a:p>
            <a:pPr>
              <a:spcAft>
                <a:spcPts val="0"/>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7FBAB080-D617-428B-8704-521C0A75E4D7}"/>
              </a:ext>
            </a:extLst>
          </p:cNvPr>
          <p:cNvSpPr/>
          <p:nvPr/>
        </p:nvSpPr>
        <p:spPr>
          <a:xfrm>
            <a:off x="1111289" y="560334"/>
            <a:ext cx="10378346" cy="4216539"/>
          </a:xfrm>
          <a:prstGeom prst="rect">
            <a:avLst/>
          </a:prstGeom>
        </p:spPr>
        <p:txBody>
          <a:bodyPr wrap="square">
            <a:spAutoFit/>
          </a:bodyPr>
          <a:lstStyle/>
          <a:p>
            <a:r>
              <a:rPr lang="en-GB" sz="4000" dirty="0">
                <a:latin typeface="Calibri" panose="020F0502020204030204" pitchFamily="34" charset="0"/>
                <a:ea typeface="Times New Roman" panose="02020603050405020304" pitchFamily="18" charset="0"/>
              </a:rPr>
              <a:t> ‘</a:t>
            </a:r>
            <a:r>
              <a:rPr lang="en-US" sz="4000" dirty="0">
                <a:latin typeface="Calibri" panose="020F0502020204030204" pitchFamily="34" charset="0"/>
                <a:ea typeface="Times New Roman" panose="02020603050405020304" pitchFamily="18" charset="0"/>
              </a:rPr>
              <a:t>The </a:t>
            </a:r>
            <a:r>
              <a:rPr lang="en-US" sz="4000" b="1" dirty="0">
                <a:latin typeface="Calibri" panose="020F0502020204030204" pitchFamily="34" charset="0"/>
                <a:ea typeface="Times New Roman" panose="02020603050405020304" pitchFamily="18" charset="0"/>
              </a:rPr>
              <a:t>imagination must come before the implementation.</a:t>
            </a:r>
            <a:r>
              <a:rPr lang="en-US" sz="4000" dirty="0">
                <a:latin typeface="Calibri" panose="020F0502020204030204" pitchFamily="34" charset="0"/>
                <a:ea typeface="Times New Roman" panose="02020603050405020304" pitchFamily="18" charset="0"/>
              </a:rPr>
              <a:t> Our culture is competent to implement almost anything and imagine almost nothing.</a:t>
            </a:r>
            <a:r>
              <a:rPr lang="en-US" sz="4000" dirty="0">
                <a:latin typeface="Calibri" panose="020F0502020204030204" pitchFamily="34" charset="0"/>
                <a:ea typeface="Calibri" panose="020F0502020204030204" pitchFamily="34" charset="0"/>
              </a:rPr>
              <a:t> </a:t>
            </a:r>
            <a:r>
              <a:rPr lang="en-US" sz="4000" dirty="0">
                <a:latin typeface="Calibri" panose="020F0502020204030204" pitchFamily="34" charset="0"/>
                <a:ea typeface="Times New Roman" panose="02020603050405020304" pitchFamily="18" charset="0"/>
              </a:rPr>
              <a:t>It is our vocation to keep alive the ministry of imagination.’</a:t>
            </a:r>
          </a:p>
          <a:p>
            <a:endParaRPr lang="en-US" sz="4000" dirty="0">
              <a:latin typeface="Calibri" panose="020F0502020204030204" pitchFamily="34" charset="0"/>
              <a:ea typeface="Times New Roman" panose="02020603050405020304" pitchFamily="18" charset="0"/>
            </a:endParaRPr>
          </a:p>
          <a:p>
            <a:r>
              <a:rPr lang="en-US" sz="2800" dirty="0">
                <a:latin typeface="Calibri" panose="020F0502020204030204" pitchFamily="34" charset="0"/>
              </a:rPr>
              <a:t>Walter Brueggemann </a:t>
            </a:r>
            <a:r>
              <a:rPr lang="en-US" sz="2800" i="1" dirty="0">
                <a:latin typeface="Calibri" panose="020F0502020204030204" pitchFamily="34" charset="0"/>
              </a:rPr>
              <a:t>The Prophetic Imagination</a:t>
            </a:r>
            <a:endParaRPr lang="en-GB" sz="2800" dirty="0"/>
          </a:p>
        </p:txBody>
      </p:sp>
    </p:spTree>
    <p:extLst>
      <p:ext uri="{BB962C8B-B14F-4D97-AF65-F5344CB8AC3E}">
        <p14:creationId xmlns:p14="http://schemas.microsoft.com/office/powerpoint/2010/main" val="2813608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64D6E8-D7E1-4D81-AA9F-70CA94EB4218}"/>
              </a:ext>
            </a:extLst>
          </p:cNvPr>
          <p:cNvGraphicFramePr>
            <a:graphicFrameLocks noGrp="1"/>
          </p:cNvGraphicFramePr>
          <p:nvPr>
            <p:extLst>
              <p:ext uri="{D42A27DB-BD31-4B8C-83A1-F6EECF244321}">
                <p14:modId xmlns:p14="http://schemas.microsoft.com/office/powerpoint/2010/main" val="2732354633"/>
              </p:ext>
            </p:extLst>
          </p:nvPr>
        </p:nvGraphicFramePr>
        <p:xfrm>
          <a:off x="746695" y="635369"/>
          <a:ext cx="10515600" cy="4279805"/>
        </p:xfrm>
        <a:graphic>
          <a:graphicData uri="http://schemas.openxmlformats.org/drawingml/2006/table">
            <a:tbl>
              <a:tblPr firstRow="1" bandRow="1"/>
              <a:tblGrid>
                <a:gridCol w="2628900">
                  <a:extLst>
                    <a:ext uri="{9D8B030D-6E8A-4147-A177-3AD203B41FA5}">
                      <a16:colId xmlns:a16="http://schemas.microsoft.com/office/drawing/2014/main" val="124461421"/>
                    </a:ext>
                  </a:extLst>
                </a:gridCol>
                <a:gridCol w="2628900">
                  <a:extLst>
                    <a:ext uri="{9D8B030D-6E8A-4147-A177-3AD203B41FA5}">
                      <a16:colId xmlns:a16="http://schemas.microsoft.com/office/drawing/2014/main" val="3751406501"/>
                    </a:ext>
                  </a:extLst>
                </a:gridCol>
                <a:gridCol w="2628900">
                  <a:extLst>
                    <a:ext uri="{9D8B030D-6E8A-4147-A177-3AD203B41FA5}">
                      <a16:colId xmlns:a16="http://schemas.microsoft.com/office/drawing/2014/main" val="2094345379"/>
                    </a:ext>
                  </a:extLst>
                </a:gridCol>
                <a:gridCol w="2628900">
                  <a:extLst>
                    <a:ext uri="{9D8B030D-6E8A-4147-A177-3AD203B41FA5}">
                      <a16:colId xmlns:a16="http://schemas.microsoft.com/office/drawing/2014/main" val="1753547263"/>
                    </a:ext>
                  </a:extLst>
                </a:gridCol>
              </a:tblGrid>
              <a:tr h="446952">
                <a:tc>
                  <a:txBody>
                    <a:bodyPr/>
                    <a:lstStyle/>
                    <a:p>
                      <a:pPr algn="l">
                        <a:lnSpc>
                          <a:spcPct val="107000"/>
                        </a:lnSpc>
                      </a:pPr>
                      <a:endParaRPr lang="en-GB" sz="130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2164361737"/>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70689490"/>
                  </a:ext>
                </a:extLst>
              </a:tr>
              <a:tr h="723044">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588392309"/>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87269780"/>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2619318916"/>
                  </a:ext>
                </a:extLst>
              </a:tr>
            </a:tbl>
          </a:graphicData>
        </a:graphic>
      </p:graphicFrame>
      <p:sp>
        <p:nvSpPr>
          <p:cNvPr id="4" name="Rectangle 3">
            <a:extLst>
              <a:ext uri="{FF2B5EF4-FFF2-40B4-BE49-F238E27FC236}">
                <a16:creationId xmlns:a16="http://schemas.microsoft.com/office/drawing/2014/main" id="{24B14E53-2865-4F2B-B962-8D61BCFD0D0E}"/>
              </a:ext>
            </a:extLst>
          </p:cNvPr>
          <p:cNvSpPr/>
          <p:nvPr/>
        </p:nvSpPr>
        <p:spPr>
          <a:xfrm>
            <a:off x="3352800" y="410095"/>
            <a:ext cx="2665616" cy="4790750"/>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GB" sz="2400">
              <a:solidFill>
                <a:prstClr val="white"/>
              </a:solidFill>
              <a:latin typeface="Calibri"/>
            </a:endParaRPr>
          </a:p>
        </p:txBody>
      </p:sp>
      <p:sp>
        <p:nvSpPr>
          <p:cNvPr id="5" name="Rectangle 4">
            <a:extLst>
              <a:ext uri="{FF2B5EF4-FFF2-40B4-BE49-F238E27FC236}">
                <a16:creationId xmlns:a16="http://schemas.microsoft.com/office/drawing/2014/main" id="{1C9B54FB-2D3C-44E7-9BB6-75BED24D8919}"/>
              </a:ext>
            </a:extLst>
          </p:cNvPr>
          <p:cNvSpPr/>
          <p:nvPr/>
        </p:nvSpPr>
        <p:spPr>
          <a:xfrm>
            <a:off x="166230" y="3871335"/>
            <a:ext cx="11704371" cy="1032376"/>
          </a:xfrm>
          <a:prstGeom prst="rect">
            <a:avLst/>
          </a:prstGeom>
          <a:noFill/>
          <a:ln w="2222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GB" sz="2400">
              <a:solidFill>
                <a:prstClr val="white"/>
              </a:solidFill>
              <a:latin typeface="Calibri"/>
            </a:endParaRPr>
          </a:p>
        </p:txBody>
      </p:sp>
    </p:spTree>
    <p:extLst>
      <p:ext uri="{BB962C8B-B14F-4D97-AF65-F5344CB8AC3E}">
        <p14:creationId xmlns:p14="http://schemas.microsoft.com/office/powerpoint/2010/main" val="26628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193B-A110-4EA9-8A54-721B764CF9DF}"/>
              </a:ext>
            </a:extLst>
          </p:cNvPr>
          <p:cNvSpPr/>
          <p:nvPr/>
        </p:nvSpPr>
        <p:spPr>
          <a:xfrm>
            <a:off x="421820" y="1636109"/>
            <a:ext cx="4405747" cy="2800767"/>
          </a:xfrm>
          <a:prstGeom prst="rect">
            <a:avLst/>
          </a:prstGeom>
        </p:spPr>
        <p:txBody>
          <a:bodyPr wrap="square">
            <a:spAutoFit/>
          </a:bodyPr>
          <a:lstStyle/>
          <a:p>
            <a:pPr algn="ctr"/>
            <a:r>
              <a:rPr lang="en-GB" sz="4400" dirty="0"/>
              <a:t>Celebrating Diversity -</a:t>
            </a:r>
          </a:p>
          <a:p>
            <a:pPr algn="ctr"/>
            <a:r>
              <a:rPr lang="en-GB" sz="4400" dirty="0"/>
              <a:t>Enabling Flourishing</a:t>
            </a:r>
          </a:p>
        </p:txBody>
      </p:sp>
      <p:pic>
        <p:nvPicPr>
          <p:cNvPr id="4" name="Picture 3">
            <a:extLst>
              <a:ext uri="{FF2B5EF4-FFF2-40B4-BE49-F238E27FC236}">
                <a16:creationId xmlns:a16="http://schemas.microsoft.com/office/drawing/2014/main" id="{22471128-4DBA-467B-A625-F5F8FEC7806C}"/>
              </a:ext>
            </a:extLst>
          </p:cNvPr>
          <p:cNvPicPr>
            <a:picLocks noChangeAspect="1"/>
          </p:cNvPicPr>
          <p:nvPr/>
        </p:nvPicPr>
        <p:blipFill>
          <a:blip r:embed="rId2"/>
          <a:stretch>
            <a:fillRect/>
          </a:stretch>
        </p:blipFill>
        <p:spPr>
          <a:xfrm>
            <a:off x="5048811" y="847843"/>
            <a:ext cx="6596995" cy="4377300"/>
          </a:xfrm>
          <a:prstGeom prst="rect">
            <a:avLst/>
          </a:prstGeom>
        </p:spPr>
      </p:pic>
    </p:spTree>
    <p:extLst>
      <p:ext uri="{BB962C8B-B14F-4D97-AF65-F5344CB8AC3E}">
        <p14:creationId xmlns:p14="http://schemas.microsoft.com/office/powerpoint/2010/main" val="1426055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D7ED71-DC54-4AEE-9992-00244BCF4D4B}"/>
              </a:ext>
            </a:extLst>
          </p:cNvPr>
          <p:cNvSpPr txBox="1"/>
          <p:nvPr/>
        </p:nvSpPr>
        <p:spPr>
          <a:xfrm>
            <a:off x="408925" y="374847"/>
            <a:ext cx="8138728" cy="5755422"/>
          </a:xfrm>
          <a:prstGeom prst="rect">
            <a:avLst/>
          </a:prstGeom>
          <a:noFill/>
        </p:spPr>
        <p:txBody>
          <a:bodyPr wrap="square" rtlCol="0">
            <a:spAutoFit/>
          </a:bodyPr>
          <a:lstStyle/>
          <a:p>
            <a:r>
              <a:rPr lang="en-GB" sz="4800" dirty="0"/>
              <a:t>Formulating research questions</a:t>
            </a:r>
          </a:p>
          <a:p>
            <a:endParaRPr lang="en-GB" sz="3200" dirty="0"/>
          </a:p>
          <a:p>
            <a:r>
              <a:rPr lang="en-GB" sz="3200" dirty="0"/>
              <a:t>What would you like to explore around how the Curriculum in your school enables the flourishing of pupils, adults and teams?</a:t>
            </a:r>
          </a:p>
          <a:p>
            <a:endParaRPr lang="en-GB" sz="3200" dirty="0"/>
          </a:p>
          <a:p>
            <a:r>
              <a:rPr lang="en-GB" sz="3200" dirty="0"/>
              <a:t>How will you go about finding this out?</a:t>
            </a:r>
          </a:p>
          <a:p>
            <a:endParaRPr lang="en-GB" sz="3200" dirty="0"/>
          </a:p>
          <a:p>
            <a:r>
              <a:rPr lang="en-GB" sz="3200" dirty="0"/>
              <a:t>Who will you need to involve?</a:t>
            </a:r>
          </a:p>
          <a:p>
            <a:endParaRPr lang="en-GB" sz="3200" dirty="0"/>
          </a:p>
          <a:p>
            <a:endParaRPr lang="en-GB" sz="3200" dirty="0"/>
          </a:p>
        </p:txBody>
      </p:sp>
      <p:pic>
        <p:nvPicPr>
          <p:cNvPr id="3" name="Picture 2">
            <a:extLst>
              <a:ext uri="{FF2B5EF4-FFF2-40B4-BE49-F238E27FC236}">
                <a16:creationId xmlns:a16="http://schemas.microsoft.com/office/drawing/2014/main" id="{7F7E26E6-7BD3-40A7-A6E1-8602757EA177}"/>
              </a:ext>
            </a:extLst>
          </p:cNvPr>
          <p:cNvPicPr>
            <a:picLocks noChangeAspect="1"/>
          </p:cNvPicPr>
          <p:nvPr/>
        </p:nvPicPr>
        <p:blipFill>
          <a:blip r:embed="rId2"/>
          <a:stretch>
            <a:fillRect/>
          </a:stretch>
        </p:blipFill>
        <p:spPr>
          <a:xfrm>
            <a:off x="8468139" y="1005620"/>
            <a:ext cx="3428260" cy="3419837"/>
          </a:xfrm>
          <a:prstGeom prst="rect">
            <a:avLst/>
          </a:prstGeom>
        </p:spPr>
      </p:pic>
    </p:spTree>
    <p:extLst>
      <p:ext uri="{BB962C8B-B14F-4D97-AF65-F5344CB8AC3E}">
        <p14:creationId xmlns:p14="http://schemas.microsoft.com/office/powerpoint/2010/main" val="328575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64547-64AF-4FD5-8C19-3FEDE13BAD4E}"/>
              </a:ext>
            </a:extLst>
          </p:cNvPr>
          <p:cNvSpPr/>
          <p:nvPr/>
        </p:nvSpPr>
        <p:spPr>
          <a:xfrm>
            <a:off x="227178" y="238906"/>
            <a:ext cx="5270579" cy="847604"/>
          </a:xfrm>
          <a:prstGeom prst="rect">
            <a:avLst/>
          </a:prstGeom>
        </p:spPr>
        <p:txBody>
          <a:bodyPr wrap="square">
            <a:spAutoFit/>
          </a:bodyPr>
          <a:lstStyle/>
          <a:p>
            <a:pPr algn="ctr">
              <a:lnSpc>
                <a:spcPct val="107000"/>
              </a:lnSpc>
              <a:spcAft>
                <a:spcPts val="800"/>
              </a:spcAft>
            </a:pPr>
            <a:r>
              <a:rPr lang="en-GB" sz="4800" dirty="0">
                <a:latin typeface="Calibri" panose="020F0502020204030204" pitchFamily="34" charset="0"/>
                <a:ea typeface="Calibri" panose="020F0502020204030204" pitchFamily="34" charset="0"/>
                <a:cs typeface="Times New Roman" panose="02020603050405020304" pitchFamily="18" charset="0"/>
              </a:rPr>
              <a:t>Further Reading</a:t>
            </a:r>
          </a:p>
        </p:txBody>
      </p:sp>
      <p:pic>
        <p:nvPicPr>
          <p:cNvPr id="4" name="Picture 3">
            <a:extLst>
              <a:ext uri="{FF2B5EF4-FFF2-40B4-BE49-F238E27FC236}">
                <a16:creationId xmlns:a16="http://schemas.microsoft.com/office/drawing/2014/main" id="{44AA1F11-B3FA-42A7-9FCB-1CEE49668699}"/>
              </a:ext>
            </a:extLst>
          </p:cNvPr>
          <p:cNvPicPr>
            <a:picLocks noChangeAspect="1"/>
          </p:cNvPicPr>
          <p:nvPr/>
        </p:nvPicPr>
        <p:blipFill>
          <a:blip r:embed="rId2"/>
          <a:stretch>
            <a:fillRect/>
          </a:stretch>
        </p:blipFill>
        <p:spPr>
          <a:xfrm>
            <a:off x="1130378" y="1232451"/>
            <a:ext cx="3254198" cy="4539039"/>
          </a:xfrm>
          <a:prstGeom prst="rect">
            <a:avLst/>
          </a:prstGeom>
        </p:spPr>
      </p:pic>
      <p:sp>
        <p:nvSpPr>
          <p:cNvPr id="5" name="Rectangle 4">
            <a:extLst>
              <a:ext uri="{FF2B5EF4-FFF2-40B4-BE49-F238E27FC236}">
                <a16:creationId xmlns:a16="http://schemas.microsoft.com/office/drawing/2014/main" id="{EE02A4F7-F5F0-422C-BB01-187E975B284D}"/>
              </a:ext>
            </a:extLst>
          </p:cNvPr>
          <p:cNvSpPr/>
          <p:nvPr/>
        </p:nvSpPr>
        <p:spPr>
          <a:xfrm>
            <a:off x="5922773" y="261623"/>
            <a:ext cx="5270579" cy="847604"/>
          </a:xfrm>
          <a:prstGeom prst="rect">
            <a:avLst/>
          </a:prstGeom>
        </p:spPr>
        <p:txBody>
          <a:bodyPr wrap="square">
            <a:spAutoFit/>
          </a:bodyPr>
          <a:lstStyle/>
          <a:p>
            <a:pPr algn="ctr">
              <a:lnSpc>
                <a:spcPct val="107000"/>
              </a:lnSpc>
              <a:spcAft>
                <a:spcPts val="800"/>
              </a:spcAft>
            </a:pPr>
            <a:r>
              <a:rPr lang="en-GB" sz="4800" dirty="0">
                <a:latin typeface="Calibri" panose="020F0502020204030204" pitchFamily="34" charset="0"/>
                <a:ea typeface="Calibri" panose="020F0502020204030204" pitchFamily="34" charset="0"/>
                <a:cs typeface="Times New Roman" panose="02020603050405020304" pitchFamily="18" charset="0"/>
              </a:rPr>
              <a:t>Bring for next time:</a:t>
            </a:r>
          </a:p>
        </p:txBody>
      </p:sp>
      <p:pic>
        <p:nvPicPr>
          <p:cNvPr id="6" name="Picture 5">
            <a:extLst>
              <a:ext uri="{FF2B5EF4-FFF2-40B4-BE49-F238E27FC236}">
                <a16:creationId xmlns:a16="http://schemas.microsoft.com/office/drawing/2014/main" id="{E366E404-98EE-4485-83D1-F7509A25F4FE}"/>
              </a:ext>
            </a:extLst>
          </p:cNvPr>
          <p:cNvPicPr>
            <a:picLocks noChangeAspect="1"/>
          </p:cNvPicPr>
          <p:nvPr/>
        </p:nvPicPr>
        <p:blipFill>
          <a:blip r:embed="rId3"/>
          <a:stretch>
            <a:fillRect/>
          </a:stretch>
        </p:blipFill>
        <p:spPr>
          <a:xfrm>
            <a:off x="6789648" y="1232451"/>
            <a:ext cx="3943350" cy="1162050"/>
          </a:xfrm>
          <a:prstGeom prst="rect">
            <a:avLst/>
          </a:prstGeom>
        </p:spPr>
      </p:pic>
      <p:pic>
        <p:nvPicPr>
          <p:cNvPr id="7" name="Picture 6">
            <a:extLst>
              <a:ext uri="{FF2B5EF4-FFF2-40B4-BE49-F238E27FC236}">
                <a16:creationId xmlns:a16="http://schemas.microsoft.com/office/drawing/2014/main" id="{4A431568-02D5-4488-9F06-6A2B464A6863}"/>
              </a:ext>
            </a:extLst>
          </p:cNvPr>
          <p:cNvPicPr>
            <a:picLocks noChangeAspect="1"/>
          </p:cNvPicPr>
          <p:nvPr/>
        </p:nvPicPr>
        <p:blipFill>
          <a:blip r:embed="rId4"/>
          <a:stretch>
            <a:fillRect/>
          </a:stretch>
        </p:blipFill>
        <p:spPr>
          <a:xfrm>
            <a:off x="7807426" y="2741078"/>
            <a:ext cx="1907794" cy="2700181"/>
          </a:xfrm>
          <a:prstGeom prst="rect">
            <a:avLst/>
          </a:prstGeom>
        </p:spPr>
      </p:pic>
    </p:spTree>
    <p:extLst>
      <p:ext uri="{BB962C8B-B14F-4D97-AF65-F5344CB8AC3E}">
        <p14:creationId xmlns:p14="http://schemas.microsoft.com/office/powerpoint/2010/main" val="1080677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37FB31-D681-4102-AC6E-2FDAE52D7035}"/>
              </a:ext>
            </a:extLst>
          </p:cNvPr>
          <p:cNvPicPr>
            <a:picLocks noChangeAspect="1"/>
          </p:cNvPicPr>
          <p:nvPr/>
        </p:nvPicPr>
        <p:blipFill>
          <a:blip r:embed="rId2"/>
          <a:stretch>
            <a:fillRect/>
          </a:stretch>
        </p:blipFill>
        <p:spPr>
          <a:xfrm>
            <a:off x="1891275" y="377875"/>
            <a:ext cx="7911547" cy="4818725"/>
          </a:xfrm>
          <a:prstGeom prst="rect">
            <a:avLst/>
          </a:prstGeom>
        </p:spPr>
      </p:pic>
    </p:spTree>
    <p:extLst>
      <p:ext uri="{BB962C8B-B14F-4D97-AF65-F5344CB8AC3E}">
        <p14:creationId xmlns:p14="http://schemas.microsoft.com/office/powerpoint/2010/main" val="781192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CE5288-46C9-4A4C-94EE-B6AD86ADE156}"/>
              </a:ext>
            </a:extLst>
          </p:cNvPr>
          <p:cNvPicPr>
            <a:picLocks noChangeAspect="1"/>
          </p:cNvPicPr>
          <p:nvPr/>
        </p:nvPicPr>
        <p:blipFill>
          <a:blip r:embed="rId3"/>
          <a:stretch>
            <a:fillRect/>
          </a:stretch>
        </p:blipFill>
        <p:spPr>
          <a:xfrm>
            <a:off x="1306286" y="350000"/>
            <a:ext cx="9252857" cy="4857750"/>
          </a:xfrm>
          <a:prstGeom prst="rect">
            <a:avLst/>
          </a:prstGeom>
        </p:spPr>
      </p:pic>
    </p:spTree>
    <p:extLst>
      <p:ext uri="{BB962C8B-B14F-4D97-AF65-F5344CB8AC3E}">
        <p14:creationId xmlns:p14="http://schemas.microsoft.com/office/powerpoint/2010/main" val="4090272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144296" y="20409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235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40635144"/>
              </p:ext>
            </p:extLst>
          </p:nvPr>
        </p:nvGraphicFramePr>
        <p:xfrm>
          <a:off x="708718" y="1124086"/>
          <a:ext cx="10935801" cy="4395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ubtitle 5">
            <a:extLst>
              <a:ext uri="{FF2B5EF4-FFF2-40B4-BE49-F238E27FC236}">
                <a16:creationId xmlns:a16="http://schemas.microsoft.com/office/drawing/2014/main" id="{2D2ADCD0-D779-4FAA-AC2D-05FA2C9C9289}"/>
              </a:ext>
            </a:extLst>
          </p:cNvPr>
          <p:cNvSpPr txBox="1">
            <a:spLocks/>
          </p:cNvSpPr>
          <p:nvPr/>
        </p:nvSpPr>
        <p:spPr>
          <a:xfrm>
            <a:off x="708716" y="147072"/>
            <a:ext cx="10935803" cy="4395533"/>
          </a:xfrm>
          <a:prstGeom prst="rect">
            <a:avLst/>
          </a:prstGeom>
        </p:spPr>
        <p:txBody>
          <a:bodyPr vert="horz" lIns="121920" tIns="60960" rIns="121920" bIns="6096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609585">
              <a:defRPr/>
            </a:pPr>
            <a:r>
              <a:rPr lang="en-GB" sz="2667" b="1" dirty="0">
                <a:solidFill>
                  <a:srgbClr val="973B8E">
                    <a:lumMod val="75000"/>
                  </a:srgbClr>
                </a:solidFill>
                <a:latin typeface="Arial"/>
                <a:cs typeface="Arial"/>
              </a:rPr>
              <a:t>The Church of England Foundation </a:t>
            </a:r>
          </a:p>
          <a:p>
            <a:pPr defTabSz="609585">
              <a:defRPr/>
            </a:pPr>
            <a:r>
              <a:rPr lang="en-GB" sz="2667" b="1" dirty="0">
                <a:solidFill>
                  <a:srgbClr val="973B8E">
                    <a:lumMod val="75000"/>
                  </a:srgbClr>
                </a:solidFill>
                <a:latin typeface="Arial"/>
                <a:cs typeface="Arial"/>
              </a:rPr>
              <a:t>for Educational Leadership’s mission is:</a:t>
            </a:r>
            <a:endParaRPr lang="en-US" sz="2400" i="1" dirty="0">
              <a:solidFill>
                <a:srgbClr val="973B8E">
                  <a:lumMod val="75000"/>
                </a:srgbClr>
              </a:solidFill>
              <a:latin typeface="Arial"/>
              <a:cs typeface="Arial"/>
            </a:endParaRPr>
          </a:p>
        </p:txBody>
      </p:sp>
    </p:spTree>
    <p:extLst>
      <p:ext uri="{BB962C8B-B14F-4D97-AF65-F5344CB8AC3E}">
        <p14:creationId xmlns:p14="http://schemas.microsoft.com/office/powerpoint/2010/main" val="218614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74D66E-CF37-4993-96F6-5AC140D77E65}"/>
              </a:ext>
            </a:extLst>
          </p:cNvPr>
          <p:cNvSpPr/>
          <p:nvPr/>
        </p:nvSpPr>
        <p:spPr>
          <a:xfrm>
            <a:off x="371061" y="0"/>
            <a:ext cx="11820939" cy="5539658"/>
          </a:xfrm>
          <a:prstGeom prst="rect">
            <a:avLst/>
          </a:prstGeom>
          <a:solidFill>
            <a:schemeClr val="bg1"/>
          </a:solidFill>
        </p:spPr>
        <p:txBody>
          <a:bodyPr wrap="square">
            <a:spAutoFit/>
          </a:bodyPr>
          <a:lstStyle/>
          <a:p>
            <a:pPr algn="ctr" defTabSz="609585">
              <a:lnSpc>
                <a:spcPct val="107000"/>
              </a:lnSpc>
              <a:spcAft>
                <a:spcPts val="1067"/>
              </a:spcAft>
            </a:pPr>
            <a:r>
              <a:rPr lang="en-GB" sz="4800" b="1" dirty="0">
                <a:solidFill>
                  <a:prstClr val="black"/>
                </a:solidFill>
                <a:latin typeface="Arial" panose="020B0604020202020204" pitchFamily="34" charset="0"/>
                <a:ea typeface="Calibri" panose="020F0502020204030204" pitchFamily="34" charset="0"/>
                <a:cs typeface="Arial" panose="020B0604020202020204" pitchFamily="34" charset="0"/>
              </a:rPr>
              <a:t>Called:</a:t>
            </a:r>
            <a:r>
              <a:rPr lang="en-GB" sz="48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467"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defTabSz="609585">
              <a:lnSpc>
                <a:spcPct val="107000"/>
              </a:lnSpc>
              <a:spcAft>
                <a:spcPts val="1067"/>
              </a:spcAft>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“Leaders who are called can articulate a strong sense of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personal vocation</a:t>
            </a:r>
            <a:r>
              <a:rPr lang="en-GB" sz="42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to their role, and demonstrate this through their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words, actions and decision making</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exemplifying a strong moral purpose,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confident vision</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and </a:t>
            </a:r>
            <a:r>
              <a:rPr lang="en-GB" sz="2400" b="1" dirty="0">
                <a:solidFill>
                  <a:prstClr val="black"/>
                </a:solidFill>
                <a:latin typeface="Arial" panose="020B0604020202020204" pitchFamily="34" charset="0"/>
                <a:ea typeface="Calibri" panose="020F0502020204030204" pitchFamily="34" charset="0"/>
                <a:cs typeface="Arial" panose="020B0604020202020204" pitchFamily="34" charset="0"/>
              </a:rPr>
              <a:t>ambitious trajectory</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of improvement. For some, this sense of vocation will be driven by an established or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developing faith</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commitment. They show integrity, honesty and a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deep sense of resilience</a:t>
            </a:r>
            <a:r>
              <a:rPr lang="en-GB" sz="42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underpinned by their personal sense of vocation as a leader.”</a:t>
            </a:r>
            <a:endParaRPr lang="en-GB" sz="18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7009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EF0137-AE81-4224-BD8E-F8AD410976A1}"/>
              </a:ext>
            </a:extLst>
          </p:cNvPr>
          <p:cNvSpPr/>
          <p:nvPr/>
        </p:nvSpPr>
        <p:spPr>
          <a:xfrm>
            <a:off x="901148" y="85119"/>
            <a:ext cx="10760765" cy="5201104"/>
          </a:xfrm>
          <a:prstGeom prst="rect">
            <a:avLst/>
          </a:prstGeom>
        </p:spPr>
        <p:txBody>
          <a:bodyPr wrap="square">
            <a:spAutoFit/>
          </a:bodyPr>
          <a:lstStyle/>
          <a:p>
            <a:pPr algn="ctr" defTabSz="609585">
              <a:lnSpc>
                <a:spcPct val="107000"/>
              </a:lnSpc>
              <a:spcAft>
                <a:spcPts val="1067"/>
              </a:spcAft>
            </a:pPr>
            <a:r>
              <a:rPr lang="en-GB" sz="4800" b="1" dirty="0">
                <a:solidFill>
                  <a:prstClr val="black"/>
                </a:solidFill>
                <a:latin typeface="Arial" panose="020B0604020202020204" pitchFamily="34" charset="0"/>
                <a:ea typeface="Calibri" panose="020F0502020204030204" pitchFamily="34" charset="0"/>
                <a:cs typeface="Arial" panose="020B0604020202020204" pitchFamily="34" charset="0"/>
              </a:rPr>
              <a:t>Connected:</a:t>
            </a:r>
            <a:r>
              <a:rPr lang="en-GB" sz="48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467"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defTabSz="609585">
              <a:lnSpc>
                <a:spcPct val="107000"/>
              </a:lnSpc>
              <a:spcAft>
                <a:spcPts val="1067"/>
              </a:spcAft>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“Leaders who are connected operate deliberately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within communities of practice</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positioning themselves within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positive relationships</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that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sustain and encourage</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all parties. They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embrace interdependence</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demonstrate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compassion</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and </a:t>
            </a:r>
            <a:r>
              <a:rPr lang="en-GB" sz="2400" b="1" dirty="0">
                <a:solidFill>
                  <a:prstClr val="black"/>
                </a:solidFill>
                <a:latin typeface="Arial" panose="020B0604020202020204" pitchFamily="34" charset="0"/>
                <a:ea typeface="Calibri" panose="020F0502020204030204" pitchFamily="34" charset="0"/>
                <a:cs typeface="Arial" panose="020B0604020202020204" pitchFamily="34" charset="0"/>
              </a:rPr>
              <a:t>embody service to others humbly</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They create shared identity within their teams and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draw colleagues around a common purpose.</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GB" sz="18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36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nside Pages">
  <a:themeElements>
    <a:clrScheme name="Custom 1">
      <a:dk1>
        <a:sysClr val="windowText" lastClr="000000"/>
      </a:dk1>
      <a:lt1>
        <a:sysClr val="window" lastClr="FFFFFF"/>
      </a:lt1>
      <a:dk2>
        <a:srgbClr val="4A2D72"/>
      </a:dk2>
      <a:lt2>
        <a:srgbClr val="973B8E"/>
      </a:lt2>
      <a:accent1>
        <a:srgbClr val="4A2D72"/>
      </a:accent1>
      <a:accent2>
        <a:srgbClr val="973B8E"/>
      </a:accent2>
      <a:accent3>
        <a:srgbClr val="4A2D72"/>
      </a:accent3>
      <a:accent4>
        <a:srgbClr val="973B8E"/>
      </a:accent4>
      <a:accent5>
        <a:srgbClr val="4A2D72"/>
      </a:accent5>
      <a:accent6>
        <a:srgbClr val="973B8E"/>
      </a:accent6>
      <a:hlink>
        <a:srgbClr val="4A2D72"/>
      </a:hlink>
      <a:folHlink>
        <a:srgbClr val="973B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1398</TotalTime>
  <Words>1612</Words>
  <Application>Microsoft Office PowerPoint</Application>
  <PresentationFormat>Widescreen</PresentationFormat>
  <Paragraphs>226</Paragraphs>
  <Slides>44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Wingdings</vt:lpstr>
      <vt:lpstr>Inside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Wolfe</dc:creator>
  <cp:lastModifiedBy>Emily Norman</cp:lastModifiedBy>
  <cp:revision>49</cp:revision>
  <cp:lastPrinted>2019-09-26T12:52:24Z</cp:lastPrinted>
  <dcterms:created xsi:type="dcterms:W3CDTF">2019-06-17T10:21:06Z</dcterms:created>
  <dcterms:modified xsi:type="dcterms:W3CDTF">2019-10-15T18:56:05Z</dcterms:modified>
</cp:coreProperties>
</file>