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576" r:id="rId2"/>
    <p:sldId id="693" r:id="rId3"/>
    <p:sldId id="730" r:id="rId4"/>
    <p:sldId id="731" r:id="rId5"/>
    <p:sldId id="742" r:id="rId6"/>
    <p:sldId id="733" r:id="rId7"/>
    <p:sldId id="688" r:id="rId8"/>
    <p:sldId id="732" r:id="rId9"/>
    <p:sldId id="734" r:id="rId10"/>
    <p:sldId id="363" r:id="rId11"/>
    <p:sldId id="587" r:id="rId12"/>
    <p:sldId id="542" r:id="rId13"/>
    <p:sldId id="543" r:id="rId14"/>
    <p:sldId id="544" r:id="rId15"/>
    <p:sldId id="716" r:id="rId16"/>
    <p:sldId id="717" r:id="rId17"/>
    <p:sldId id="740" r:id="rId18"/>
    <p:sldId id="735" r:id="rId19"/>
    <p:sldId id="675" r:id="rId20"/>
    <p:sldId id="676" r:id="rId21"/>
    <p:sldId id="718" r:id="rId22"/>
    <p:sldId id="720" r:id="rId23"/>
    <p:sldId id="736" r:id="rId24"/>
    <p:sldId id="737" r:id="rId25"/>
    <p:sldId id="743" r:id="rId26"/>
    <p:sldId id="738" r:id="rId27"/>
    <p:sldId id="744" r:id="rId28"/>
    <p:sldId id="739" r:id="rId29"/>
    <p:sldId id="745" r:id="rId30"/>
    <p:sldId id="721" r:id="rId31"/>
    <p:sldId id="668" r:id="rId32"/>
    <p:sldId id="703" r:id="rId33"/>
    <p:sldId id="708" r:id="rId34"/>
    <p:sldId id="679" r:id="rId35"/>
    <p:sldId id="709" r:id="rId36"/>
    <p:sldId id="704" r:id="rId37"/>
    <p:sldId id="706" r:id="rId38"/>
    <p:sldId id="678" r:id="rId39"/>
    <p:sldId id="680" r:id="rId40"/>
    <p:sldId id="682" r:id="rId41"/>
    <p:sldId id="694" r:id="rId42"/>
    <p:sldId id="367" r:id="rId43"/>
    <p:sldId id="681" r:id="rId44"/>
    <p:sldId id="711" r:id="rId45"/>
    <p:sldId id="707" r:id="rId46"/>
    <p:sldId id="741" r:id="rId47"/>
    <p:sldId id="725" r:id="rId48"/>
    <p:sldId id="726" r:id="rId49"/>
    <p:sldId id="727" r:id="rId50"/>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2" autoAdjust="0"/>
    <p:restoredTop sz="94660"/>
  </p:normalViewPr>
  <p:slideViewPr>
    <p:cSldViewPr snapToGrid="0">
      <p:cViewPr varScale="1">
        <p:scale>
          <a:sx n="79" d="100"/>
          <a:sy n="79" d="100"/>
        </p:scale>
        <p:origin x="106"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dgm:spPr/>
      <dgm:t>
        <a:bodyPr/>
        <a:lstStyle/>
        <a:p>
          <a:r>
            <a:rPr lang="en-US" b="1" dirty="0"/>
            <a:t>Peer Support Network: Character Development– Guildford 22nd October</a:t>
          </a:r>
          <a:endParaRPr lang="en-US"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t>
        <a:bodyPr/>
        <a:lstStyle/>
        <a:p>
          <a:endParaRPr lang="en-GB"/>
        </a:p>
      </dgm:t>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100000" custScaleY="178520" custLinFactNeighborX="-20724" custLinFactNeighborY="-20147">
        <dgm:presLayoutVars>
          <dgm:bulletEnabled val="1"/>
        </dgm:presLayoutVars>
      </dgm:prSet>
      <dgm:spPr/>
      <dgm:t>
        <a:bodyPr/>
        <a:lstStyle/>
        <a:p>
          <a:endParaRPr lang="en-GB"/>
        </a:p>
      </dgm:t>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E0A492-FE95-4918-AF4C-F2B800116B38}"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33825D9B-2513-423E-9DD5-8B0817A879E2}">
      <dgm:prSet phldrT="[Text]"/>
      <dgm:spPr/>
      <dgm:t>
        <a:bodyPr/>
        <a:lstStyle/>
        <a:p>
          <a:r>
            <a:rPr lang="en-US" b="1" i="1" dirty="0"/>
            <a:t>‘Life in all its fullness’</a:t>
          </a:r>
        </a:p>
      </dgm:t>
    </dgm:pt>
    <dgm:pt modelId="{0232D076-81DD-4D45-9A6B-8FC9470DC09F}" type="parTrans" cxnId="{72B5AAF1-307B-45AD-BD90-7C3AA366CC07}">
      <dgm:prSet/>
      <dgm:spPr/>
      <dgm:t>
        <a:bodyPr/>
        <a:lstStyle/>
        <a:p>
          <a:endParaRPr lang="en-US"/>
        </a:p>
      </dgm:t>
    </dgm:pt>
    <dgm:pt modelId="{BCEF7BC8-05DB-4AEC-8946-1CA81C5FC1E9}" type="sibTrans" cxnId="{72B5AAF1-307B-45AD-BD90-7C3AA366CC07}">
      <dgm:prSet/>
      <dgm:spPr/>
      <dgm:t>
        <a:bodyPr/>
        <a:lstStyle/>
        <a:p>
          <a:endParaRPr lang="en-US"/>
        </a:p>
      </dgm:t>
    </dgm:pt>
    <dgm:pt modelId="{3C6C27A3-E06C-4DDD-B3C9-0CCF988ECF45}">
      <dgm:prSet phldrT="[Text]"/>
      <dgm:spPr/>
      <dgm:t>
        <a:bodyPr/>
        <a:lstStyle/>
        <a:p>
          <a:r>
            <a:rPr lang="en-US" dirty="0"/>
            <a:t>Educating for </a:t>
          </a:r>
          <a:r>
            <a:rPr lang="en-US" b="1" dirty="0"/>
            <a:t>Wisdom, Knowledge and Skills</a:t>
          </a:r>
        </a:p>
      </dgm:t>
    </dgm:pt>
    <dgm:pt modelId="{B88B10A3-BC1D-487D-8DF1-A630530A80E2}" type="parTrans" cxnId="{7895210F-CA1F-4A3C-B574-36B7E9C799B8}">
      <dgm:prSet/>
      <dgm:spPr/>
      <dgm:t>
        <a:bodyPr/>
        <a:lstStyle/>
        <a:p>
          <a:endParaRPr lang="en-US"/>
        </a:p>
      </dgm:t>
    </dgm:pt>
    <dgm:pt modelId="{7F8954A2-9E35-42C0-A9D4-DBA9A537FC42}" type="sibTrans" cxnId="{7895210F-CA1F-4A3C-B574-36B7E9C799B8}">
      <dgm:prSet/>
      <dgm:spPr/>
      <dgm:t>
        <a:bodyPr/>
        <a:lstStyle/>
        <a:p>
          <a:endParaRPr lang="en-US"/>
        </a:p>
      </dgm:t>
    </dgm:pt>
    <dgm:pt modelId="{F1267C97-0B8D-4700-ADB8-64B9ABD8E4A8}">
      <dgm:prSet phldrT="[Text]"/>
      <dgm:spPr/>
      <dgm:t>
        <a:bodyPr/>
        <a:lstStyle/>
        <a:p>
          <a:r>
            <a:rPr lang="en-US" dirty="0"/>
            <a:t>Educating for </a:t>
          </a:r>
        </a:p>
        <a:p>
          <a:r>
            <a:rPr lang="en-US" b="1" dirty="0"/>
            <a:t>Hope and Aspiration</a:t>
          </a:r>
        </a:p>
      </dgm:t>
    </dgm:pt>
    <dgm:pt modelId="{C48DA905-96EB-454F-B7B8-3D36FA2DD054}" type="parTrans" cxnId="{6D0798C5-06B5-4B62-A9BD-3675A53CBE2D}">
      <dgm:prSet/>
      <dgm:spPr/>
      <dgm:t>
        <a:bodyPr/>
        <a:lstStyle/>
        <a:p>
          <a:endParaRPr lang="en-US"/>
        </a:p>
      </dgm:t>
    </dgm:pt>
    <dgm:pt modelId="{20569730-34FF-43CC-BC7A-7BA02704B504}" type="sibTrans" cxnId="{6D0798C5-06B5-4B62-A9BD-3675A53CBE2D}">
      <dgm:prSet/>
      <dgm:spPr/>
      <dgm:t>
        <a:bodyPr/>
        <a:lstStyle/>
        <a:p>
          <a:endParaRPr lang="en-US"/>
        </a:p>
      </dgm:t>
    </dgm:pt>
    <dgm:pt modelId="{71D8C7EA-E7BB-448D-A2F2-BD1AE01301F2}">
      <dgm:prSet phldrT="[Text]"/>
      <dgm:spPr/>
      <dgm:t>
        <a:bodyPr/>
        <a:lstStyle/>
        <a:p>
          <a:r>
            <a:rPr lang="en-US" dirty="0"/>
            <a:t>Educating for </a:t>
          </a:r>
          <a:r>
            <a:rPr lang="en-US" b="1" dirty="0"/>
            <a:t>Community and Living Well Together</a:t>
          </a:r>
        </a:p>
      </dgm:t>
    </dgm:pt>
    <dgm:pt modelId="{094C8D57-8A2A-4936-AFE2-6BA35886B814}" type="parTrans" cxnId="{F1C0A92E-06A6-42D0-9FCF-E4DE9E921FC4}">
      <dgm:prSet/>
      <dgm:spPr/>
      <dgm:t>
        <a:bodyPr/>
        <a:lstStyle/>
        <a:p>
          <a:endParaRPr lang="en-US"/>
        </a:p>
      </dgm:t>
    </dgm:pt>
    <dgm:pt modelId="{F9198BA1-CCE1-4017-92D4-75171751B4E7}" type="sibTrans" cxnId="{F1C0A92E-06A6-42D0-9FCF-E4DE9E921FC4}">
      <dgm:prSet/>
      <dgm:spPr/>
      <dgm:t>
        <a:bodyPr/>
        <a:lstStyle/>
        <a:p>
          <a:endParaRPr lang="en-US"/>
        </a:p>
      </dgm:t>
    </dgm:pt>
    <dgm:pt modelId="{D2920D06-C260-4EBB-BB71-33CDD22B1378}">
      <dgm:prSet phldrT="[Text]"/>
      <dgm:spPr/>
      <dgm:t>
        <a:bodyPr/>
        <a:lstStyle/>
        <a:p>
          <a:r>
            <a:rPr lang="en-US" dirty="0"/>
            <a:t>Educating for </a:t>
          </a:r>
          <a:r>
            <a:rPr lang="en-US" b="1" dirty="0"/>
            <a:t>Dignity and Respect </a:t>
          </a:r>
        </a:p>
      </dgm:t>
    </dgm:pt>
    <dgm:pt modelId="{3F00FDD3-C4AC-41BE-A7E3-8ED807B1FF0E}" type="parTrans" cxnId="{BD1D757B-3274-45C3-B840-7CAF1B8B2241}">
      <dgm:prSet/>
      <dgm:spPr/>
      <dgm:t>
        <a:bodyPr/>
        <a:lstStyle/>
        <a:p>
          <a:endParaRPr lang="en-US"/>
        </a:p>
      </dgm:t>
    </dgm:pt>
    <dgm:pt modelId="{46F6AB54-9C22-496D-A412-E2364CC7B464}" type="sibTrans" cxnId="{BD1D757B-3274-45C3-B840-7CAF1B8B2241}">
      <dgm:prSet/>
      <dgm:spPr/>
      <dgm:t>
        <a:bodyPr/>
        <a:lstStyle/>
        <a:p>
          <a:endParaRPr lang="en-US"/>
        </a:p>
      </dgm:t>
    </dgm:pt>
    <dgm:pt modelId="{3D84F452-8213-417D-885C-5881409592A6}" type="pres">
      <dgm:prSet presAssocID="{E6E0A492-FE95-4918-AF4C-F2B800116B38}" presName="diagram" presStyleCnt="0">
        <dgm:presLayoutVars>
          <dgm:chMax val="1"/>
          <dgm:dir/>
          <dgm:animLvl val="ctr"/>
          <dgm:resizeHandles val="exact"/>
        </dgm:presLayoutVars>
      </dgm:prSet>
      <dgm:spPr/>
      <dgm:t>
        <a:bodyPr/>
        <a:lstStyle/>
        <a:p>
          <a:endParaRPr lang="en-GB"/>
        </a:p>
      </dgm:t>
    </dgm:pt>
    <dgm:pt modelId="{4707B2A0-F786-49CD-92A3-543F7332A683}" type="pres">
      <dgm:prSet presAssocID="{E6E0A492-FE95-4918-AF4C-F2B800116B38}" presName="matrix" presStyleCnt="0"/>
      <dgm:spPr/>
    </dgm:pt>
    <dgm:pt modelId="{AF42D8D7-2B80-4A0D-A025-11B752BD8841}" type="pres">
      <dgm:prSet presAssocID="{E6E0A492-FE95-4918-AF4C-F2B800116B38}" presName="tile1" presStyleLbl="node1" presStyleIdx="0" presStyleCnt="4" custLinFactNeighborY="-10658"/>
      <dgm:spPr/>
      <dgm:t>
        <a:bodyPr/>
        <a:lstStyle/>
        <a:p>
          <a:endParaRPr lang="en-GB"/>
        </a:p>
      </dgm:t>
    </dgm:pt>
    <dgm:pt modelId="{7724E12C-1F6F-4947-849C-7A868E1CFB83}" type="pres">
      <dgm:prSet presAssocID="{E6E0A492-FE95-4918-AF4C-F2B800116B38}" presName="tile1text" presStyleLbl="node1" presStyleIdx="0" presStyleCnt="4">
        <dgm:presLayoutVars>
          <dgm:chMax val="0"/>
          <dgm:chPref val="0"/>
          <dgm:bulletEnabled val="1"/>
        </dgm:presLayoutVars>
      </dgm:prSet>
      <dgm:spPr/>
      <dgm:t>
        <a:bodyPr/>
        <a:lstStyle/>
        <a:p>
          <a:endParaRPr lang="en-GB"/>
        </a:p>
      </dgm:t>
    </dgm:pt>
    <dgm:pt modelId="{F2796A30-4BA6-4579-B872-55030DC8751B}" type="pres">
      <dgm:prSet presAssocID="{E6E0A492-FE95-4918-AF4C-F2B800116B38}" presName="tile2" presStyleLbl="node1" presStyleIdx="1" presStyleCnt="4"/>
      <dgm:spPr/>
      <dgm:t>
        <a:bodyPr/>
        <a:lstStyle/>
        <a:p>
          <a:endParaRPr lang="en-GB"/>
        </a:p>
      </dgm:t>
    </dgm:pt>
    <dgm:pt modelId="{59C753EF-0842-45C9-8FA4-7A0668040A7A}" type="pres">
      <dgm:prSet presAssocID="{E6E0A492-FE95-4918-AF4C-F2B800116B38}" presName="tile2text" presStyleLbl="node1" presStyleIdx="1" presStyleCnt="4">
        <dgm:presLayoutVars>
          <dgm:chMax val="0"/>
          <dgm:chPref val="0"/>
          <dgm:bulletEnabled val="1"/>
        </dgm:presLayoutVars>
      </dgm:prSet>
      <dgm:spPr/>
      <dgm:t>
        <a:bodyPr/>
        <a:lstStyle/>
        <a:p>
          <a:endParaRPr lang="en-GB"/>
        </a:p>
      </dgm:t>
    </dgm:pt>
    <dgm:pt modelId="{D2EE4A69-F86E-44DB-8DC2-05CF8482E115}" type="pres">
      <dgm:prSet presAssocID="{E6E0A492-FE95-4918-AF4C-F2B800116B38}" presName="tile3" presStyleLbl="node1" presStyleIdx="2" presStyleCnt="4"/>
      <dgm:spPr/>
      <dgm:t>
        <a:bodyPr/>
        <a:lstStyle/>
        <a:p>
          <a:endParaRPr lang="en-GB"/>
        </a:p>
      </dgm:t>
    </dgm:pt>
    <dgm:pt modelId="{B8E3EB5F-FD04-4587-8811-F896BB860A24}" type="pres">
      <dgm:prSet presAssocID="{E6E0A492-FE95-4918-AF4C-F2B800116B38}" presName="tile3text" presStyleLbl="node1" presStyleIdx="2" presStyleCnt="4">
        <dgm:presLayoutVars>
          <dgm:chMax val="0"/>
          <dgm:chPref val="0"/>
          <dgm:bulletEnabled val="1"/>
        </dgm:presLayoutVars>
      </dgm:prSet>
      <dgm:spPr/>
      <dgm:t>
        <a:bodyPr/>
        <a:lstStyle/>
        <a:p>
          <a:endParaRPr lang="en-GB"/>
        </a:p>
      </dgm:t>
    </dgm:pt>
    <dgm:pt modelId="{D2422CFC-64A5-4E24-9F46-1CDA73C5BF6F}" type="pres">
      <dgm:prSet presAssocID="{E6E0A492-FE95-4918-AF4C-F2B800116B38}" presName="tile4" presStyleLbl="node1" presStyleIdx="3" presStyleCnt="4"/>
      <dgm:spPr/>
      <dgm:t>
        <a:bodyPr/>
        <a:lstStyle/>
        <a:p>
          <a:endParaRPr lang="en-GB"/>
        </a:p>
      </dgm:t>
    </dgm:pt>
    <dgm:pt modelId="{C4C1511B-EED0-40ED-A51F-1F1A3149B7DE}" type="pres">
      <dgm:prSet presAssocID="{E6E0A492-FE95-4918-AF4C-F2B800116B38}" presName="tile4text" presStyleLbl="node1" presStyleIdx="3" presStyleCnt="4">
        <dgm:presLayoutVars>
          <dgm:chMax val="0"/>
          <dgm:chPref val="0"/>
          <dgm:bulletEnabled val="1"/>
        </dgm:presLayoutVars>
      </dgm:prSet>
      <dgm:spPr/>
      <dgm:t>
        <a:bodyPr/>
        <a:lstStyle/>
        <a:p>
          <a:endParaRPr lang="en-GB"/>
        </a:p>
      </dgm:t>
    </dgm:pt>
    <dgm:pt modelId="{961D8291-A1AA-439C-9B5B-62F2FD2E034E}" type="pres">
      <dgm:prSet presAssocID="{E6E0A492-FE95-4918-AF4C-F2B800116B38}" presName="centerTile" presStyleLbl="fgShp" presStyleIdx="0" presStyleCnt="1">
        <dgm:presLayoutVars>
          <dgm:chMax val="0"/>
          <dgm:chPref val="0"/>
        </dgm:presLayoutVars>
      </dgm:prSet>
      <dgm:spPr/>
      <dgm:t>
        <a:bodyPr/>
        <a:lstStyle/>
        <a:p>
          <a:endParaRPr lang="en-GB"/>
        </a:p>
      </dgm:t>
    </dgm:pt>
  </dgm:ptLst>
  <dgm:cxnLst>
    <dgm:cxn modelId="{DEEB711E-7289-4BBF-B305-0BA6A33888D5}" type="presOf" srcId="{33825D9B-2513-423E-9DD5-8B0817A879E2}" destId="{961D8291-A1AA-439C-9B5B-62F2FD2E034E}" srcOrd="0" destOrd="0" presId="urn:microsoft.com/office/officeart/2005/8/layout/matrix1"/>
    <dgm:cxn modelId="{9160F497-ACF6-46A1-B503-8537E95B640B}" type="presOf" srcId="{3C6C27A3-E06C-4DDD-B3C9-0CCF988ECF45}" destId="{7724E12C-1F6F-4947-849C-7A868E1CFB83}" srcOrd="1" destOrd="0" presId="urn:microsoft.com/office/officeart/2005/8/layout/matrix1"/>
    <dgm:cxn modelId="{F75A666B-0D7B-44BE-97F1-8EE82ACAB21D}" type="presOf" srcId="{F1267C97-0B8D-4700-ADB8-64B9ABD8E4A8}" destId="{59C753EF-0842-45C9-8FA4-7A0668040A7A}" srcOrd="1" destOrd="0" presId="urn:microsoft.com/office/officeart/2005/8/layout/matrix1"/>
    <dgm:cxn modelId="{F1C0A92E-06A6-42D0-9FCF-E4DE9E921FC4}" srcId="{33825D9B-2513-423E-9DD5-8B0817A879E2}" destId="{71D8C7EA-E7BB-448D-A2F2-BD1AE01301F2}" srcOrd="2" destOrd="0" parTransId="{094C8D57-8A2A-4936-AFE2-6BA35886B814}" sibTransId="{F9198BA1-CCE1-4017-92D4-75171751B4E7}"/>
    <dgm:cxn modelId="{670E830B-71CE-4BC3-BB72-855EF653E6D7}" type="presOf" srcId="{F1267C97-0B8D-4700-ADB8-64B9ABD8E4A8}" destId="{F2796A30-4BA6-4579-B872-55030DC8751B}" srcOrd="0" destOrd="0" presId="urn:microsoft.com/office/officeart/2005/8/layout/matrix1"/>
    <dgm:cxn modelId="{72B5AAF1-307B-45AD-BD90-7C3AA366CC07}" srcId="{E6E0A492-FE95-4918-AF4C-F2B800116B38}" destId="{33825D9B-2513-423E-9DD5-8B0817A879E2}" srcOrd="0" destOrd="0" parTransId="{0232D076-81DD-4D45-9A6B-8FC9470DC09F}" sibTransId="{BCEF7BC8-05DB-4AEC-8946-1CA81C5FC1E9}"/>
    <dgm:cxn modelId="{7895210F-CA1F-4A3C-B574-36B7E9C799B8}" srcId="{33825D9B-2513-423E-9DD5-8B0817A879E2}" destId="{3C6C27A3-E06C-4DDD-B3C9-0CCF988ECF45}" srcOrd="0" destOrd="0" parTransId="{B88B10A3-BC1D-487D-8DF1-A630530A80E2}" sibTransId="{7F8954A2-9E35-42C0-A9D4-DBA9A537FC42}"/>
    <dgm:cxn modelId="{BF6032BC-5EB4-4B45-9AE8-2ADE96438031}" type="presOf" srcId="{3C6C27A3-E06C-4DDD-B3C9-0CCF988ECF45}" destId="{AF42D8D7-2B80-4A0D-A025-11B752BD8841}" srcOrd="0" destOrd="0" presId="urn:microsoft.com/office/officeart/2005/8/layout/matrix1"/>
    <dgm:cxn modelId="{82EC3A12-FC96-4793-BE4C-0D8CB6475CF9}" type="presOf" srcId="{E6E0A492-FE95-4918-AF4C-F2B800116B38}" destId="{3D84F452-8213-417D-885C-5881409592A6}" srcOrd="0" destOrd="0" presId="urn:microsoft.com/office/officeart/2005/8/layout/matrix1"/>
    <dgm:cxn modelId="{4B65A1A3-CAB7-4055-A0B5-90D2B0703344}" type="presOf" srcId="{D2920D06-C260-4EBB-BB71-33CDD22B1378}" destId="{C4C1511B-EED0-40ED-A51F-1F1A3149B7DE}" srcOrd="1" destOrd="0" presId="urn:microsoft.com/office/officeart/2005/8/layout/matrix1"/>
    <dgm:cxn modelId="{099C38EF-E45C-483C-851C-3A60F9741BE0}" type="presOf" srcId="{71D8C7EA-E7BB-448D-A2F2-BD1AE01301F2}" destId="{B8E3EB5F-FD04-4587-8811-F896BB860A24}" srcOrd="1" destOrd="0" presId="urn:microsoft.com/office/officeart/2005/8/layout/matrix1"/>
    <dgm:cxn modelId="{515FC2AE-440B-46AC-8238-A93678CD23FC}" type="presOf" srcId="{D2920D06-C260-4EBB-BB71-33CDD22B1378}" destId="{D2422CFC-64A5-4E24-9F46-1CDA73C5BF6F}" srcOrd="0" destOrd="0" presId="urn:microsoft.com/office/officeart/2005/8/layout/matrix1"/>
    <dgm:cxn modelId="{6D0798C5-06B5-4B62-A9BD-3675A53CBE2D}" srcId="{33825D9B-2513-423E-9DD5-8B0817A879E2}" destId="{F1267C97-0B8D-4700-ADB8-64B9ABD8E4A8}" srcOrd="1" destOrd="0" parTransId="{C48DA905-96EB-454F-B7B8-3D36FA2DD054}" sibTransId="{20569730-34FF-43CC-BC7A-7BA02704B504}"/>
    <dgm:cxn modelId="{29C57013-6252-4D37-9325-660335E46E3F}" type="presOf" srcId="{71D8C7EA-E7BB-448D-A2F2-BD1AE01301F2}" destId="{D2EE4A69-F86E-44DB-8DC2-05CF8482E115}" srcOrd="0" destOrd="0" presId="urn:microsoft.com/office/officeart/2005/8/layout/matrix1"/>
    <dgm:cxn modelId="{BD1D757B-3274-45C3-B840-7CAF1B8B2241}" srcId="{33825D9B-2513-423E-9DD5-8B0817A879E2}" destId="{D2920D06-C260-4EBB-BB71-33CDD22B1378}" srcOrd="3" destOrd="0" parTransId="{3F00FDD3-C4AC-41BE-A7E3-8ED807B1FF0E}" sibTransId="{46F6AB54-9C22-496D-A412-E2364CC7B464}"/>
    <dgm:cxn modelId="{F0787B61-ABF1-44D4-B7E6-80AE064957EC}" type="presParOf" srcId="{3D84F452-8213-417D-885C-5881409592A6}" destId="{4707B2A0-F786-49CD-92A3-543F7332A683}" srcOrd="0" destOrd="0" presId="urn:microsoft.com/office/officeart/2005/8/layout/matrix1"/>
    <dgm:cxn modelId="{250328E9-985D-4C19-83F2-D45CF89BEE02}" type="presParOf" srcId="{4707B2A0-F786-49CD-92A3-543F7332A683}" destId="{AF42D8D7-2B80-4A0D-A025-11B752BD8841}" srcOrd="0" destOrd="0" presId="urn:microsoft.com/office/officeart/2005/8/layout/matrix1"/>
    <dgm:cxn modelId="{327E6D3B-7B95-4868-9983-7E9891B745B3}" type="presParOf" srcId="{4707B2A0-F786-49CD-92A3-543F7332A683}" destId="{7724E12C-1F6F-4947-849C-7A868E1CFB83}" srcOrd="1" destOrd="0" presId="urn:microsoft.com/office/officeart/2005/8/layout/matrix1"/>
    <dgm:cxn modelId="{53316645-9FD3-4695-84D2-1B87307BB23A}" type="presParOf" srcId="{4707B2A0-F786-49CD-92A3-543F7332A683}" destId="{F2796A30-4BA6-4579-B872-55030DC8751B}" srcOrd="2" destOrd="0" presId="urn:microsoft.com/office/officeart/2005/8/layout/matrix1"/>
    <dgm:cxn modelId="{8D35CBFC-D87A-4451-999F-30D38D6E0B6C}" type="presParOf" srcId="{4707B2A0-F786-49CD-92A3-543F7332A683}" destId="{59C753EF-0842-45C9-8FA4-7A0668040A7A}" srcOrd="3" destOrd="0" presId="urn:microsoft.com/office/officeart/2005/8/layout/matrix1"/>
    <dgm:cxn modelId="{66B5FC47-7971-4038-8082-F312A37E17D0}" type="presParOf" srcId="{4707B2A0-F786-49CD-92A3-543F7332A683}" destId="{D2EE4A69-F86E-44DB-8DC2-05CF8482E115}" srcOrd="4" destOrd="0" presId="urn:microsoft.com/office/officeart/2005/8/layout/matrix1"/>
    <dgm:cxn modelId="{E5FC856A-9A08-4696-B435-DE4B98DDE8B2}" type="presParOf" srcId="{4707B2A0-F786-49CD-92A3-543F7332A683}" destId="{B8E3EB5F-FD04-4587-8811-F896BB860A24}" srcOrd="5" destOrd="0" presId="urn:microsoft.com/office/officeart/2005/8/layout/matrix1"/>
    <dgm:cxn modelId="{426C0DBE-0D82-4FC3-B3A5-45CFF0AA2642}" type="presParOf" srcId="{4707B2A0-F786-49CD-92A3-543F7332A683}" destId="{D2422CFC-64A5-4E24-9F46-1CDA73C5BF6F}" srcOrd="6" destOrd="0" presId="urn:microsoft.com/office/officeart/2005/8/layout/matrix1"/>
    <dgm:cxn modelId="{2E02F08C-4D76-460F-B912-FBA3894703E7}" type="presParOf" srcId="{4707B2A0-F786-49CD-92A3-543F7332A683}" destId="{C4C1511B-EED0-40ED-A51F-1F1A3149B7DE}" srcOrd="7" destOrd="0" presId="urn:microsoft.com/office/officeart/2005/8/layout/matrix1"/>
    <dgm:cxn modelId="{768D1956-ACAA-4807-9CA1-3997E81F06FC}" type="presParOf" srcId="{3D84F452-8213-417D-885C-5881409592A6}" destId="{961D8291-A1AA-439C-9B5B-62F2FD2E034E}"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pPr algn="ctr"/>
          <a:r>
            <a:rPr kumimoji="0" lang="en-US" sz="4800" i="0" u="none" strike="noStrike" cap="none" spc="0" normalizeH="0" baseline="0" noProof="0" dirty="0">
              <a:ln>
                <a:noFill/>
              </a:ln>
              <a:solidFill>
                <a:schemeClr val="bg1"/>
              </a:solidFill>
              <a:effectLst/>
              <a:uLnTx/>
              <a:uFillTx/>
              <a:latin typeface="Arial"/>
              <a:ea typeface="+mn-ea"/>
              <a:cs typeface="Arial"/>
            </a:rPr>
            <a:t>“</a:t>
          </a:r>
          <a:r>
            <a:rPr kumimoji="0" lang="en-GB" sz="4800" i="0" u="none" strike="noStrike" cap="none" spc="0" normalizeH="0" baseline="0" noProof="0" dirty="0">
              <a:ln>
                <a:noFill/>
              </a:ln>
              <a:solidFill>
                <a:schemeClr val="bg1"/>
              </a:solidFill>
              <a:effectLst/>
              <a:uLnTx/>
              <a:uFillTx/>
              <a:latin typeface="Arial"/>
              <a:ea typeface="+mn-ea"/>
              <a:cs typeface="Arial"/>
            </a:rPr>
            <a:t>To develop inspirational</a:t>
          </a:r>
          <a:r>
            <a:rPr kumimoji="0" lang="en-GB" sz="4800" i="0" u="none" strike="noStrike" cap="none" spc="0" normalizeH="0" noProof="0" dirty="0">
              <a:ln>
                <a:noFill/>
              </a:ln>
              <a:solidFill>
                <a:schemeClr val="bg1"/>
              </a:solidFill>
              <a:effectLst/>
              <a:uLnTx/>
              <a:uFillTx/>
              <a:latin typeface="Arial"/>
              <a:ea typeface="+mn-ea"/>
              <a:cs typeface="Arial"/>
            </a:rPr>
            <a:t> leaders who are </a:t>
          </a:r>
          <a:r>
            <a:rPr kumimoji="0" lang="en-GB" sz="6600" b="1" i="0" u="none" strike="noStrike" cap="none" spc="0" normalizeH="0" noProof="0" dirty="0">
              <a:ln>
                <a:noFill/>
              </a:ln>
              <a:solidFill>
                <a:schemeClr val="bg1"/>
              </a:solidFill>
              <a:effectLst/>
              <a:uLnTx/>
              <a:uFillTx/>
              <a:latin typeface="Arial"/>
              <a:ea typeface="+mn-ea"/>
              <a:cs typeface="Arial"/>
            </a:rPr>
            <a:t>called, connected and committed </a:t>
          </a:r>
          <a:r>
            <a:rPr kumimoji="0" lang="en-GB" sz="4800" i="0" u="none" strike="noStrike" cap="none" spc="0" normalizeH="0" noProof="0" dirty="0">
              <a:ln>
                <a:noFill/>
              </a:ln>
              <a:solidFill>
                <a:schemeClr val="bg1"/>
              </a:solidFill>
              <a:effectLst/>
              <a:uLnTx/>
              <a:uFillTx/>
              <a:latin typeface="Arial"/>
              <a:ea typeface="+mn-ea"/>
              <a:cs typeface="Arial"/>
            </a:rPr>
            <a:t>to delivering the Church of England’s vision for education”</a:t>
          </a:r>
          <a:endParaRPr lang="en-US" sz="4800" b="1" i="0" dirty="0">
            <a:solidFill>
              <a:schemeClr val="bg1"/>
            </a:solidFill>
          </a:endParaRPr>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t>
        <a:bodyPr/>
        <a:lstStyle/>
        <a:p>
          <a:endParaRPr lang="en-GB"/>
        </a:p>
      </dgm:t>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92513" custLinFactNeighborY="3744">
        <dgm:presLayoutVars>
          <dgm:bulletEnabled val="1"/>
        </dgm:presLayoutVars>
      </dgm:prSet>
      <dgm:spPr/>
      <dgm:t>
        <a:bodyPr/>
        <a:lstStyle/>
        <a:p>
          <a:endParaRPr lang="en-GB"/>
        </a:p>
      </dgm:t>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US" sz="6000" b="1" dirty="0"/>
            <a:t>Ethos Enhancing Outcomes</a:t>
          </a:r>
          <a:endParaRPr lang="en-US" sz="60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t>
        <a:bodyPr/>
        <a:lstStyle/>
        <a:p>
          <a:endParaRPr lang="en-GB"/>
        </a:p>
      </dgm:t>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Y="156941" custLinFactNeighborY="-33158">
        <dgm:presLayoutVars>
          <dgm:bulletEnabled val="1"/>
        </dgm:presLayoutVars>
      </dgm:prSet>
      <dgm:spPr/>
      <dgm:t>
        <a:bodyPr/>
        <a:lstStyle/>
        <a:p>
          <a:endParaRPr lang="en-GB"/>
        </a:p>
      </dgm:t>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7D5943-5B2C-4808-9D14-D58555F3D0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0E9644-4F1F-4597-868C-2CE65934DAF3}">
      <dgm:prSet phldrT="[Text]" custT="1"/>
      <dgm:spPr/>
      <dgm:t>
        <a:bodyPr/>
        <a:lstStyle/>
        <a:p>
          <a:r>
            <a:rPr lang="en-GB" sz="4400" b="1" dirty="0"/>
            <a:t>Theology of Educational Leadership Practices Matrix (2019) </a:t>
          </a:r>
          <a:endParaRPr lang="en-US" sz="4400" dirty="0"/>
        </a:p>
      </dgm:t>
    </dgm:pt>
    <dgm:pt modelId="{1317AD1E-3E1E-4EA1-85CE-202B2CBD10F3}" type="parTrans" cxnId="{49513F54-2C65-4C9A-B41E-52A0D40ED616}">
      <dgm:prSet/>
      <dgm:spPr/>
      <dgm:t>
        <a:bodyPr/>
        <a:lstStyle/>
        <a:p>
          <a:endParaRPr lang="en-US"/>
        </a:p>
      </dgm:t>
    </dgm:pt>
    <dgm:pt modelId="{8487365E-760F-43E2-A02D-58231ACF6352}" type="sibTrans" cxnId="{49513F54-2C65-4C9A-B41E-52A0D40ED616}">
      <dgm:prSet/>
      <dgm:spPr/>
      <dgm:t>
        <a:bodyPr/>
        <a:lstStyle/>
        <a:p>
          <a:endParaRPr lang="en-US"/>
        </a:p>
      </dgm:t>
    </dgm:pt>
    <dgm:pt modelId="{2451B477-F64F-48B2-9F10-EDE9E54BD2B2}" type="pres">
      <dgm:prSet presAssocID="{DE7D5943-5B2C-4808-9D14-D58555F3D05F}" presName="outerComposite" presStyleCnt="0">
        <dgm:presLayoutVars>
          <dgm:chMax val="5"/>
          <dgm:dir/>
          <dgm:resizeHandles val="exact"/>
        </dgm:presLayoutVars>
      </dgm:prSet>
      <dgm:spPr/>
      <dgm:t>
        <a:bodyPr/>
        <a:lstStyle/>
        <a:p>
          <a:endParaRPr lang="en-GB"/>
        </a:p>
      </dgm:t>
    </dgm:pt>
    <dgm:pt modelId="{3F77ED7A-42AC-4AF5-8E81-6F54E093B17A}" type="pres">
      <dgm:prSet presAssocID="{DE7D5943-5B2C-4808-9D14-D58555F3D05F}" presName="dummyMaxCanvas" presStyleCnt="0">
        <dgm:presLayoutVars/>
      </dgm:prSet>
      <dgm:spPr/>
    </dgm:pt>
    <dgm:pt modelId="{D0374680-F994-4F73-9136-8EE2F6EBF037}" type="pres">
      <dgm:prSet presAssocID="{DE7D5943-5B2C-4808-9D14-D58555F3D05F}" presName="OneNode_1" presStyleLbl="node1" presStyleIdx="0" presStyleCnt="1" custScaleX="100000" custScaleY="178520" custLinFactNeighborX="22695" custLinFactNeighborY="-77779">
        <dgm:presLayoutVars>
          <dgm:bulletEnabled val="1"/>
        </dgm:presLayoutVars>
      </dgm:prSet>
      <dgm:spPr/>
      <dgm:t>
        <a:bodyPr/>
        <a:lstStyle/>
        <a:p>
          <a:endParaRPr lang="en-GB"/>
        </a:p>
      </dgm:t>
    </dgm:pt>
  </dgm:ptLst>
  <dgm:cxnLst>
    <dgm:cxn modelId="{32CC4C67-8AA2-40EF-8FD4-23303B6452F5}" type="presOf" srcId="{490E9644-4F1F-4597-868C-2CE65934DAF3}" destId="{D0374680-F994-4F73-9136-8EE2F6EBF037}" srcOrd="0" destOrd="0" presId="urn:microsoft.com/office/officeart/2005/8/layout/vProcess5"/>
    <dgm:cxn modelId="{49513F54-2C65-4C9A-B41E-52A0D40ED616}" srcId="{DE7D5943-5B2C-4808-9D14-D58555F3D05F}" destId="{490E9644-4F1F-4597-868C-2CE65934DAF3}" srcOrd="0" destOrd="0" parTransId="{1317AD1E-3E1E-4EA1-85CE-202B2CBD10F3}" sibTransId="{8487365E-760F-43E2-A02D-58231ACF6352}"/>
    <dgm:cxn modelId="{4C408BA9-FC61-40D9-B81B-A6F1653A57DE}" type="presOf" srcId="{DE7D5943-5B2C-4808-9D14-D58555F3D05F}" destId="{2451B477-F64F-48B2-9F10-EDE9E54BD2B2}" srcOrd="0" destOrd="0" presId="urn:microsoft.com/office/officeart/2005/8/layout/vProcess5"/>
    <dgm:cxn modelId="{ABF65A5F-58A5-4EFD-BD96-54164A8D6912}" type="presParOf" srcId="{2451B477-F64F-48B2-9F10-EDE9E54BD2B2}" destId="{3F77ED7A-42AC-4AF5-8E81-6F54E093B17A}" srcOrd="0" destOrd="0" presId="urn:microsoft.com/office/officeart/2005/8/layout/vProcess5"/>
    <dgm:cxn modelId="{001E75D9-5134-4533-BB33-7BFDC3010F20}" type="presParOf" srcId="{2451B477-F64F-48B2-9F10-EDE9E54BD2B2}" destId="{D0374680-F994-4F73-9136-8EE2F6EBF037}" srcOrd="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8128000" cy="48367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224790" rIns="224790" bIns="224790" numCol="1" spcCol="1270" anchor="ctr" anchorCtr="0">
          <a:noAutofit/>
        </a:bodyPr>
        <a:lstStyle/>
        <a:p>
          <a:pPr lvl="0" algn="ctr" defTabSz="2622550">
            <a:lnSpc>
              <a:spcPct val="90000"/>
            </a:lnSpc>
            <a:spcBef>
              <a:spcPct val="0"/>
            </a:spcBef>
            <a:spcAft>
              <a:spcPct val="35000"/>
            </a:spcAft>
          </a:pPr>
          <a:r>
            <a:rPr lang="en-US" sz="5900" b="1" kern="1200" dirty="0"/>
            <a:t>Peer Support Network: Character Development– Guildford 22nd October</a:t>
          </a:r>
          <a:endParaRPr lang="en-US" sz="5900" kern="1200" dirty="0"/>
        </a:p>
      </dsp:txBody>
      <dsp:txXfrm>
        <a:off x="141662" y="141662"/>
        <a:ext cx="7844676" cy="45533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42D8D7-2B80-4A0D-A025-11B752BD8841}">
      <dsp:nvSpPr>
        <dsp:cNvPr id="0" name=""/>
        <dsp:cNvSpPr/>
      </dsp:nvSpPr>
      <dsp:spPr>
        <a:xfrm rot="16200000">
          <a:off x="677333" y="-677333"/>
          <a:ext cx="2709333" cy="4064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r>
            <a:rPr lang="en-US" sz="3300" kern="1200" dirty="0"/>
            <a:t>Educating for </a:t>
          </a:r>
          <a:r>
            <a:rPr lang="en-US" sz="3300" b="1" kern="1200" dirty="0"/>
            <a:t>Wisdom, Knowledge and Skills</a:t>
          </a:r>
        </a:p>
      </dsp:txBody>
      <dsp:txXfrm rot="5400000">
        <a:off x="-1" y="1"/>
        <a:ext cx="4064000" cy="2032000"/>
      </dsp:txXfrm>
    </dsp:sp>
    <dsp:sp modelId="{F2796A30-4BA6-4579-B872-55030DC8751B}">
      <dsp:nvSpPr>
        <dsp:cNvPr id="0" name=""/>
        <dsp:cNvSpPr/>
      </dsp:nvSpPr>
      <dsp:spPr>
        <a:xfrm>
          <a:off x="4064000" y="0"/>
          <a:ext cx="4064000" cy="2709333"/>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r>
            <a:rPr lang="en-US" sz="3300" kern="1200" dirty="0"/>
            <a:t>Educating for </a:t>
          </a:r>
        </a:p>
        <a:p>
          <a:pPr lvl="0" algn="ctr" defTabSz="1466850">
            <a:lnSpc>
              <a:spcPct val="90000"/>
            </a:lnSpc>
            <a:spcBef>
              <a:spcPct val="0"/>
            </a:spcBef>
            <a:spcAft>
              <a:spcPct val="35000"/>
            </a:spcAft>
          </a:pPr>
          <a:r>
            <a:rPr lang="en-US" sz="3300" b="1" kern="1200" dirty="0"/>
            <a:t>Hope and Aspiration</a:t>
          </a:r>
        </a:p>
      </dsp:txBody>
      <dsp:txXfrm>
        <a:off x="4064000" y="0"/>
        <a:ext cx="4064000" cy="2032000"/>
      </dsp:txXfrm>
    </dsp:sp>
    <dsp:sp modelId="{D2EE4A69-F86E-44DB-8DC2-05CF8482E115}">
      <dsp:nvSpPr>
        <dsp:cNvPr id="0" name=""/>
        <dsp:cNvSpPr/>
      </dsp:nvSpPr>
      <dsp:spPr>
        <a:xfrm rot="10800000">
          <a:off x="0" y="2709333"/>
          <a:ext cx="4064000" cy="2709333"/>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r>
            <a:rPr lang="en-US" sz="3300" kern="1200" dirty="0"/>
            <a:t>Educating for </a:t>
          </a:r>
          <a:r>
            <a:rPr lang="en-US" sz="3300" b="1" kern="1200" dirty="0"/>
            <a:t>Community and Living Well Together</a:t>
          </a:r>
        </a:p>
      </dsp:txBody>
      <dsp:txXfrm rot="10800000">
        <a:off x="0" y="3386666"/>
        <a:ext cx="4064000" cy="2032000"/>
      </dsp:txXfrm>
    </dsp:sp>
    <dsp:sp modelId="{D2422CFC-64A5-4E24-9F46-1CDA73C5BF6F}">
      <dsp:nvSpPr>
        <dsp:cNvPr id="0" name=""/>
        <dsp:cNvSpPr/>
      </dsp:nvSpPr>
      <dsp:spPr>
        <a:xfrm rot="5400000">
          <a:off x="4741333" y="2032000"/>
          <a:ext cx="2709333" cy="4064000"/>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r>
            <a:rPr lang="en-US" sz="3300" kern="1200" dirty="0"/>
            <a:t>Educating for </a:t>
          </a:r>
          <a:r>
            <a:rPr lang="en-US" sz="3300" b="1" kern="1200" dirty="0"/>
            <a:t>Dignity and Respect </a:t>
          </a:r>
        </a:p>
      </dsp:txBody>
      <dsp:txXfrm rot="-5400000">
        <a:off x="4063999" y="3386666"/>
        <a:ext cx="4064000" cy="2032000"/>
      </dsp:txXfrm>
    </dsp:sp>
    <dsp:sp modelId="{961D8291-A1AA-439C-9B5B-62F2FD2E034E}">
      <dsp:nvSpPr>
        <dsp:cNvPr id="0" name=""/>
        <dsp:cNvSpPr/>
      </dsp:nvSpPr>
      <dsp:spPr>
        <a:xfrm>
          <a:off x="2844799" y="2032000"/>
          <a:ext cx="2438400" cy="1354666"/>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3300" b="1" i="1" kern="1200" dirty="0"/>
            <a:t>‘Life in all its fullness’</a:t>
          </a:r>
        </a:p>
      </dsp:txBody>
      <dsp:txXfrm>
        <a:off x="2910928" y="2098129"/>
        <a:ext cx="2306142" cy="12224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164546"/>
          <a:ext cx="10935801" cy="42309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kumimoji="0" lang="en-US" sz="4800" i="0" u="none" strike="noStrike" kern="1200" cap="none" spc="0" normalizeH="0" baseline="0" noProof="0" dirty="0">
              <a:ln>
                <a:noFill/>
              </a:ln>
              <a:solidFill>
                <a:schemeClr val="bg1"/>
              </a:solidFill>
              <a:effectLst/>
              <a:uLnTx/>
              <a:uFillTx/>
              <a:latin typeface="Arial"/>
              <a:ea typeface="+mn-ea"/>
              <a:cs typeface="Arial"/>
            </a:rPr>
            <a:t>“</a:t>
          </a:r>
          <a:r>
            <a:rPr kumimoji="0" lang="en-GB" sz="4800" i="0" u="none" strike="noStrike" kern="1200" cap="none" spc="0" normalizeH="0" baseline="0" noProof="0" dirty="0">
              <a:ln>
                <a:noFill/>
              </a:ln>
              <a:solidFill>
                <a:schemeClr val="bg1"/>
              </a:solidFill>
              <a:effectLst/>
              <a:uLnTx/>
              <a:uFillTx/>
              <a:latin typeface="Arial"/>
              <a:ea typeface="+mn-ea"/>
              <a:cs typeface="Arial"/>
            </a:rPr>
            <a:t>To develop inspirational</a:t>
          </a:r>
          <a:r>
            <a:rPr kumimoji="0" lang="en-GB" sz="4800" i="0" u="none" strike="noStrike" kern="1200" cap="none" spc="0" normalizeH="0" noProof="0" dirty="0">
              <a:ln>
                <a:noFill/>
              </a:ln>
              <a:solidFill>
                <a:schemeClr val="bg1"/>
              </a:solidFill>
              <a:effectLst/>
              <a:uLnTx/>
              <a:uFillTx/>
              <a:latin typeface="Arial"/>
              <a:ea typeface="+mn-ea"/>
              <a:cs typeface="Arial"/>
            </a:rPr>
            <a:t> leaders who are </a:t>
          </a:r>
          <a:r>
            <a:rPr kumimoji="0" lang="en-GB" sz="6600" b="1" i="0" u="none" strike="noStrike" kern="1200" cap="none" spc="0" normalizeH="0" noProof="0" dirty="0">
              <a:ln>
                <a:noFill/>
              </a:ln>
              <a:solidFill>
                <a:schemeClr val="bg1"/>
              </a:solidFill>
              <a:effectLst/>
              <a:uLnTx/>
              <a:uFillTx/>
              <a:latin typeface="Arial"/>
              <a:ea typeface="+mn-ea"/>
              <a:cs typeface="Arial"/>
            </a:rPr>
            <a:t>called, connected and committed </a:t>
          </a:r>
          <a:r>
            <a:rPr kumimoji="0" lang="en-GB" sz="4800" i="0" u="none" strike="noStrike" kern="1200" cap="none" spc="0" normalizeH="0" noProof="0" dirty="0">
              <a:ln>
                <a:noFill/>
              </a:ln>
              <a:solidFill>
                <a:schemeClr val="bg1"/>
              </a:solidFill>
              <a:effectLst/>
              <a:uLnTx/>
              <a:uFillTx/>
              <a:latin typeface="Arial"/>
              <a:ea typeface="+mn-ea"/>
              <a:cs typeface="Arial"/>
            </a:rPr>
            <a:t>to delivering the Church of England’s vision for education”</a:t>
          </a:r>
          <a:endParaRPr lang="en-US" sz="4800" b="1" i="0" kern="1200" dirty="0">
            <a:solidFill>
              <a:schemeClr val="bg1"/>
            </a:solidFill>
          </a:endParaRPr>
        </a:p>
      </dsp:txBody>
      <dsp:txXfrm>
        <a:off x="123921" y="288467"/>
        <a:ext cx="10687959" cy="39831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8128000" cy="42520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lvl="0" algn="ctr" defTabSz="2667000">
            <a:lnSpc>
              <a:spcPct val="90000"/>
            </a:lnSpc>
            <a:spcBef>
              <a:spcPct val="0"/>
            </a:spcBef>
            <a:spcAft>
              <a:spcPct val="35000"/>
            </a:spcAft>
          </a:pPr>
          <a:r>
            <a:rPr lang="en-US" sz="6000" b="1" kern="1200" dirty="0"/>
            <a:t>Ethos Enhancing Outcomes</a:t>
          </a:r>
          <a:endParaRPr lang="en-US" sz="6000" kern="1200" dirty="0"/>
        </a:p>
      </dsp:txBody>
      <dsp:txXfrm>
        <a:off x="124538" y="124538"/>
        <a:ext cx="7878924" cy="40029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74680-F994-4F73-9136-8EE2F6EBF037}">
      <dsp:nvSpPr>
        <dsp:cNvPr id="0" name=""/>
        <dsp:cNvSpPr/>
      </dsp:nvSpPr>
      <dsp:spPr>
        <a:xfrm>
          <a:off x="0" y="0"/>
          <a:ext cx="7678744" cy="428712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GB" sz="4400" b="1" kern="1200" dirty="0"/>
            <a:t>Theology of Educational Leadership Practices Matrix (2019) </a:t>
          </a:r>
          <a:endParaRPr lang="en-US" sz="4400" kern="1200" dirty="0"/>
        </a:p>
      </dsp:txBody>
      <dsp:txXfrm>
        <a:off x="125566" y="125566"/>
        <a:ext cx="7427612" cy="403599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6363" cy="513508"/>
          </a:xfrm>
          <a:prstGeom prst="rect">
            <a:avLst/>
          </a:prstGeom>
        </p:spPr>
        <p:txBody>
          <a:bodyPr vert="horz" lIns="94650" tIns="47325" rIns="94650" bIns="47325" rtlCol="0"/>
          <a:lstStyle>
            <a:lvl1pPr algn="l">
              <a:defRPr sz="1200"/>
            </a:lvl1pPr>
          </a:lstStyle>
          <a:p>
            <a:endParaRPr lang="en-GB"/>
          </a:p>
        </p:txBody>
      </p:sp>
      <p:sp>
        <p:nvSpPr>
          <p:cNvPr id="3" name="Date Placeholder 2"/>
          <p:cNvSpPr>
            <a:spLocks noGrp="1"/>
          </p:cNvSpPr>
          <p:nvPr>
            <p:ph type="dt" idx="1"/>
          </p:nvPr>
        </p:nvSpPr>
        <p:spPr>
          <a:xfrm>
            <a:off x="4021295" y="0"/>
            <a:ext cx="3076363" cy="513508"/>
          </a:xfrm>
          <a:prstGeom prst="rect">
            <a:avLst/>
          </a:prstGeom>
        </p:spPr>
        <p:txBody>
          <a:bodyPr vert="horz" lIns="94650" tIns="47325" rIns="94650" bIns="47325" rtlCol="0"/>
          <a:lstStyle>
            <a:lvl1pPr algn="r">
              <a:defRPr sz="1200"/>
            </a:lvl1pPr>
          </a:lstStyle>
          <a:p>
            <a:fld id="{F7FED21E-5084-4E0E-B1E6-8D25AEFF656F}" type="datetimeFigureOut">
              <a:rPr lang="en-GB" smtClean="0"/>
              <a:t>22/10/2019</a:t>
            </a:fld>
            <a:endParaRPr lang="en-GB"/>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4650" tIns="47325" rIns="94650" bIns="47325" rtlCol="0" anchor="ctr"/>
          <a:lstStyle/>
          <a:p>
            <a:endParaRPr lang="en-GB"/>
          </a:p>
        </p:txBody>
      </p:sp>
      <p:sp>
        <p:nvSpPr>
          <p:cNvPr id="5" name="Notes Placeholder 4"/>
          <p:cNvSpPr>
            <a:spLocks noGrp="1"/>
          </p:cNvSpPr>
          <p:nvPr>
            <p:ph type="body" sz="quarter" idx="3"/>
          </p:nvPr>
        </p:nvSpPr>
        <p:spPr>
          <a:xfrm>
            <a:off x="709930" y="4925408"/>
            <a:ext cx="5679440" cy="4029878"/>
          </a:xfrm>
          <a:prstGeom prst="rect">
            <a:avLst/>
          </a:prstGeom>
        </p:spPr>
        <p:txBody>
          <a:bodyPr vert="horz" lIns="94650" tIns="47325" rIns="94650" bIns="473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721109"/>
            <a:ext cx="3076363" cy="513507"/>
          </a:xfrm>
          <a:prstGeom prst="rect">
            <a:avLst/>
          </a:prstGeom>
        </p:spPr>
        <p:txBody>
          <a:bodyPr vert="horz" lIns="94650" tIns="47325" rIns="94650" bIns="47325" rtlCol="0" anchor="b"/>
          <a:lstStyle>
            <a:lvl1pPr algn="l">
              <a:defRPr sz="1200"/>
            </a:lvl1pPr>
          </a:lstStyle>
          <a:p>
            <a:endParaRPr lang="en-GB"/>
          </a:p>
        </p:txBody>
      </p:sp>
      <p:sp>
        <p:nvSpPr>
          <p:cNvPr id="7" name="Slide Number Placeholder 6"/>
          <p:cNvSpPr>
            <a:spLocks noGrp="1"/>
          </p:cNvSpPr>
          <p:nvPr>
            <p:ph type="sldNum" sz="quarter" idx="5"/>
          </p:nvPr>
        </p:nvSpPr>
        <p:spPr>
          <a:xfrm>
            <a:off x="4021295" y="9721109"/>
            <a:ext cx="3076363" cy="513507"/>
          </a:xfrm>
          <a:prstGeom prst="rect">
            <a:avLst/>
          </a:prstGeom>
        </p:spPr>
        <p:txBody>
          <a:bodyPr vert="horz" lIns="94650" tIns="47325" rIns="94650" bIns="47325" rtlCol="0" anchor="b"/>
          <a:lstStyle>
            <a:lvl1pPr algn="r">
              <a:defRPr sz="1200"/>
            </a:lvl1pPr>
          </a:lstStyle>
          <a:p>
            <a:fld id="{9D9998D5-325A-4DEB-9AAA-8E88D77429C4}" type="slidenum">
              <a:rPr lang="en-GB" smtClean="0"/>
              <a:t>‹#›</a:t>
            </a:fld>
            <a:endParaRPr lang="en-GB"/>
          </a:p>
        </p:txBody>
      </p:sp>
    </p:spTree>
    <p:extLst>
      <p:ext uri="{BB962C8B-B14F-4D97-AF65-F5344CB8AC3E}">
        <p14:creationId xmlns:p14="http://schemas.microsoft.com/office/powerpoint/2010/main" val="2877871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1</a:t>
            </a:fld>
            <a:endParaRPr lang="en-GB"/>
          </a:p>
        </p:txBody>
      </p:sp>
    </p:spTree>
    <p:extLst>
      <p:ext uri="{BB962C8B-B14F-4D97-AF65-F5344CB8AC3E}">
        <p14:creationId xmlns:p14="http://schemas.microsoft.com/office/powerpoint/2010/main" val="4200950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minutes</a:t>
            </a:r>
          </a:p>
          <a:p>
            <a:endParaRPr lang="en-GB" dirty="0"/>
          </a:p>
          <a:p>
            <a:r>
              <a:rPr lang="en-GB" dirty="0"/>
              <a:t>BEFORE GOING TO LUNCH, lets go back to our starting point. </a:t>
            </a:r>
          </a:p>
          <a:p>
            <a:r>
              <a:rPr lang="en-GB" dirty="0"/>
              <a:t>Take a moment on your own to note down: </a:t>
            </a:r>
          </a:p>
          <a:p>
            <a:pPr marL="177468" indent="-177468">
              <a:buFontTx/>
              <a:buChar char="-"/>
            </a:pPr>
            <a:r>
              <a:rPr lang="en-GB" dirty="0"/>
              <a:t>What has struck you during this morning’s session. </a:t>
            </a:r>
          </a:p>
          <a:p>
            <a:pPr marL="177468" indent="-177468">
              <a:buFontTx/>
              <a:buChar char="-"/>
            </a:pPr>
            <a:r>
              <a:rPr lang="en-GB" dirty="0"/>
              <a:t>What actions will you take as a consequence </a:t>
            </a:r>
          </a:p>
          <a:p>
            <a:pPr marL="177468" indent="-177468">
              <a:buFontTx/>
              <a:buChar char="-"/>
            </a:pPr>
            <a:endParaRPr lang="en-GB" dirty="0"/>
          </a:p>
          <a:p>
            <a:r>
              <a:rPr lang="en-GB" dirty="0"/>
              <a:t>Share with a partner. </a:t>
            </a:r>
          </a:p>
        </p:txBody>
      </p:sp>
      <p:sp>
        <p:nvSpPr>
          <p:cNvPr id="4" name="Slide Number Placeholder 3"/>
          <p:cNvSpPr>
            <a:spLocks noGrp="1"/>
          </p:cNvSpPr>
          <p:nvPr>
            <p:ph type="sldNum" sz="quarter" idx="10"/>
          </p:nvPr>
        </p:nvSpPr>
        <p:spPr/>
        <p:txBody>
          <a:bodyPr/>
          <a:lstStyle/>
          <a:p>
            <a:pPr defTabSz="473248">
              <a:defRPr/>
            </a:pPr>
            <a:fld id="{EB056913-BBBF-4376-B8AB-C9EBD5B2BFC7}" type="slidenum">
              <a:rPr lang="en-GB">
                <a:solidFill>
                  <a:prstClr val="black"/>
                </a:solidFill>
                <a:latin typeface="Calibri" panose="020F0502020204030204"/>
              </a:rPr>
              <a:pPr defTabSz="473248">
                <a:defRPr/>
              </a:pPr>
              <a:t>14</a:t>
            </a:fld>
            <a:endParaRPr lang="en-GB">
              <a:solidFill>
                <a:prstClr val="black"/>
              </a:solidFill>
              <a:latin typeface="Calibri" panose="020F0502020204030204"/>
            </a:endParaRPr>
          </a:p>
        </p:txBody>
      </p:sp>
    </p:spTree>
    <p:extLst>
      <p:ext uri="{BB962C8B-B14F-4D97-AF65-F5344CB8AC3E}">
        <p14:creationId xmlns:p14="http://schemas.microsoft.com/office/powerpoint/2010/main" val="2385075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15</a:t>
            </a:fld>
            <a:endParaRPr lang="en-GB"/>
          </a:p>
        </p:txBody>
      </p:sp>
    </p:spTree>
    <p:extLst>
      <p:ext uri="{BB962C8B-B14F-4D97-AF65-F5344CB8AC3E}">
        <p14:creationId xmlns:p14="http://schemas.microsoft.com/office/powerpoint/2010/main" val="3654611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16</a:t>
            </a:fld>
            <a:endParaRPr lang="en-GB"/>
          </a:p>
        </p:txBody>
      </p:sp>
    </p:spTree>
    <p:extLst>
      <p:ext uri="{BB962C8B-B14F-4D97-AF65-F5344CB8AC3E}">
        <p14:creationId xmlns:p14="http://schemas.microsoft.com/office/powerpoint/2010/main" val="297794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18</a:t>
            </a:fld>
            <a:endParaRPr lang="en-GB"/>
          </a:p>
        </p:txBody>
      </p:sp>
    </p:spTree>
    <p:extLst>
      <p:ext uri="{BB962C8B-B14F-4D97-AF65-F5344CB8AC3E}">
        <p14:creationId xmlns:p14="http://schemas.microsoft.com/office/powerpoint/2010/main" val="1125279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21</a:t>
            </a:fld>
            <a:endParaRPr lang="en-GB"/>
          </a:p>
        </p:txBody>
      </p:sp>
    </p:spTree>
    <p:extLst>
      <p:ext uri="{BB962C8B-B14F-4D97-AF65-F5344CB8AC3E}">
        <p14:creationId xmlns:p14="http://schemas.microsoft.com/office/powerpoint/2010/main" val="194176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22</a:t>
            </a:fld>
            <a:endParaRPr lang="en-GB"/>
          </a:p>
        </p:txBody>
      </p:sp>
    </p:spTree>
    <p:extLst>
      <p:ext uri="{BB962C8B-B14F-4D97-AF65-F5344CB8AC3E}">
        <p14:creationId xmlns:p14="http://schemas.microsoft.com/office/powerpoint/2010/main" val="2607183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24</a:t>
            </a:fld>
            <a:endParaRPr lang="en-GB"/>
          </a:p>
        </p:txBody>
      </p:sp>
    </p:spTree>
    <p:extLst>
      <p:ext uri="{BB962C8B-B14F-4D97-AF65-F5344CB8AC3E}">
        <p14:creationId xmlns:p14="http://schemas.microsoft.com/office/powerpoint/2010/main" val="1101555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30</a:t>
            </a:fld>
            <a:endParaRPr lang="en-GB"/>
          </a:p>
        </p:txBody>
      </p:sp>
    </p:spTree>
    <p:extLst>
      <p:ext uri="{BB962C8B-B14F-4D97-AF65-F5344CB8AC3E}">
        <p14:creationId xmlns:p14="http://schemas.microsoft.com/office/powerpoint/2010/main" val="2551588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056913-BBBF-4376-B8AB-C9EBD5B2BFC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394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32</a:t>
            </a:fld>
            <a:endParaRPr lang="en-GB"/>
          </a:p>
        </p:txBody>
      </p:sp>
    </p:spTree>
    <p:extLst>
      <p:ext uri="{BB962C8B-B14F-4D97-AF65-F5344CB8AC3E}">
        <p14:creationId xmlns:p14="http://schemas.microsoft.com/office/powerpoint/2010/main" val="148145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2</a:t>
            </a:fld>
            <a:endParaRPr lang="en-GB"/>
          </a:p>
        </p:txBody>
      </p:sp>
    </p:spTree>
    <p:extLst>
      <p:ext uri="{BB962C8B-B14F-4D97-AF65-F5344CB8AC3E}">
        <p14:creationId xmlns:p14="http://schemas.microsoft.com/office/powerpoint/2010/main" val="3349347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33</a:t>
            </a:fld>
            <a:endParaRPr lang="en-GB"/>
          </a:p>
        </p:txBody>
      </p:sp>
    </p:spTree>
    <p:extLst>
      <p:ext uri="{BB962C8B-B14F-4D97-AF65-F5344CB8AC3E}">
        <p14:creationId xmlns:p14="http://schemas.microsoft.com/office/powerpoint/2010/main" val="1938578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34</a:t>
            </a:fld>
            <a:endParaRPr lang="en-GB"/>
          </a:p>
        </p:txBody>
      </p:sp>
    </p:spTree>
    <p:extLst>
      <p:ext uri="{BB962C8B-B14F-4D97-AF65-F5344CB8AC3E}">
        <p14:creationId xmlns:p14="http://schemas.microsoft.com/office/powerpoint/2010/main" val="258766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35</a:t>
            </a:fld>
            <a:endParaRPr lang="en-GB"/>
          </a:p>
        </p:txBody>
      </p:sp>
    </p:spTree>
    <p:extLst>
      <p:ext uri="{BB962C8B-B14F-4D97-AF65-F5344CB8AC3E}">
        <p14:creationId xmlns:p14="http://schemas.microsoft.com/office/powerpoint/2010/main" val="3875116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36</a:t>
            </a:fld>
            <a:endParaRPr lang="en-GB"/>
          </a:p>
        </p:txBody>
      </p:sp>
    </p:spTree>
    <p:extLst>
      <p:ext uri="{BB962C8B-B14F-4D97-AF65-F5344CB8AC3E}">
        <p14:creationId xmlns:p14="http://schemas.microsoft.com/office/powerpoint/2010/main" val="1440582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together at Removing Disadvantage (as an example) – one group to take each strand… what resonated for you?</a:t>
            </a:r>
          </a:p>
        </p:txBody>
      </p:sp>
      <p:sp>
        <p:nvSpPr>
          <p:cNvPr id="4" name="Slide Number Placeholder 3"/>
          <p:cNvSpPr>
            <a:spLocks noGrp="1"/>
          </p:cNvSpPr>
          <p:nvPr>
            <p:ph type="sldNum" sz="quarter" idx="5"/>
          </p:nvPr>
        </p:nvSpPr>
        <p:spPr/>
        <p:txBody>
          <a:bodyPr/>
          <a:lstStyle/>
          <a:p>
            <a:fld id="{9D9998D5-325A-4DEB-9AAA-8E88D77429C4}" type="slidenum">
              <a:rPr lang="en-GB" smtClean="0"/>
              <a:t>37</a:t>
            </a:fld>
            <a:endParaRPr lang="en-GB"/>
          </a:p>
        </p:txBody>
      </p:sp>
    </p:spTree>
    <p:extLst>
      <p:ext uri="{BB962C8B-B14F-4D97-AF65-F5344CB8AC3E}">
        <p14:creationId xmlns:p14="http://schemas.microsoft.com/office/powerpoint/2010/main" val="3768738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38</a:t>
            </a:fld>
            <a:endParaRPr lang="en-GB"/>
          </a:p>
        </p:txBody>
      </p:sp>
    </p:spTree>
    <p:extLst>
      <p:ext uri="{BB962C8B-B14F-4D97-AF65-F5344CB8AC3E}">
        <p14:creationId xmlns:p14="http://schemas.microsoft.com/office/powerpoint/2010/main" val="2589494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39</a:t>
            </a:fld>
            <a:endParaRPr lang="en-GB"/>
          </a:p>
        </p:txBody>
      </p:sp>
    </p:spTree>
    <p:extLst>
      <p:ext uri="{BB962C8B-B14F-4D97-AF65-F5344CB8AC3E}">
        <p14:creationId xmlns:p14="http://schemas.microsoft.com/office/powerpoint/2010/main" val="8618808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minutes</a:t>
            </a:r>
          </a:p>
          <a:p>
            <a:endParaRPr lang="en-GB" dirty="0"/>
          </a:p>
          <a:p>
            <a:r>
              <a:rPr lang="en-GB" dirty="0"/>
              <a:t>BEFORE GOING TO LUNCH, lets go back to our starting point. </a:t>
            </a:r>
          </a:p>
          <a:p>
            <a:r>
              <a:rPr lang="en-GB" dirty="0"/>
              <a:t>Take a moment on your own to note down: </a:t>
            </a:r>
          </a:p>
          <a:p>
            <a:pPr marL="177468" indent="-177468">
              <a:buFontTx/>
              <a:buChar char="-"/>
            </a:pPr>
            <a:r>
              <a:rPr lang="en-GB" dirty="0"/>
              <a:t>What has struck you during this morning’s session. </a:t>
            </a:r>
          </a:p>
          <a:p>
            <a:pPr marL="177468" indent="-177468">
              <a:buFontTx/>
              <a:buChar char="-"/>
            </a:pPr>
            <a:r>
              <a:rPr lang="en-GB" dirty="0"/>
              <a:t>What actions will you take as a consequence </a:t>
            </a:r>
          </a:p>
          <a:p>
            <a:pPr marL="177468" indent="-177468">
              <a:buFontTx/>
              <a:buChar char="-"/>
            </a:pPr>
            <a:endParaRPr lang="en-GB" dirty="0"/>
          </a:p>
          <a:p>
            <a:r>
              <a:rPr lang="en-GB" dirty="0"/>
              <a:t>Share with a partner. </a:t>
            </a:r>
          </a:p>
        </p:txBody>
      </p:sp>
      <p:sp>
        <p:nvSpPr>
          <p:cNvPr id="4" name="Slide Number Placeholder 3"/>
          <p:cNvSpPr>
            <a:spLocks noGrp="1"/>
          </p:cNvSpPr>
          <p:nvPr>
            <p:ph type="sldNum" sz="quarter" idx="10"/>
          </p:nvPr>
        </p:nvSpPr>
        <p:spPr/>
        <p:txBody>
          <a:bodyPr/>
          <a:lstStyle/>
          <a:p>
            <a:pPr defTabSz="473248">
              <a:defRPr/>
            </a:pPr>
            <a:fld id="{EB056913-BBBF-4376-B8AB-C9EBD5B2BFC7}" type="slidenum">
              <a:rPr lang="en-GB">
                <a:solidFill>
                  <a:prstClr val="black"/>
                </a:solidFill>
                <a:latin typeface="Calibri" panose="020F0502020204030204"/>
              </a:rPr>
              <a:pPr defTabSz="473248">
                <a:defRPr/>
              </a:pPr>
              <a:t>40</a:t>
            </a:fld>
            <a:endParaRPr lang="en-GB">
              <a:solidFill>
                <a:prstClr val="black"/>
              </a:solidFill>
              <a:latin typeface="Calibri" panose="020F0502020204030204"/>
            </a:endParaRPr>
          </a:p>
        </p:txBody>
      </p:sp>
    </p:spTree>
    <p:extLst>
      <p:ext uri="{BB962C8B-B14F-4D97-AF65-F5344CB8AC3E}">
        <p14:creationId xmlns:p14="http://schemas.microsoft.com/office/powerpoint/2010/main" val="27409758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41</a:t>
            </a:fld>
            <a:endParaRPr lang="en-GB"/>
          </a:p>
        </p:txBody>
      </p:sp>
    </p:spTree>
    <p:extLst>
      <p:ext uri="{BB962C8B-B14F-4D97-AF65-F5344CB8AC3E}">
        <p14:creationId xmlns:p14="http://schemas.microsoft.com/office/powerpoint/2010/main" val="2423244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42</a:t>
            </a:fld>
            <a:endParaRPr lang="en-GB"/>
          </a:p>
        </p:txBody>
      </p:sp>
    </p:spTree>
    <p:extLst>
      <p:ext uri="{BB962C8B-B14F-4D97-AF65-F5344CB8AC3E}">
        <p14:creationId xmlns:p14="http://schemas.microsoft.com/office/powerpoint/2010/main" val="3958482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3</a:t>
            </a:fld>
            <a:endParaRPr lang="en-GB"/>
          </a:p>
        </p:txBody>
      </p:sp>
    </p:spTree>
    <p:extLst>
      <p:ext uri="{BB962C8B-B14F-4D97-AF65-F5344CB8AC3E}">
        <p14:creationId xmlns:p14="http://schemas.microsoft.com/office/powerpoint/2010/main" val="2993046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43</a:t>
            </a:fld>
            <a:endParaRPr lang="en-GB"/>
          </a:p>
        </p:txBody>
      </p:sp>
    </p:spTree>
    <p:extLst>
      <p:ext uri="{BB962C8B-B14F-4D97-AF65-F5344CB8AC3E}">
        <p14:creationId xmlns:p14="http://schemas.microsoft.com/office/powerpoint/2010/main" val="40675142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44</a:t>
            </a:fld>
            <a:endParaRPr lang="en-GB"/>
          </a:p>
        </p:txBody>
      </p:sp>
    </p:spTree>
    <p:extLst>
      <p:ext uri="{BB962C8B-B14F-4D97-AF65-F5344CB8AC3E}">
        <p14:creationId xmlns:p14="http://schemas.microsoft.com/office/powerpoint/2010/main" val="18456340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the Leadership Matrix cards to self-evaluate – choose 2 strengths and 1 area for development to focus on for the year. Record (self-evaluation sheet??)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998D5-325A-4DEB-9AAA-8E88D77429C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6494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47</a:t>
            </a:fld>
            <a:endParaRPr lang="en-GB"/>
          </a:p>
        </p:txBody>
      </p:sp>
    </p:spTree>
    <p:extLst>
      <p:ext uri="{BB962C8B-B14F-4D97-AF65-F5344CB8AC3E}">
        <p14:creationId xmlns:p14="http://schemas.microsoft.com/office/powerpoint/2010/main" val="28189790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48</a:t>
            </a:fld>
            <a:endParaRPr lang="en-GB"/>
          </a:p>
        </p:txBody>
      </p:sp>
    </p:spTree>
    <p:extLst>
      <p:ext uri="{BB962C8B-B14F-4D97-AF65-F5344CB8AC3E}">
        <p14:creationId xmlns:p14="http://schemas.microsoft.com/office/powerpoint/2010/main" val="6825777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49</a:t>
            </a:fld>
            <a:endParaRPr lang="en-GB"/>
          </a:p>
        </p:txBody>
      </p:sp>
    </p:spTree>
    <p:extLst>
      <p:ext uri="{BB962C8B-B14F-4D97-AF65-F5344CB8AC3E}">
        <p14:creationId xmlns:p14="http://schemas.microsoft.com/office/powerpoint/2010/main" val="3028458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4</a:t>
            </a:fld>
            <a:endParaRPr lang="en-GB"/>
          </a:p>
        </p:txBody>
      </p:sp>
    </p:spTree>
    <p:extLst>
      <p:ext uri="{BB962C8B-B14F-4D97-AF65-F5344CB8AC3E}">
        <p14:creationId xmlns:p14="http://schemas.microsoft.com/office/powerpoint/2010/main" val="1716248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9998D5-325A-4DEB-9AAA-8E88D77429C4}" type="slidenum">
              <a:rPr lang="en-GB" smtClean="0"/>
              <a:t>7</a:t>
            </a:fld>
            <a:endParaRPr lang="en-GB"/>
          </a:p>
        </p:txBody>
      </p:sp>
    </p:spTree>
    <p:extLst>
      <p:ext uri="{BB962C8B-B14F-4D97-AF65-F5344CB8AC3E}">
        <p14:creationId xmlns:p14="http://schemas.microsoft.com/office/powerpoint/2010/main" val="3684726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10</a:t>
            </a:fld>
            <a:endParaRPr lang="en-GB"/>
          </a:p>
        </p:txBody>
      </p:sp>
    </p:spTree>
    <p:extLst>
      <p:ext uri="{BB962C8B-B14F-4D97-AF65-F5344CB8AC3E}">
        <p14:creationId xmlns:p14="http://schemas.microsoft.com/office/powerpoint/2010/main" val="913303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D9998D5-325A-4DEB-9AAA-8E88D77429C4}" type="slidenum">
              <a:rPr lang="en-GB" smtClean="0"/>
              <a:t>11</a:t>
            </a:fld>
            <a:endParaRPr lang="en-GB"/>
          </a:p>
        </p:txBody>
      </p:sp>
    </p:spTree>
    <p:extLst>
      <p:ext uri="{BB962C8B-B14F-4D97-AF65-F5344CB8AC3E}">
        <p14:creationId xmlns:p14="http://schemas.microsoft.com/office/powerpoint/2010/main" val="1964061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minutes</a:t>
            </a:r>
          </a:p>
          <a:p>
            <a:endParaRPr lang="en-GB" dirty="0"/>
          </a:p>
          <a:p>
            <a:r>
              <a:rPr lang="en-GB" dirty="0"/>
              <a:t>BEFORE GOING TO LUNCH, lets go back to our starting point. </a:t>
            </a:r>
          </a:p>
          <a:p>
            <a:r>
              <a:rPr lang="en-GB" dirty="0"/>
              <a:t>Take a moment on your own to note down: </a:t>
            </a:r>
          </a:p>
          <a:p>
            <a:pPr marL="177468" indent="-177468">
              <a:buFontTx/>
              <a:buChar char="-"/>
            </a:pPr>
            <a:r>
              <a:rPr lang="en-GB" dirty="0"/>
              <a:t>What has struck you during this morning’s session. </a:t>
            </a:r>
          </a:p>
          <a:p>
            <a:pPr marL="177468" indent="-177468">
              <a:buFontTx/>
              <a:buChar char="-"/>
            </a:pPr>
            <a:r>
              <a:rPr lang="en-GB" dirty="0"/>
              <a:t>What actions will you take as a consequence </a:t>
            </a:r>
          </a:p>
          <a:p>
            <a:pPr marL="177468" indent="-177468">
              <a:buFontTx/>
              <a:buChar char="-"/>
            </a:pPr>
            <a:endParaRPr lang="en-GB" dirty="0"/>
          </a:p>
          <a:p>
            <a:r>
              <a:rPr lang="en-GB" dirty="0"/>
              <a:t>Share with a partner. </a:t>
            </a:r>
          </a:p>
        </p:txBody>
      </p:sp>
      <p:sp>
        <p:nvSpPr>
          <p:cNvPr id="4" name="Slide Number Placeholder 3"/>
          <p:cNvSpPr>
            <a:spLocks noGrp="1"/>
          </p:cNvSpPr>
          <p:nvPr>
            <p:ph type="sldNum" sz="quarter" idx="10"/>
          </p:nvPr>
        </p:nvSpPr>
        <p:spPr/>
        <p:txBody>
          <a:bodyPr/>
          <a:lstStyle/>
          <a:p>
            <a:pPr defTabSz="473248">
              <a:defRPr/>
            </a:pPr>
            <a:fld id="{EB056913-BBBF-4376-B8AB-C9EBD5B2BFC7}" type="slidenum">
              <a:rPr lang="en-GB">
                <a:solidFill>
                  <a:prstClr val="black"/>
                </a:solidFill>
                <a:latin typeface="Calibri" panose="020F0502020204030204"/>
              </a:rPr>
              <a:pPr defTabSz="473248">
                <a:defRPr/>
              </a:pPr>
              <a:t>12</a:t>
            </a:fld>
            <a:endParaRPr lang="en-GB">
              <a:solidFill>
                <a:prstClr val="black"/>
              </a:solidFill>
              <a:latin typeface="Calibri" panose="020F0502020204030204"/>
            </a:endParaRPr>
          </a:p>
        </p:txBody>
      </p:sp>
    </p:spTree>
    <p:extLst>
      <p:ext uri="{BB962C8B-B14F-4D97-AF65-F5344CB8AC3E}">
        <p14:creationId xmlns:p14="http://schemas.microsoft.com/office/powerpoint/2010/main" val="1910620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 minutes</a:t>
            </a:r>
          </a:p>
          <a:p>
            <a:endParaRPr lang="en-GB" dirty="0"/>
          </a:p>
          <a:p>
            <a:r>
              <a:rPr lang="en-GB" dirty="0"/>
              <a:t>BEFORE GOING TO LUNCH, lets go back to our starting point. </a:t>
            </a:r>
          </a:p>
          <a:p>
            <a:r>
              <a:rPr lang="en-GB" dirty="0"/>
              <a:t>Take a moment on your own to note down: </a:t>
            </a:r>
          </a:p>
          <a:p>
            <a:pPr marL="177468" indent="-177468">
              <a:buFontTx/>
              <a:buChar char="-"/>
            </a:pPr>
            <a:r>
              <a:rPr lang="en-GB" dirty="0"/>
              <a:t>What has struck you during this morning’s session. </a:t>
            </a:r>
          </a:p>
          <a:p>
            <a:pPr marL="177468" indent="-177468">
              <a:buFontTx/>
              <a:buChar char="-"/>
            </a:pPr>
            <a:r>
              <a:rPr lang="en-GB" dirty="0"/>
              <a:t>What actions will you take as a consequence </a:t>
            </a:r>
          </a:p>
          <a:p>
            <a:pPr marL="177468" indent="-177468">
              <a:buFontTx/>
              <a:buChar char="-"/>
            </a:pPr>
            <a:endParaRPr lang="en-GB" dirty="0"/>
          </a:p>
          <a:p>
            <a:r>
              <a:rPr lang="en-GB" dirty="0"/>
              <a:t>Share with a partner. </a:t>
            </a:r>
          </a:p>
        </p:txBody>
      </p:sp>
      <p:sp>
        <p:nvSpPr>
          <p:cNvPr id="4" name="Slide Number Placeholder 3"/>
          <p:cNvSpPr>
            <a:spLocks noGrp="1"/>
          </p:cNvSpPr>
          <p:nvPr>
            <p:ph type="sldNum" sz="quarter" idx="10"/>
          </p:nvPr>
        </p:nvSpPr>
        <p:spPr/>
        <p:txBody>
          <a:bodyPr/>
          <a:lstStyle/>
          <a:p>
            <a:pPr defTabSz="473248">
              <a:defRPr/>
            </a:pPr>
            <a:fld id="{EB056913-BBBF-4376-B8AB-C9EBD5B2BFC7}" type="slidenum">
              <a:rPr lang="en-GB">
                <a:solidFill>
                  <a:prstClr val="black"/>
                </a:solidFill>
                <a:latin typeface="Calibri" panose="020F0502020204030204"/>
              </a:rPr>
              <a:pPr defTabSz="473248">
                <a:defRPr/>
              </a:pPr>
              <a:t>13</a:t>
            </a:fld>
            <a:endParaRPr lang="en-GB">
              <a:solidFill>
                <a:prstClr val="black"/>
              </a:solidFill>
              <a:latin typeface="Calibri" panose="020F0502020204030204"/>
            </a:endParaRPr>
          </a:p>
        </p:txBody>
      </p:sp>
    </p:spTree>
    <p:extLst>
      <p:ext uri="{BB962C8B-B14F-4D97-AF65-F5344CB8AC3E}">
        <p14:creationId xmlns:p14="http://schemas.microsoft.com/office/powerpoint/2010/main" val="1177992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ide P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6632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715"/>
            <a:ext cx="12191999" cy="6856285"/>
          </a:xfrm>
          <a:prstGeom prst="rect">
            <a:avLst/>
          </a:prstGeom>
        </p:spPr>
      </p:pic>
    </p:spTree>
    <p:extLst>
      <p:ext uri="{BB962C8B-B14F-4D97-AF65-F5344CB8AC3E}">
        <p14:creationId xmlns:p14="http://schemas.microsoft.com/office/powerpoint/2010/main" val="3069885534"/>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384521110"/>
              </p:ext>
            </p:extLst>
          </p:nvPr>
        </p:nvGraphicFramePr>
        <p:xfrm>
          <a:off x="2263024" y="58648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417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144296" y="20409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235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240635144"/>
              </p:ext>
            </p:extLst>
          </p:nvPr>
        </p:nvGraphicFramePr>
        <p:xfrm>
          <a:off x="708718" y="1124086"/>
          <a:ext cx="10935801" cy="4395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ubtitle 5">
            <a:extLst>
              <a:ext uri="{FF2B5EF4-FFF2-40B4-BE49-F238E27FC236}">
                <a16:creationId xmlns:a16="http://schemas.microsoft.com/office/drawing/2014/main" xmlns="" id="{2D2ADCD0-D779-4FAA-AC2D-05FA2C9C9289}"/>
              </a:ext>
            </a:extLst>
          </p:cNvPr>
          <p:cNvSpPr txBox="1">
            <a:spLocks/>
          </p:cNvSpPr>
          <p:nvPr/>
        </p:nvSpPr>
        <p:spPr>
          <a:xfrm>
            <a:off x="708716" y="147072"/>
            <a:ext cx="10935803" cy="4395533"/>
          </a:xfrm>
          <a:prstGeom prst="rect">
            <a:avLst/>
          </a:prstGeom>
        </p:spPr>
        <p:txBody>
          <a:bodyPr vert="horz" lIns="121920" tIns="60960" rIns="121920" bIns="6096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defTabSz="609585">
              <a:defRPr/>
            </a:pPr>
            <a:r>
              <a:rPr lang="en-GB" sz="2667" b="1" dirty="0">
                <a:solidFill>
                  <a:srgbClr val="973B8E">
                    <a:lumMod val="75000"/>
                  </a:srgbClr>
                </a:solidFill>
                <a:latin typeface="Arial"/>
                <a:cs typeface="Arial"/>
              </a:rPr>
              <a:t>The Church of England Foundation </a:t>
            </a:r>
          </a:p>
          <a:p>
            <a:pPr defTabSz="609585">
              <a:defRPr/>
            </a:pPr>
            <a:r>
              <a:rPr lang="en-GB" sz="2667" b="1" dirty="0">
                <a:solidFill>
                  <a:srgbClr val="973B8E">
                    <a:lumMod val="75000"/>
                  </a:srgbClr>
                </a:solidFill>
                <a:latin typeface="Arial"/>
                <a:cs typeface="Arial"/>
              </a:rPr>
              <a:t>for Educational Leadership’s mission is:</a:t>
            </a:r>
            <a:endParaRPr lang="en-US" sz="2400" i="1" dirty="0">
              <a:solidFill>
                <a:srgbClr val="973B8E">
                  <a:lumMod val="75000"/>
                </a:srgbClr>
              </a:solidFill>
              <a:latin typeface="Arial"/>
              <a:cs typeface="Arial"/>
            </a:endParaRPr>
          </a:p>
        </p:txBody>
      </p:sp>
    </p:spTree>
    <p:extLst>
      <p:ext uri="{BB962C8B-B14F-4D97-AF65-F5344CB8AC3E}">
        <p14:creationId xmlns:p14="http://schemas.microsoft.com/office/powerpoint/2010/main" val="218614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D674D66E-CF37-4993-96F6-5AC140D77E65}"/>
              </a:ext>
            </a:extLst>
          </p:cNvPr>
          <p:cNvSpPr/>
          <p:nvPr/>
        </p:nvSpPr>
        <p:spPr>
          <a:xfrm>
            <a:off x="371061" y="0"/>
            <a:ext cx="11820939" cy="5539658"/>
          </a:xfrm>
          <a:prstGeom prst="rect">
            <a:avLst/>
          </a:prstGeom>
          <a:solidFill>
            <a:schemeClr val="bg1"/>
          </a:solidFill>
        </p:spPr>
        <p:txBody>
          <a:bodyPr wrap="square">
            <a:spAutoFit/>
          </a:bodyPr>
          <a:lstStyle/>
          <a:p>
            <a:pPr algn="ctr" defTabSz="609585">
              <a:lnSpc>
                <a:spcPct val="107000"/>
              </a:lnSpc>
              <a:spcAft>
                <a:spcPts val="1067"/>
              </a:spcAft>
            </a:pPr>
            <a:r>
              <a:rPr lang="en-GB" sz="4800" b="1" dirty="0">
                <a:solidFill>
                  <a:prstClr val="black"/>
                </a:solidFill>
                <a:latin typeface="Arial" panose="020B0604020202020204" pitchFamily="34" charset="0"/>
                <a:ea typeface="Calibri" panose="020F0502020204030204" pitchFamily="34" charset="0"/>
                <a:cs typeface="Arial" panose="020B0604020202020204" pitchFamily="34" charset="0"/>
              </a:rPr>
              <a:t>Called:</a:t>
            </a:r>
            <a:r>
              <a:rPr lang="en-GB" sz="48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GB" sz="1467"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defTabSz="609585">
              <a:lnSpc>
                <a:spcPct val="107000"/>
              </a:lnSpc>
              <a:spcAft>
                <a:spcPts val="1067"/>
              </a:spcAft>
            </a:pP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“Leaders who are called can articulate a strong sense of </a:t>
            </a:r>
            <a:r>
              <a:rPr lang="en-GB" sz="4267" b="1" dirty="0">
                <a:solidFill>
                  <a:prstClr val="black"/>
                </a:solidFill>
                <a:latin typeface="Arial" panose="020B0604020202020204" pitchFamily="34" charset="0"/>
                <a:ea typeface="Calibri" panose="020F0502020204030204" pitchFamily="34" charset="0"/>
                <a:cs typeface="Arial" panose="020B0604020202020204" pitchFamily="34" charset="0"/>
              </a:rPr>
              <a:t>personal vocation</a:t>
            </a:r>
            <a:r>
              <a:rPr lang="en-GB" sz="42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to their role, and demonstrate this through their </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words, actions and decision making</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 exemplifying a strong moral purpose, </a:t>
            </a:r>
            <a:r>
              <a:rPr lang="en-GB" sz="4267" b="1" dirty="0">
                <a:solidFill>
                  <a:prstClr val="black"/>
                </a:solidFill>
                <a:latin typeface="Arial" panose="020B0604020202020204" pitchFamily="34" charset="0"/>
                <a:ea typeface="Calibri" panose="020F0502020204030204" pitchFamily="34" charset="0"/>
                <a:cs typeface="Arial" panose="020B0604020202020204" pitchFamily="34" charset="0"/>
              </a:rPr>
              <a:t>confident vision</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en-GB" sz="3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and </a:t>
            </a:r>
            <a:r>
              <a:rPr lang="en-GB" sz="2400" b="1" dirty="0">
                <a:solidFill>
                  <a:prstClr val="black"/>
                </a:solidFill>
                <a:latin typeface="Arial" panose="020B0604020202020204" pitchFamily="34" charset="0"/>
                <a:ea typeface="Calibri" panose="020F0502020204030204" pitchFamily="34" charset="0"/>
                <a:cs typeface="Arial" panose="020B0604020202020204" pitchFamily="34" charset="0"/>
              </a:rPr>
              <a:t>ambitious trajectory</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 of improvement. For some, this sense of vocation will be driven by an established or </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developing faith</a:t>
            </a:r>
            <a:r>
              <a:rPr lang="en-GB" sz="3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commitment. They show integrity, honesty and a </a:t>
            </a:r>
            <a:r>
              <a:rPr lang="en-GB" sz="4267" b="1" dirty="0">
                <a:solidFill>
                  <a:prstClr val="black"/>
                </a:solidFill>
                <a:latin typeface="Arial" panose="020B0604020202020204" pitchFamily="34" charset="0"/>
                <a:ea typeface="Calibri" panose="020F0502020204030204" pitchFamily="34" charset="0"/>
                <a:cs typeface="Arial" panose="020B0604020202020204" pitchFamily="34" charset="0"/>
              </a:rPr>
              <a:t>deep sense of resilience</a:t>
            </a:r>
            <a:r>
              <a:rPr lang="en-GB" sz="42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underpinned by their personal sense of vocation as a leader.”</a:t>
            </a:r>
            <a:endParaRPr lang="en-GB" sz="1867"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7009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6EF0137-AE81-4224-BD8E-F8AD410976A1}"/>
              </a:ext>
            </a:extLst>
          </p:cNvPr>
          <p:cNvSpPr/>
          <p:nvPr/>
        </p:nvSpPr>
        <p:spPr>
          <a:xfrm>
            <a:off x="901148" y="85119"/>
            <a:ext cx="10760765" cy="5201104"/>
          </a:xfrm>
          <a:prstGeom prst="rect">
            <a:avLst/>
          </a:prstGeom>
        </p:spPr>
        <p:txBody>
          <a:bodyPr wrap="square">
            <a:spAutoFit/>
          </a:bodyPr>
          <a:lstStyle/>
          <a:p>
            <a:pPr algn="ctr" defTabSz="609585">
              <a:lnSpc>
                <a:spcPct val="107000"/>
              </a:lnSpc>
              <a:spcAft>
                <a:spcPts val="1067"/>
              </a:spcAft>
            </a:pPr>
            <a:r>
              <a:rPr lang="en-GB" sz="4800" b="1" dirty="0">
                <a:solidFill>
                  <a:prstClr val="black"/>
                </a:solidFill>
                <a:latin typeface="Arial" panose="020B0604020202020204" pitchFamily="34" charset="0"/>
                <a:ea typeface="Calibri" panose="020F0502020204030204" pitchFamily="34" charset="0"/>
                <a:cs typeface="Arial" panose="020B0604020202020204" pitchFamily="34" charset="0"/>
              </a:rPr>
              <a:t>Connected:</a:t>
            </a:r>
            <a:r>
              <a:rPr lang="en-GB" sz="48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GB" sz="1467"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defTabSz="609585">
              <a:lnSpc>
                <a:spcPct val="107000"/>
              </a:lnSpc>
              <a:spcAft>
                <a:spcPts val="1067"/>
              </a:spcAft>
            </a:pP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“Leaders who are connected operate deliberately </a:t>
            </a:r>
            <a:r>
              <a:rPr lang="en-GB" sz="4267" b="1" dirty="0">
                <a:solidFill>
                  <a:prstClr val="black"/>
                </a:solidFill>
                <a:latin typeface="Arial" panose="020B0604020202020204" pitchFamily="34" charset="0"/>
                <a:ea typeface="Calibri" panose="020F0502020204030204" pitchFamily="34" charset="0"/>
                <a:cs typeface="Arial" panose="020B0604020202020204" pitchFamily="34" charset="0"/>
              </a:rPr>
              <a:t>within communities of practice</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 positioning themselves within </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positive relationships</a:t>
            </a:r>
            <a:r>
              <a:rPr lang="en-GB" sz="3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that </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sustain and encourage</a:t>
            </a:r>
            <a:r>
              <a:rPr lang="en-GB" sz="3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all parties. They </a:t>
            </a:r>
            <a:r>
              <a:rPr lang="en-GB" sz="4267" b="1" dirty="0">
                <a:solidFill>
                  <a:prstClr val="black"/>
                </a:solidFill>
                <a:latin typeface="Arial" panose="020B0604020202020204" pitchFamily="34" charset="0"/>
                <a:ea typeface="Calibri" panose="020F0502020204030204" pitchFamily="34" charset="0"/>
                <a:cs typeface="Arial" panose="020B0604020202020204" pitchFamily="34" charset="0"/>
              </a:rPr>
              <a:t>embrace interdependence</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 demonstrate </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compassion</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 and </a:t>
            </a:r>
            <a:r>
              <a:rPr lang="en-GB" sz="2400" b="1" dirty="0">
                <a:solidFill>
                  <a:prstClr val="black"/>
                </a:solidFill>
                <a:latin typeface="Arial" panose="020B0604020202020204" pitchFamily="34" charset="0"/>
                <a:ea typeface="Calibri" panose="020F0502020204030204" pitchFamily="34" charset="0"/>
                <a:cs typeface="Arial" panose="020B0604020202020204" pitchFamily="34" charset="0"/>
              </a:rPr>
              <a:t>embody service to others humbly</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 They create shared identity within their teams and </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draw colleagues around a common purpose.</a:t>
            </a:r>
            <a:r>
              <a:rPr lang="en-GB" sz="32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GB" sz="1867"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365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6EF0137-AE81-4224-BD8E-F8AD410976A1}"/>
              </a:ext>
            </a:extLst>
          </p:cNvPr>
          <p:cNvSpPr/>
          <p:nvPr/>
        </p:nvSpPr>
        <p:spPr>
          <a:xfrm>
            <a:off x="901148" y="244144"/>
            <a:ext cx="10760765" cy="4711226"/>
          </a:xfrm>
          <a:prstGeom prst="rect">
            <a:avLst/>
          </a:prstGeom>
        </p:spPr>
        <p:txBody>
          <a:bodyPr wrap="square">
            <a:spAutoFit/>
          </a:bodyPr>
          <a:lstStyle/>
          <a:p>
            <a:pPr algn="ctr" defTabSz="609585">
              <a:lnSpc>
                <a:spcPct val="107000"/>
              </a:lnSpc>
              <a:spcAft>
                <a:spcPts val="1067"/>
              </a:spcAft>
            </a:pPr>
            <a:r>
              <a:rPr lang="en-GB" sz="4267" b="1" dirty="0">
                <a:solidFill>
                  <a:prstClr val="black"/>
                </a:solidFill>
                <a:latin typeface="Arial" panose="020B0604020202020204" pitchFamily="34" charset="0"/>
                <a:ea typeface="Calibri" panose="020F0502020204030204" pitchFamily="34" charset="0"/>
                <a:cs typeface="Arial" panose="020B0604020202020204" pitchFamily="34" charset="0"/>
              </a:rPr>
              <a:t>Committed:</a:t>
            </a:r>
            <a:endParaRPr lang="en-GB"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defTabSz="609585">
              <a:lnSpc>
                <a:spcPct val="107000"/>
              </a:lnSpc>
              <a:spcAft>
                <a:spcPts val="1067"/>
              </a:spcAft>
            </a:pP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“Leaders who are committed </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exude energy and passion</a:t>
            </a:r>
            <a:r>
              <a:rPr lang="en-GB" sz="3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133" dirty="0">
                <a:solidFill>
                  <a:prstClr val="black"/>
                </a:solidFill>
                <a:latin typeface="Arial" panose="020B0604020202020204" pitchFamily="34" charset="0"/>
                <a:ea typeface="Calibri" panose="020F0502020204030204" pitchFamily="34" charset="0"/>
                <a:cs typeface="Arial" panose="020B0604020202020204" pitchFamily="34" charset="0"/>
              </a:rPr>
              <a:t>in all they do, </a:t>
            </a:r>
            <a:r>
              <a:rPr lang="en-GB" sz="3733" b="1" dirty="0">
                <a:solidFill>
                  <a:prstClr val="black"/>
                </a:solidFill>
                <a:latin typeface="Arial" panose="020B0604020202020204" pitchFamily="34" charset="0"/>
                <a:ea typeface="Calibri" panose="020F0502020204030204" pitchFamily="34" charset="0"/>
                <a:cs typeface="Arial" panose="020B0604020202020204" pitchFamily="34" charset="0"/>
              </a:rPr>
              <a:t>inspiring confidence </a:t>
            </a:r>
            <a:r>
              <a:rPr lang="en-GB" sz="3733" dirty="0">
                <a:solidFill>
                  <a:prstClr val="black"/>
                </a:solidFill>
                <a:latin typeface="Arial" panose="020B0604020202020204" pitchFamily="34" charset="0"/>
                <a:ea typeface="Calibri" panose="020F0502020204030204" pitchFamily="34" charset="0"/>
                <a:cs typeface="Arial" panose="020B0604020202020204" pitchFamily="34" charset="0"/>
              </a:rPr>
              <a:t>and</a:t>
            </a:r>
            <a:r>
              <a:rPr lang="en-GB" sz="3733" b="1" dirty="0">
                <a:solidFill>
                  <a:prstClr val="black"/>
                </a:solidFill>
                <a:latin typeface="Arial" panose="020B0604020202020204" pitchFamily="34" charset="0"/>
                <a:ea typeface="Calibri" panose="020F0502020204030204" pitchFamily="34" charset="0"/>
                <a:cs typeface="Arial" panose="020B0604020202020204" pitchFamily="34" charset="0"/>
              </a:rPr>
              <a:t> faithfulness</a:t>
            </a:r>
            <a:r>
              <a:rPr lang="en-GB" sz="3733"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133" dirty="0">
                <a:solidFill>
                  <a:prstClr val="black"/>
                </a:solidFill>
                <a:latin typeface="Arial" panose="020B0604020202020204" pitchFamily="34" charset="0"/>
                <a:ea typeface="Calibri" panose="020F0502020204030204" pitchFamily="34" charset="0"/>
                <a:cs typeface="Arial" panose="020B0604020202020204" pitchFamily="34" charset="0"/>
              </a:rPr>
              <a:t>in their teams. They are clear about their purpose and </a:t>
            </a:r>
            <a:r>
              <a:rPr lang="en-GB" sz="3733" b="1" dirty="0">
                <a:solidFill>
                  <a:prstClr val="black"/>
                </a:solidFill>
                <a:latin typeface="Arial" panose="020B0604020202020204" pitchFamily="34" charset="0"/>
                <a:ea typeface="Calibri" panose="020F0502020204030204" pitchFamily="34" charset="0"/>
                <a:cs typeface="Arial" panose="020B0604020202020204" pitchFamily="34" charset="0"/>
              </a:rPr>
              <a:t>resilient in the face of challenge.</a:t>
            </a:r>
            <a:r>
              <a:rPr lang="en-GB" sz="3733"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133" dirty="0">
                <a:solidFill>
                  <a:prstClr val="black"/>
                </a:solidFill>
                <a:latin typeface="Arial" panose="020B0604020202020204" pitchFamily="34" charset="0"/>
                <a:ea typeface="Calibri" panose="020F0502020204030204" pitchFamily="34" charset="0"/>
                <a:cs typeface="Arial" panose="020B0604020202020204" pitchFamily="34" charset="0"/>
              </a:rPr>
              <a:t>They take long-term decisions and </a:t>
            </a:r>
            <a:r>
              <a:rPr lang="en-GB" sz="2667" b="1" dirty="0">
                <a:solidFill>
                  <a:prstClr val="black"/>
                </a:solidFill>
                <a:latin typeface="Arial" panose="020B0604020202020204" pitchFamily="34" charset="0"/>
                <a:ea typeface="Calibri" panose="020F0502020204030204" pitchFamily="34" charset="0"/>
                <a:cs typeface="Arial" panose="020B0604020202020204" pitchFamily="34" charset="0"/>
              </a:rPr>
              <a:t>not easily swayed</a:t>
            </a:r>
            <a:r>
              <a:rPr lang="en-GB"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133" dirty="0">
                <a:solidFill>
                  <a:prstClr val="black"/>
                </a:solidFill>
                <a:latin typeface="Arial" panose="020B0604020202020204" pitchFamily="34" charset="0"/>
                <a:ea typeface="Calibri" panose="020F0502020204030204" pitchFamily="34" charset="0"/>
                <a:cs typeface="Arial" panose="020B0604020202020204" pitchFamily="34" charset="0"/>
              </a:rPr>
              <a:t>by short-term changes of policy or procedure. They articulate a </a:t>
            </a:r>
            <a:r>
              <a:rPr lang="en-GB" sz="2667" b="1" dirty="0">
                <a:solidFill>
                  <a:prstClr val="black"/>
                </a:solidFill>
                <a:latin typeface="Arial" panose="020B0604020202020204" pitchFamily="34" charset="0"/>
                <a:ea typeface="Calibri" panose="020F0502020204030204" pitchFamily="34" charset="0"/>
                <a:cs typeface="Arial" panose="020B0604020202020204" pitchFamily="34" charset="0"/>
              </a:rPr>
              <a:t>sense of mission</a:t>
            </a:r>
            <a:r>
              <a:rPr lang="en-GB" sz="26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in their approach to education to which they draw others, and are committed to </a:t>
            </a:r>
            <a:r>
              <a:rPr lang="en-GB" sz="2133" dirty="0">
                <a:solidFill>
                  <a:prstClr val="black"/>
                </a:solidFill>
                <a:latin typeface="Arial" panose="020B0604020202020204" pitchFamily="34" charset="0"/>
                <a:ea typeface="Calibri" panose="020F0502020204030204" pitchFamily="34" charset="0"/>
                <a:cs typeface="Arial" panose="020B0604020202020204" pitchFamily="34" charset="0"/>
              </a:rPr>
              <a:t>the </a:t>
            </a:r>
            <a:r>
              <a:rPr lang="en-GB" sz="3733" b="1" dirty="0">
                <a:solidFill>
                  <a:prstClr val="black"/>
                </a:solidFill>
                <a:latin typeface="Arial" panose="020B0604020202020204" pitchFamily="34" charset="0"/>
                <a:ea typeface="Calibri" panose="020F0502020204030204" pitchFamily="34" charset="0"/>
                <a:cs typeface="Arial" panose="020B0604020202020204" pitchFamily="34" charset="0"/>
              </a:rPr>
              <a:t>flourishing of their pupils and colleagues.”</a:t>
            </a:r>
            <a:endParaRPr lang="en-GB" sz="16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8128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A73514B-F2C0-45D8-A688-2112810A0B72}"/>
              </a:ext>
            </a:extLst>
          </p:cNvPr>
          <p:cNvGrpSpPr/>
          <p:nvPr/>
        </p:nvGrpSpPr>
        <p:grpSpPr>
          <a:xfrm>
            <a:off x="2356995" y="636104"/>
            <a:ext cx="7644610" cy="4611757"/>
            <a:chOff x="0" y="0"/>
            <a:chExt cx="8128000" cy="4252055"/>
          </a:xfrm>
        </p:grpSpPr>
        <p:sp>
          <p:nvSpPr>
            <p:cNvPr id="3" name="Rectangle: Rounded Corners 2">
              <a:extLst>
                <a:ext uri="{FF2B5EF4-FFF2-40B4-BE49-F238E27FC236}">
                  <a16:creationId xmlns:a16="http://schemas.microsoft.com/office/drawing/2014/main" xmlns="" id="{528912CA-CF04-4D5D-B06E-B6D5376BD3BE}"/>
                </a:ext>
              </a:extLst>
            </p:cNvPr>
            <p:cNvSpPr/>
            <p:nvPr/>
          </p:nvSpPr>
          <p:spPr>
            <a:xfrm>
              <a:off x="0" y="0"/>
              <a:ext cx="8128000" cy="425205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xmlns="" id="{CE45C483-87E3-47A8-A48A-958F1958E4FD}"/>
                </a:ext>
              </a:extLst>
            </p:cNvPr>
            <p:cNvSpPr txBox="1"/>
            <p:nvPr/>
          </p:nvSpPr>
          <p:spPr>
            <a:xfrm>
              <a:off x="124538" y="124538"/>
              <a:ext cx="7878924" cy="40029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t>Why is character development important?</a:t>
              </a:r>
              <a:endParaRPr lang="en-US" sz="6000" kern="1200" dirty="0"/>
            </a:p>
          </p:txBody>
        </p:sp>
      </p:grpSp>
    </p:spTree>
    <p:extLst>
      <p:ext uri="{BB962C8B-B14F-4D97-AF65-F5344CB8AC3E}">
        <p14:creationId xmlns:p14="http://schemas.microsoft.com/office/powerpoint/2010/main" val="17385148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EF3A825-D7DE-4892-8D49-CC67DBD680ED}"/>
              </a:ext>
            </a:extLst>
          </p:cNvPr>
          <p:cNvGrpSpPr/>
          <p:nvPr/>
        </p:nvGrpSpPr>
        <p:grpSpPr>
          <a:xfrm>
            <a:off x="3362077" y="2125448"/>
            <a:ext cx="2438400" cy="1354666"/>
            <a:chOff x="2844799" y="2032000"/>
            <a:chExt cx="2438400" cy="1354666"/>
          </a:xfrm>
        </p:grpSpPr>
        <p:sp>
          <p:nvSpPr>
            <p:cNvPr id="3" name="Rectangle: Rounded Corners 2">
              <a:extLst>
                <a:ext uri="{FF2B5EF4-FFF2-40B4-BE49-F238E27FC236}">
                  <a16:creationId xmlns:a16="http://schemas.microsoft.com/office/drawing/2014/main" xmlns="" id="{77D327DE-2E00-461D-8B23-A2D70C40C8B7}"/>
                </a:ext>
              </a:extLst>
            </p:cNvPr>
            <p:cNvSpPr/>
            <p:nvPr/>
          </p:nvSpPr>
          <p:spPr>
            <a:xfrm>
              <a:off x="2844799" y="2032000"/>
              <a:ext cx="2438400" cy="1354666"/>
            </a:xfrm>
            <a:prstGeom prst="roundRect">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4" name="Rectangle: Rounded Corners 4">
              <a:extLst>
                <a:ext uri="{FF2B5EF4-FFF2-40B4-BE49-F238E27FC236}">
                  <a16:creationId xmlns:a16="http://schemas.microsoft.com/office/drawing/2014/main" xmlns="" id="{C2ECD9F6-5D97-4F41-94AD-3F3B2ED60D7E}"/>
                </a:ext>
              </a:extLst>
            </p:cNvPr>
            <p:cNvSpPr txBox="1"/>
            <p:nvPr/>
          </p:nvSpPr>
          <p:spPr>
            <a:xfrm>
              <a:off x="2910928" y="2098129"/>
              <a:ext cx="2306142" cy="122240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i="1" kern="1200" dirty="0"/>
                <a:t>‘Life in all its fullness’</a:t>
              </a:r>
            </a:p>
          </p:txBody>
        </p:sp>
      </p:grpSp>
      <p:sp>
        <p:nvSpPr>
          <p:cNvPr id="5" name="Arrow: Right 4">
            <a:extLst>
              <a:ext uri="{FF2B5EF4-FFF2-40B4-BE49-F238E27FC236}">
                <a16:creationId xmlns:a16="http://schemas.microsoft.com/office/drawing/2014/main" xmlns="" id="{F7CE1DDB-CA37-4D62-BEB9-81610D81421A}"/>
              </a:ext>
            </a:extLst>
          </p:cNvPr>
          <p:cNvSpPr/>
          <p:nvPr/>
        </p:nvSpPr>
        <p:spPr>
          <a:xfrm>
            <a:off x="408926" y="1933818"/>
            <a:ext cx="2720482" cy="17379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Arrow: Right 5">
            <a:extLst>
              <a:ext uri="{FF2B5EF4-FFF2-40B4-BE49-F238E27FC236}">
                <a16:creationId xmlns:a16="http://schemas.microsoft.com/office/drawing/2014/main" xmlns="" id="{90A2F0B9-3226-4510-8D59-CC276F59AB7D}"/>
              </a:ext>
            </a:extLst>
          </p:cNvPr>
          <p:cNvSpPr/>
          <p:nvPr/>
        </p:nvSpPr>
        <p:spPr>
          <a:xfrm rot="20008244">
            <a:off x="5965930" y="313188"/>
            <a:ext cx="2720482" cy="17379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xmlns="" id="{FAC68C96-E170-4EE8-A793-AFB731163A08}"/>
              </a:ext>
            </a:extLst>
          </p:cNvPr>
          <p:cNvSpPr txBox="1"/>
          <p:nvPr/>
        </p:nvSpPr>
        <p:spPr>
          <a:xfrm>
            <a:off x="9086072" y="454360"/>
            <a:ext cx="2818518" cy="830997"/>
          </a:xfrm>
          <a:prstGeom prst="rect">
            <a:avLst/>
          </a:prstGeom>
          <a:noFill/>
        </p:spPr>
        <p:txBody>
          <a:bodyPr wrap="square" rtlCol="0">
            <a:spAutoFit/>
          </a:bodyPr>
          <a:lstStyle/>
          <a:p>
            <a:pPr algn="ctr"/>
            <a:r>
              <a:rPr lang="en-GB" sz="4800" dirty="0"/>
              <a:t>Children</a:t>
            </a:r>
          </a:p>
        </p:txBody>
      </p:sp>
      <p:sp>
        <p:nvSpPr>
          <p:cNvPr id="9" name="TextBox 8">
            <a:extLst>
              <a:ext uri="{FF2B5EF4-FFF2-40B4-BE49-F238E27FC236}">
                <a16:creationId xmlns:a16="http://schemas.microsoft.com/office/drawing/2014/main" xmlns="" id="{11B541A9-DA28-4172-9169-BE74EC54682F}"/>
              </a:ext>
            </a:extLst>
          </p:cNvPr>
          <p:cNvSpPr txBox="1"/>
          <p:nvPr/>
        </p:nvSpPr>
        <p:spPr>
          <a:xfrm>
            <a:off x="9470533" y="2465728"/>
            <a:ext cx="1834480" cy="830997"/>
          </a:xfrm>
          <a:prstGeom prst="rect">
            <a:avLst/>
          </a:prstGeom>
          <a:noFill/>
        </p:spPr>
        <p:txBody>
          <a:bodyPr wrap="square" rtlCol="0">
            <a:spAutoFit/>
          </a:bodyPr>
          <a:lstStyle/>
          <a:p>
            <a:pPr algn="ctr"/>
            <a:r>
              <a:rPr lang="en-GB" sz="4800" dirty="0"/>
              <a:t>Adults</a:t>
            </a:r>
          </a:p>
        </p:txBody>
      </p:sp>
      <p:sp>
        <p:nvSpPr>
          <p:cNvPr id="10" name="Arrow: Right 9">
            <a:extLst>
              <a:ext uri="{FF2B5EF4-FFF2-40B4-BE49-F238E27FC236}">
                <a16:creationId xmlns:a16="http://schemas.microsoft.com/office/drawing/2014/main" xmlns="" id="{50CA6E06-6899-43DD-B6DD-9B9DC5ED65E4}"/>
              </a:ext>
            </a:extLst>
          </p:cNvPr>
          <p:cNvSpPr/>
          <p:nvPr/>
        </p:nvSpPr>
        <p:spPr>
          <a:xfrm>
            <a:off x="6260245" y="2012264"/>
            <a:ext cx="2720482" cy="17379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xmlns="" id="{50777228-64D9-4F7C-86AC-B31B0B706507}"/>
              </a:ext>
            </a:extLst>
          </p:cNvPr>
          <p:cNvSpPr/>
          <p:nvPr/>
        </p:nvSpPr>
        <p:spPr>
          <a:xfrm rot="1509137">
            <a:off x="5904347" y="3624296"/>
            <a:ext cx="2720482" cy="173792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xmlns="" id="{DC3F86DE-D605-44AF-BE84-EFD48BD0B2F3}"/>
              </a:ext>
            </a:extLst>
          </p:cNvPr>
          <p:cNvSpPr txBox="1"/>
          <p:nvPr/>
        </p:nvSpPr>
        <p:spPr>
          <a:xfrm>
            <a:off x="9470533" y="4464317"/>
            <a:ext cx="1834480" cy="830997"/>
          </a:xfrm>
          <a:prstGeom prst="rect">
            <a:avLst/>
          </a:prstGeom>
          <a:noFill/>
        </p:spPr>
        <p:txBody>
          <a:bodyPr wrap="square" rtlCol="0">
            <a:spAutoFit/>
          </a:bodyPr>
          <a:lstStyle/>
          <a:p>
            <a:pPr algn="ctr"/>
            <a:r>
              <a:rPr lang="en-GB" sz="4800" dirty="0"/>
              <a:t>Teams</a:t>
            </a:r>
          </a:p>
        </p:txBody>
      </p:sp>
    </p:spTree>
    <p:extLst>
      <p:ext uri="{BB962C8B-B14F-4D97-AF65-F5344CB8AC3E}">
        <p14:creationId xmlns:p14="http://schemas.microsoft.com/office/powerpoint/2010/main" val="1681610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0" grpId="0" animBg="1"/>
      <p:bldP spid="11"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06F3BC9-402B-4813-9A85-EAFDF9379451}"/>
              </a:ext>
            </a:extLst>
          </p:cNvPr>
          <p:cNvSpPr/>
          <p:nvPr/>
        </p:nvSpPr>
        <p:spPr>
          <a:xfrm>
            <a:off x="588775" y="560523"/>
            <a:ext cx="6096000" cy="4308872"/>
          </a:xfrm>
          <a:prstGeom prst="rect">
            <a:avLst/>
          </a:prstGeom>
        </p:spPr>
        <p:txBody>
          <a:bodyPr>
            <a:spAutoFit/>
          </a:bodyPr>
          <a:lstStyle/>
          <a:p>
            <a:pPr>
              <a:spcAft>
                <a:spcPts val="0"/>
              </a:spcAft>
            </a:pPr>
            <a:r>
              <a:rPr lang="en-GB" sz="3200" dirty="0">
                <a:solidFill>
                  <a:srgbClr val="272727"/>
                </a:solidFill>
                <a:latin typeface="Calibri" panose="020F0502020204030204" pitchFamily="34" charset="0"/>
                <a:ea typeface="Times New Roman" panose="02020603050405020304" pitchFamily="18" charset="0"/>
                <a:cs typeface="Calibri" panose="020F0502020204030204" pitchFamily="34" charset="0"/>
              </a:rPr>
              <a:t>‘Leaders who love their pupils recognise </a:t>
            </a:r>
            <a:r>
              <a:rPr lang="en-GB" sz="3200" b="1" dirty="0">
                <a:solidFill>
                  <a:srgbClr val="272727"/>
                </a:solidFill>
                <a:latin typeface="Calibri" panose="020F0502020204030204" pitchFamily="34" charset="0"/>
                <a:ea typeface="Times New Roman" panose="02020603050405020304" pitchFamily="18" charset="0"/>
                <a:cs typeface="Calibri" panose="020F0502020204030204" pitchFamily="34" charset="0"/>
              </a:rPr>
              <a:t>the transference of fear that can ensue from macro to school to teacher to pupil</a:t>
            </a:r>
            <a:r>
              <a:rPr lang="en-GB" sz="3200" dirty="0">
                <a:solidFill>
                  <a:srgbClr val="272727"/>
                </a:solidFill>
                <a:latin typeface="Calibri" panose="020F0502020204030204" pitchFamily="34" charset="0"/>
                <a:ea typeface="Times New Roman" panose="02020603050405020304" pitchFamily="18" charset="0"/>
                <a:cs typeface="Calibri" panose="020F0502020204030204" pitchFamily="34" charset="0"/>
              </a:rPr>
              <a:t>, and care deeply for the mental health and wellbeing of their pupils, taking great care with them, particularly at pressure points of examinations.’</a:t>
            </a:r>
          </a:p>
          <a:p>
            <a:pPr>
              <a:spcAft>
                <a:spcPts val="0"/>
              </a:spcAft>
            </a:pPr>
            <a:r>
              <a:rPr lang="en-GB" i="1" dirty="0">
                <a:solidFill>
                  <a:srgbClr val="272727"/>
                </a:solidFill>
                <a:latin typeface="Calibri" panose="020F0502020204030204" pitchFamily="34" charset="0"/>
                <a:ea typeface="Calibri" panose="020F0502020204030204" pitchFamily="34" charset="0"/>
                <a:cs typeface="Calibri" panose="020F0502020204030204" pitchFamily="34" charset="0"/>
              </a:rPr>
              <a:t>What kind of education: Does Education = Achievement?</a:t>
            </a:r>
            <a:endParaRPr lang="en-GB"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F936CD5A-2920-469D-AF75-FC8DCF49FC6F}"/>
              </a:ext>
            </a:extLst>
          </p:cNvPr>
          <p:cNvSpPr/>
          <p:nvPr/>
        </p:nvSpPr>
        <p:spPr>
          <a:xfrm>
            <a:off x="8235280" y="806489"/>
            <a:ext cx="2993098" cy="61338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MACRO</a:t>
            </a:r>
          </a:p>
        </p:txBody>
      </p:sp>
      <p:sp>
        <p:nvSpPr>
          <p:cNvPr id="4" name="Rectangle: Rounded Corners 3">
            <a:extLst>
              <a:ext uri="{FF2B5EF4-FFF2-40B4-BE49-F238E27FC236}">
                <a16:creationId xmlns:a16="http://schemas.microsoft.com/office/drawing/2014/main" xmlns="" id="{0BC7F990-E02F-48A2-989F-B1E31611DEC4}"/>
              </a:ext>
            </a:extLst>
          </p:cNvPr>
          <p:cNvSpPr/>
          <p:nvPr/>
        </p:nvSpPr>
        <p:spPr>
          <a:xfrm>
            <a:off x="8235280" y="3019603"/>
            <a:ext cx="2993098" cy="61338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STAFF</a:t>
            </a:r>
          </a:p>
        </p:txBody>
      </p:sp>
      <p:sp>
        <p:nvSpPr>
          <p:cNvPr id="5" name="Rectangle: Rounded Corners 4">
            <a:extLst>
              <a:ext uri="{FF2B5EF4-FFF2-40B4-BE49-F238E27FC236}">
                <a16:creationId xmlns:a16="http://schemas.microsoft.com/office/drawing/2014/main" xmlns="" id="{590263A5-2620-4C72-A26E-146305233485}"/>
              </a:ext>
            </a:extLst>
          </p:cNvPr>
          <p:cNvSpPr/>
          <p:nvPr/>
        </p:nvSpPr>
        <p:spPr>
          <a:xfrm>
            <a:off x="8235280" y="1900740"/>
            <a:ext cx="2993098" cy="61338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SCHOOL LEADERS</a:t>
            </a:r>
          </a:p>
        </p:txBody>
      </p:sp>
      <p:sp>
        <p:nvSpPr>
          <p:cNvPr id="6" name="Rectangle: Rounded Corners 5">
            <a:extLst>
              <a:ext uri="{FF2B5EF4-FFF2-40B4-BE49-F238E27FC236}">
                <a16:creationId xmlns:a16="http://schemas.microsoft.com/office/drawing/2014/main" xmlns="" id="{EF5AB902-A66F-48AE-A816-5B1A66B9A531}"/>
              </a:ext>
            </a:extLst>
          </p:cNvPr>
          <p:cNvSpPr/>
          <p:nvPr/>
        </p:nvSpPr>
        <p:spPr>
          <a:xfrm>
            <a:off x="8235280" y="4138466"/>
            <a:ext cx="2993098" cy="61338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PUPILS</a:t>
            </a:r>
          </a:p>
        </p:txBody>
      </p:sp>
      <p:cxnSp>
        <p:nvCxnSpPr>
          <p:cNvPr id="8" name="Straight Arrow Connector 7">
            <a:extLst>
              <a:ext uri="{FF2B5EF4-FFF2-40B4-BE49-F238E27FC236}">
                <a16:creationId xmlns:a16="http://schemas.microsoft.com/office/drawing/2014/main" xmlns="" id="{526BD0C9-3FC3-4E9E-9DF4-03C80AA7DD74}"/>
              </a:ext>
            </a:extLst>
          </p:cNvPr>
          <p:cNvCxnSpPr/>
          <p:nvPr/>
        </p:nvCxnSpPr>
        <p:spPr>
          <a:xfrm>
            <a:off x="9731829" y="1510748"/>
            <a:ext cx="0" cy="3123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xmlns="" id="{6EFDCE67-6BA2-47E6-BA29-25D3770D8D89}"/>
              </a:ext>
            </a:extLst>
          </p:cNvPr>
          <p:cNvPicPr>
            <a:picLocks noChangeAspect="1"/>
          </p:cNvPicPr>
          <p:nvPr/>
        </p:nvPicPr>
        <p:blipFill>
          <a:blip r:embed="rId2"/>
          <a:stretch>
            <a:fillRect/>
          </a:stretch>
        </p:blipFill>
        <p:spPr>
          <a:xfrm>
            <a:off x="9609898" y="2556250"/>
            <a:ext cx="243861" cy="475529"/>
          </a:xfrm>
          <a:prstGeom prst="rect">
            <a:avLst/>
          </a:prstGeom>
        </p:spPr>
      </p:pic>
      <p:pic>
        <p:nvPicPr>
          <p:cNvPr id="10" name="Picture 9">
            <a:extLst>
              <a:ext uri="{FF2B5EF4-FFF2-40B4-BE49-F238E27FC236}">
                <a16:creationId xmlns:a16="http://schemas.microsoft.com/office/drawing/2014/main" xmlns="" id="{B06AFB3D-B2F9-4D88-B460-4EB0CA5F493E}"/>
              </a:ext>
            </a:extLst>
          </p:cNvPr>
          <p:cNvPicPr>
            <a:picLocks noChangeAspect="1"/>
          </p:cNvPicPr>
          <p:nvPr/>
        </p:nvPicPr>
        <p:blipFill>
          <a:blip r:embed="rId2"/>
          <a:stretch>
            <a:fillRect/>
          </a:stretch>
        </p:blipFill>
        <p:spPr>
          <a:xfrm>
            <a:off x="9609898" y="3662937"/>
            <a:ext cx="243861" cy="475529"/>
          </a:xfrm>
          <a:prstGeom prst="rect">
            <a:avLst/>
          </a:prstGeom>
        </p:spPr>
      </p:pic>
    </p:spTree>
    <p:extLst>
      <p:ext uri="{BB962C8B-B14F-4D97-AF65-F5344CB8AC3E}">
        <p14:creationId xmlns:p14="http://schemas.microsoft.com/office/powerpoint/2010/main" val="192110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A73514B-F2C0-45D8-A688-2112810A0B72}"/>
              </a:ext>
            </a:extLst>
          </p:cNvPr>
          <p:cNvGrpSpPr/>
          <p:nvPr/>
        </p:nvGrpSpPr>
        <p:grpSpPr>
          <a:xfrm>
            <a:off x="2356995" y="636104"/>
            <a:ext cx="7644610" cy="4611757"/>
            <a:chOff x="0" y="0"/>
            <a:chExt cx="8128000" cy="4252055"/>
          </a:xfrm>
        </p:grpSpPr>
        <p:sp>
          <p:nvSpPr>
            <p:cNvPr id="3" name="Rectangle: Rounded Corners 2">
              <a:extLst>
                <a:ext uri="{FF2B5EF4-FFF2-40B4-BE49-F238E27FC236}">
                  <a16:creationId xmlns:a16="http://schemas.microsoft.com/office/drawing/2014/main" xmlns="" id="{528912CA-CF04-4D5D-B06E-B6D5376BD3BE}"/>
                </a:ext>
              </a:extLst>
            </p:cNvPr>
            <p:cNvSpPr/>
            <p:nvPr/>
          </p:nvSpPr>
          <p:spPr>
            <a:xfrm>
              <a:off x="0" y="0"/>
              <a:ext cx="8128000" cy="425205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xmlns="" id="{CE45C483-87E3-47A8-A48A-958F1958E4FD}"/>
                </a:ext>
              </a:extLst>
            </p:cNvPr>
            <p:cNvSpPr txBox="1"/>
            <p:nvPr/>
          </p:nvSpPr>
          <p:spPr>
            <a:xfrm>
              <a:off x="124538" y="124538"/>
              <a:ext cx="7878924" cy="40029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7200" b="1" kern="1200" dirty="0"/>
                <a:t>Evaluating Prevailing    Narratives</a:t>
              </a:r>
              <a:endParaRPr lang="en-US" sz="7200" kern="1200" dirty="0"/>
            </a:p>
          </p:txBody>
        </p:sp>
      </p:grpSp>
    </p:spTree>
    <p:extLst>
      <p:ext uri="{BB962C8B-B14F-4D97-AF65-F5344CB8AC3E}">
        <p14:creationId xmlns:p14="http://schemas.microsoft.com/office/powerpoint/2010/main" val="1621977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60422"/>
            <a:ext cx="11967411" cy="666786"/>
          </a:xfrm>
          <a:prstGeom prst="rect">
            <a:avLst/>
          </a:prstGeom>
          <a:noFill/>
        </p:spPr>
        <p:txBody>
          <a:bodyPr wrap="square" rtlCol="0">
            <a:spAutoFit/>
          </a:bodyPr>
          <a:lstStyle/>
          <a:p>
            <a:pPr algn="r" defTabSz="609585"/>
            <a:r>
              <a:rPr lang="en-GB" sz="3733" b="1" dirty="0">
                <a:solidFill>
                  <a:prstClr val="black"/>
                </a:solidFill>
                <a:latin typeface="Calibri"/>
              </a:rPr>
              <a:t>How can we evaluate the prevailing educational narratives?</a:t>
            </a:r>
          </a:p>
        </p:txBody>
      </p:sp>
      <p:sp>
        <p:nvSpPr>
          <p:cNvPr id="2" name="TextBox 1"/>
          <p:cNvSpPr txBox="1"/>
          <p:nvPr/>
        </p:nvSpPr>
        <p:spPr>
          <a:xfrm>
            <a:off x="657727" y="1588169"/>
            <a:ext cx="2646947" cy="1569660"/>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defTabSz="609585"/>
            <a:r>
              <a:rPr lang="en-GB" sz="3200" dirty="0">
                <a:solidFill>
                  <a:prstClr val="black"/>
                </a:solidFill>
                <a:latin typeface="Calibri"/>
              </a:rPr>
              <a:t>Every percentage point counts</a:t>
            </a:r>
          </a:p>
        </p:txBody>
      </p:sp>
      <p:sp>
        <p:nvSpPr>
          <p:cNvPr id="6" name="TextBox 5"/>
          <p:cNvSpPr txBox="1"/>
          <p:nvPr/>
        </p:nvSpPr>
        <p:spPr>
          <a:xfrm>
            <a:off x="5406189" y="4054425"/>
            <a:ext cx="4154905" cy="1569660"/>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defTabSz="609585"/>
            <a:r>
              <a:rPr lang="en-GB" sz="3200" dirty="0">
                <a:solidFill>
                  <a:prstClr val="black"/>
                </a:solidFill>
                <a:latin typeface="Calibri"/>
              </a:rPr>
              <a:t>Most children matter, some matter more than others</a:t>
            </a:r>
          </a:p>
        </p:txBody>
      </p:sp>
      <p:sp>
        <p:nvSpPr>
          <p:cNvPr id="7" name="TextBox 6"/>
          <p:cNvSpPr txBox="1"/>
          <p:nvPr/>
        </p:nvSpPr>
        <p:spPr>
          <a:xfrm>
            <a:off x="4355431" y="1095727"/>
            <a:ext cx="3697707" cy="2062103"/>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defTabSz="609585"/>
            <a:r>
              <a:rPr lang="en-GB" sz="3200" dirty="0">
                <a:solidFill>
                  <a:prstClr val="black"/>
                </a:solidFill>
                <a:latin typeface="Calibri"/>
              </a:rPr>
              <a:t>Narrowing the horizons of learning – keeping it tight until May in Year 6</a:t>
            </a:r>
          </a:p>
        </p:txBody>
      </p:sp>
      <p:sp>
        <p:nvSpPr>
          <p:cNvPr id="8" name="TextBox 7"/>
          <p:cNvSpPr txBox="1"/>
          <p:nvPr/>
        </p:nvSpPr>
        <p:spPr>
          <a:xfrm>
            <a:off x="1708484" y="4054424"/>
            <a:ext cx="2646947" cy="1077218"/>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defTabSz="609585"/>
            <a:r>
              <a:rPr lang="en-GB" sz="3200" dirty="0">
                <a:solidFill>
                  <a:prstClr val="black"/>
                </a:solidFill>
                <a:latin typeface="Calibri"/>
              </a:rPr>
              <a:t>Their results? My job.</a:t>
            </a:r>
          </a:p>
        </p:txBody>
      </p:sp>
      <p:sp>
        <p:nvSpPr>
          <p:cNvPr id="9" name="TextBox 8"/>
          <p:cNvSpPr txBox="1"/>
          <p:nvPr/>
        </p:nvSpPr>
        <p:spPr>
          <a:xfrm>
            <a:off x="9079829" y="1576939"/>
            <a:ext cx="2646947" cy="2062103"/>
          </a:xfrm>
          <a:prstGeom prst="rect">
            <a:avLst/>
          </a:prstGeom>
          <a:solidFill>
            <a:schemeClr val="accent3">
              <a:lumMod val="40000"/>
              <a:lumOff val="60000"/>
            </a:schemeClr>
          </a:solidFill>
          <a:effectLst>
            <a:outerShdw blurRad="50800" dist="38100" algn="l" rotWithShape="0">
              <a:prstClr val="black">
                <a:alpha val="40000"/>
              </a:prstClr>
            </a:outerShdw>
          </a:effectLst>
        </p:spPr>
        <p:txBody>
          <a:bodyPr wrap="square" rtlCol="0">
            <a:spAutoFit/>
          </a:bodyPr>
          <a:lstStyle/>
          <a:p>
            <a:pPr algn="ctr" defTabSz="609585"/>
            <a:r>
              <a:rPr lang="en-GB" sz="3200" dirty="0">
                <a:solidFill>
                  <a:prstClr val="black"/>
                </a:solidFill>
                <a:latin typeface="Calibri"/>
              </a:rPr>
              <a:t>Your child? Our unit of economic capital</a:t>
            </a:r>
          </a:p>
        </p:txBody>
      </p:sp>
    </p:spTree>
    <p:extLst>
      <p:ext uri="{BB962C8B-B14F-4D97-AF65-F5344CB8AC3E}">
        <p14:creationId xmlns:p14="http://schemas.microsoft.com/office/powerpoint/2010/main" val="843744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bg/>
                                          </p:spTgt>
                                        </p:tgtEl>
                                        <p:attrNameLst>
                                          <p:attrName>style.visibility</p:attrName>
                                        </p:attrNameLst>
                                      </p:cBhvr>
                                      <p:to>
                                        <p:strVal val="visible"/>
                                      </p:to>
                                    </p:set>
                                    <p:animEffect transition="in" filter="fade">
                                      <p:cBhvr>
                                        <p:cTn id="15" dur="500"/>
                                        <p:tgtEl>
                                          <p:spTgt spid="8">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bg/>
                                          </p:spTgt>
                                        </p:tgtEl>
                                        <p:attrNameLst>
                                          <p:attrName>style.visibility</p:attrName>
                                        </p:attrNameLst>
                                      </p:cBhvr>
                                      <p:to>
                                        <p:strVal val="visible"/>
                                      </p:to>
                                    </p:set>
                                    <p:animEffect transition="in" filter="fade">
                                      <p:cBhvr>
                                        <p:cTn id="23" dur="500"/>
                                        <p:tgtEl>
                                          <p:spTgt spid="7">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500"/>
                                        <p:tgtEl>
                                          <p:spTgt spid="7">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bg/>
                                          </p:spTgt>
                                        </p:tgtEl>
                                        <p:attrNameLst>
                                          <p:attrName>style.visibility</p:attrName>
                                        </p:attrNameLst>
                                      </p:cBhvr>
                                      <p:to>
                                        <p:strVal val="visible"/>
                                      </p:to>
                                    </p:set>
                                    <p:animEffect transition="in" filter="fade">
                                      <p:cBhvr>
                                        <p:cTn id="31" dur="500"/>
                                        <p:tgtEl>
                                          <p:spTgt spid="6">
                                            <p:bg/>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fade">
                                      <p:cBhvr>
                                        <p:cTn id="36" dur="500"/>
                                        <p:tgtEl>
                                          <p:spTgt spid="6">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bg/>
                                          </p:spTgt>
                                        </p:tgtEl>
                                        <p:attrNameLst>
                                          <p:attrName>style.visibility</p:attrName>
                                        </p:attrNameLst>
                                      </p:cBhvr>
                                      <p:to>
                                        <p:strVal val="visible"/>
                                      </p:to>
                                    </p:set>
                                    <p:animEffect transition="in" filter="fade">
                                      <p:cBhvr>
                                        <p:cTn id="39" dur="500"/>
                                        <p:tgtEl>
                                          <p:spTgt spid="9">
                                            <p:bg/>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fade">
                                      <p:cBhvr>
                                        <p:cTn id="4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6" grpId="0" build="p" animBg="1"/>
      <p:bldP spid="7" grpId="0" build="p" animBg="1"/>
      <p:bldP spid="8" grpId="0" build="p" animBg="1"/>
      <p:bldP spid="9"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CB740A9A-8F70-469B-816C-14BF7A31A567}"/>
              </a:ext>
            </a:extLst>
          </p:cNvPr>
          <p:cNvGrpSpPr/>
          <p:nvPr/>
        </p:nvGrpSpPr>
        <p:grpSpPr>
          <a:xfrm>
            <a:off x="2256628" y="738545"/>
            <a:ext cx="7678744" cy="4335254"/>
            <a:chOff x="0" y="-546892"/>
            <a:chExt cx="7678744" cy="4335254"/>
          </a:xfrm>
        </p:grpSpPr>
        <p:sp>
          <p:nvSpPr>
            <p:cNvPr id="3" name="Rectangle: Rounded Corners 2">
              <a:extLst>
                <a:ext uri="{FF2B5EF4-FFF2-40B4-BE49-F238E27FC236}">
                  <a16:creationId xmlns:a16="http://schemas.microsoft.com/office/drawing/2014/main" xmlns="" id="{71CE91F8-3BEC-47A4-A00E-786C6D23B864}"/>
                </a:ext>
              </a:extLst>
            </p:cNvPr>
            <p:cNvSpPr/>
            <p:nvPr/>
          </p:nvSpPr>
          <p:spPr>
            <a:xfrm>
              <a:off x="0" y="-498764"/>
              <a:ext cx="7678744" cy="428712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xmlns="" id="{67ED901A-99AA-4916-984B-21415C647AB9}"/>
                </a:ext>
              </a:extLst>
            </p:cNvPr>
            <p:cNvSpPr txBox="1"/>
            <p:nvPr/>
          </p:nvSpPr>
          <p:spPr>
            <a:xfrm>
              <a:off x="42438" y="-546892"/>
              <a:ext cx="7636306" cy="43352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8000" b="1" kern="1200" dirty="0"/>
                <a:t>Reflection</a:t>
              </a:r>
              <a:endParaRPr lang="en-US" sz="8000" kern="1200" dirty="0"/>
            </a:p>
          </p:txBody>
        </p:sp>
      </p:grpSp>
    </p:spTree>
    <p:extLst>
      <p:ext uri="{BB962C8B-B14F-4D97-AF65-F5344CB8AC3E}">
        <p14:creationId xmlns:p14="http://schemas.microsoft.com/office/powerpoint/2010/main" val="17160596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5"/>
          <p:cNvSpPr txBox="1">
            <a:spLocks/>
          </p:cNvSpPr>
          <p:nvPr/>
        </p:nvSpPr>
        <p:spPr>
          <a:xfrm>
            <a:off x="365195" y="422833"/>
            <a:ext cx="11189285" cy="4421319"/>
          </a:xfrm>
          <a:prstGeom prst="rect">
            <a:avLst/>
          </a:prstGeom>
        </p:spPr>
        <p:txBody>
          <a:bodyPr vert="horz" lIns="121920" tIns="60960" rIns="121920" bIns="6096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defTabSz="609570">
              <a:defRPr/>
            </a:pPr>
            <a:endParaRPr lang="en-US" sz="1867" dirty="0">
              <a:solidFill>
                <a:srgbClr val="272727"/>
              </a:solidFill>
              <a:latin typeface="Calibri"/>
              <a:cs typeface="Arial"/>
            </a:endParaRPr>
          </a:p>
          <a:p>
            <a:pPr algn="l" defTabSz="609570">
              <a:defRPr/>
            </a:pPr>
            <a:endParaRPr lang="en-US" sz="4800" dirty="0">
              <a:solidFill>
                <a:srgbClr val="973B8E"/>
              </a:solidFill>
              <a:latin typeface="Arial"/>
              <a:cs typeface="Arial"/>
            </a:endParaRPr>
          </a:p>
        </p:txBody>
      </p:sp>
      <p:graphicFrame>
        <p:nvGraphicFramePr>
          <p:cNvPr id="4" name="Table 3"/>
          <p:cNvGraphicFramePr>
            <a:graphicFrameLocks noGrp="1"/>
          </p:cNvGraphicFramePr>
          <p:nvPr>
            <p:extLst>
              <p:ext uri="{D42A27DB-BD31-4B8C-83A1-F6EECF244321}">
                <p14:modId xmlns:p14="http://schemas.microsoft.com/office/powerpoint/2010/main" val="91521973"/>
              </p:ext>
            </p:extLst>
          </p:nvPr>
        </p:nvGraphicFramePr>
        <p:xfrm>
          <a:off x="795131" y="610571"/>
          <a:ext cx="10759350" cy="4534746"/>
        </p:xfrm>
        <a:graphic>
          <a:graphicData uri="http://schemas.openxmlformats.org/drawingml/2006/table">
            <a:tbl>
              <a:tblPr firstRow="1" bandRow="1">
                <a:tableStyleId>{5C22544A-7EE6-4342-B048-85BDC9FD1C3A}</a:tableStyleId>
              </a:tblPr>
              <a:tblGrid>
                <a:gridCol w="3473449">
                  <a:extLst>
                    <a:ext uri="{9D8B030D-6E8A-4147-A177-3AD203B41FA5}">
                      <a16:colId xmlns:a16="http://schemas.microsoft.com/office/drawing/2014/main" xmlns="" val="20000"/>
                    </a:ext>
                  </a:extLst>
                </a:gridCol>
                <a:gridCol w="7285901">
                  <a:extLst>
                    <a:ext uri="{9D8B030D-6E8A-4147-A177-3AD203B41FA5}">
                      <a16:colId xmlns:a16="http://schemas.microsoft.com/office/drawing/2014/main" xmlns="" val="20001"/>
                    </a:ext>
                  </a:extLst>
                </a:gridCol>
              </a:tblGrid>
              <a:tr h="621453">
                <a:tc>
                  <a:txBody>
                    <a:bodyPr/>
                    <a:lstStyle/>
                    <a:p>
                      <a:r>
                        <a:rPr lang="en-US" sz="3200" dirty="0"/>
                        <a:t>Thin Narratives</a:t>
                      </a:r>
                    </a:p>
                  </a:txBody>
                  <a:tcPr marL="121920" marR="121920" marT="60960" marB="60960"/>
                </a:tc>
                <a:tc>
                  <a:txBody>
                    <a:bodyPr/>
                    <a:lstStyle/>
                    <a:p>
                      <a:r>
                        <a:rPr lang="en-US" sz="3200" dirty="0"/>
                        <a:t>Thick Narratives</a:t>
                      </a:r>
                    </a:p>
                  </a:txBody>
                  <a:tcPr marL="121920" marR="121920" marT="60960" marB="60960"/>
                </a:tc>
                <a:extLst>
                  <a:ext uri="{0D108BD9-81ED-4DB2-BD59-A6C34878D82A}">
                    <a16:rowId xmlns:a16="http://schemas.microsoft.com/office/drawing/2014/main" xmlns="" val="10000"/>
                  </a:ext>
                </a:extLst>
              </a:tr>
              <a:tr h="1097280">
                <a:tc>
                  <a:txBody>
                    <a:bodyPr/>
                    <a:lstStyle/>
                    <a:p>
                      <a:r>
                        <a:rPr lang="en-US" sz="3200" dirty="0"/>
                        <a:t>Utilitarian/</a:t>
                      </a:r>
                    </a:p>
                    <a:p>
                      <a:r>
                        <a:rPr lang="en-US" sz="3200" dirty="0"/>
                        <a:t>Instrumentalist</a:t>
                      </a:r>
                    </a:p>
                  </a:txBody>
                  <a:tcPr marL="121920" marR="121920" marT="60960" marB="60960"/>
                </a:tc>
                <a:tc>
                  <a:txBody>
                    <a:bodyPr/>
                    <a:lstStyle/>
                    <a:p>
                      <a:r>
                        <a:rPr lang="en-US" sz="3200" b="1" dirty="0"/>
                        <a:t>Wisdom, Knowledge and Skills</a:t>
                      </a:r>
                      <a:r>
                        <a:rPr lang="en-US" sz="3200" dirty="0"/>
                        <a:t> </a:t>
                      </a:r>
                    </a:p>
                    <a:p>
                      <a:r>
                        <a:rPr lang="en-US" sz="3200" dirty="0"/>
                        <a:t>(for living well)</a:t>
                      </a:r>
                    </a:p>
                  </a:txBody>
                  <a:tcPr marL="121920" marR="121920" marT="60960" marB="60960"/>
                </a:tc>
                <a:extLst>
                  <a:ext uri="{0D108BD9-81ED-4DB2-BD59-A6C34878D82A}">
                    <a16:rowId xmlns:a16="http://schemas.microsoft.com/office/drawing/2014/main" xmlns="" val="10001"/>
                  </a:ext>
                </a:extLst>
              </a:tr>
              <a:tr h="1097280">
                <a:tc>
                  <a:txBody>
                    <a:bodyPr/>
                    <a:lstStyle/>
                    <a:p>
                      <a:r>
                        <a:rPr lang="en-US" sz="3200" dirty="0"/>
                        <a:t>Competitive</a:t>
                      </a:r>
                    </a:p>
                  </a:txBody>
                  <a:tcPr marL="121920" marR="121920" marT="60960" marB="60960"/>
                </a:tc>
                <a:tc>
                  <a:txBody>
                    <a:bodyPr/>
                    <a:lstStyle/>
                    <a:p>
                      <a:r>
                        <a:rPr lang="en-US" sz="3200" b="1" dirty="0"/>
                        <a:t>Hope and Aspiration</a:t>
                      </a:r>
                      <a:r>
                        <a:rPr lang="en-US" sz="3200" dirty="0"/>
                        <a:t> </a:t>
                      </a:r>
                    </a:p>
                    <a:p>
                      <a:r>
                        <a:rPr lang="en-US" sz="3200" dirty="0"/>
                        <a:t>(through forgiveness</a:t>
                      </a:r>
                      <a:r>
                        <a:rPr lang="en-US" sz="3200" baseline="0" dirty="0"/>
                        <a:t> and grace)</a:t>
                      </a:r>
                      <a:endParaRPr lang="en-US" sz="3200" dirty="0"/>
                    </a:p>
                  </a:txBody>
                  <a:tcPr marL="121920" marR="121920" marT="60960" marB="60960"/>
                </a:tc>
                <a:extLst>
                  <a:ext uri="{0D108BD9-81ED-4DB2-BD59-A6C34878D82A}">
                    <a16:rowId xmlns:a16="http://schemas.microsoft.com/office/drawing/2014/main" xmlns="" val="10002"/>
                  </a:ext>
                </a:extLst>
              </a:tr>
              <a:tr h="1097280">
                <a:tc>
                  <a:txBody>
                    <a:bodyPr/>
                    <a:lstStyle/>
                    <a:p>
                      <a:r>
                        <a:rPr lang="en-US" sz="3200" dirty="0"/>
                        <a:t>Individualistic</a:t>
                      </a:r>
                    </a:p>
                  </a:txBody>
                  <a:tcPr marL="121920" marR="121920" marT="60960" marB="60960"/>
                </a:tc>
                <a:tc>
                  <a:txBody>
                    <a:bodyPr/>
                    <a:lstStyle/>
                    <a:p>
                      <a:r>
                        <a:rPr lang="en-US" sz="3200" b="1" dirty="0"/>
                        <a:t>Community and Living Well Together</a:t>
                      </a:r>
                      <a:r>
                        <a:rPr lang="en-US" sz="3200" baseline="0" dirty="0"/>
                        <a:t> </a:t>
                      </a:r>
                      <a:r>
                        <a:rPr lang="en-US" sz="3200" dirty="0"/>
                        <a:t>(</a:t>
                      </a:r>
                      <a:r>
                        <a:rPr lang="en-US" sz="3200" baseline="0" dirty="0"/>
                        <a:t>created for life together)</a:t>
                      </a:r>
                      <a:endParaRPr lang="en-US" sz="3200" dirty="0"/>
                    </a:p>
                  </a:txBody>
                  <a:tcPr marL="121920" marR="121920" marT="60960" marB="60960"/>
                </a:tc>
                <a:extLst>
                  <a:ext uri="{0D108BD9-81ED-4DB2-BD59-A6C34878D82A}">
                    <a16:rowId xmlns:a16="http://schemas.microsoft.com/office/drawing/2014/main" xmlns="" val="10003"/>
                  </a:ext>
                </a:extLst>
              </a:tr>
              <a:tr h="621453">
                <a:tc>
                  <a:txBody>
                    <a:bodyPr/>
                    <a:lstStyle/>
                    <a:p>
                      <a:r>
                        <a:rPr lang="en-US" sz="3200" dirty="0"/>
                        <a:t>Reductionist</a:t>
                      </a:r>
                    </a:p>
                  </a:txBody>
                  <a:tcPr marL="121920" marR="121920" marT="60960" marB="60960"/>
                </a:tc>
                <a:tc>
                  <a:txBody>
                    <a:bodyPr/>
                    <a:lstStyle/>
                    <a:p>
                      <a:r>
                        <a:rPr lang="en-US" sz="3200" b="1" dirty="0"/>
                        <a:t>Dignity and Respect</a:t>
                      </a:r>
                      <a:r>
                        <a:rPr lang="en-US" sz="3200" baseline="0" dirty="0"/>
                        <a:t> (of every person)</a:t>
                      </a:r>
                      <a:endParaRPr lang="en-US" sz="3200" dirty="0"/>
                    </a:p>
                  </a:txBody>
                  <a:tcPr marL="121920" marR="121920" marT="60960" marB="60960"/>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33796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96F60DA-A07B-44EE-B05E-4AF99C4CE34C}"/>
              </a:ext>
            </a:extLst>
          </p:cNvPr>
          <p:cNvGrpSpPr/>
          <p:nvPr/>
        </p:nvGrpSpPr>
        <p:grpSpPr>
          <a:xfrm>
            <a:off x="2356995" y="636104"/>
            <a:ext cx="7644610" cy="4611757"/>
            <a:chOff x="0" y="0"/>
            <a:chExt cx="8128000" cy="4252055"/>
          </a:xfrm>
        </p:grpSpPr>
        <p:sp>
          <p:nvSpPr>
            <p:cNvPr id="3" name="Rectangle: Rounded Corners 2">
              <a:extLst>
                <a:ext uri="{FF2B5EF4-FFF2-40B4-BE49-F238E27FC236}">
                  <a16:creationId xmlns:a16="http://schemas.microsoft.com/office/drawing/2014/main" xmlns="" id="{44F1D6EA-1593-4065-9C5F-824429ECDEB3}"/>
                </a:ext>
              </a:extLst>
            </p:cNvPr>
            <p:cNvSpPr/>
            <p:nvPr/>
          </p:nvSpPr>
          <p:spPr>
            <a:xfrm>
              <a:off x="0" y="0"/>
              <a:ext cx="8128000" cy="425205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xmlns="" id="{FFBA6716-24B9-4D64-B56E-466C4A9CD93B}"/>
                </a:ext>
              </a:extLst>
            </p:cNvPr>
            <p:cNvSpPr txBox="1"/>
            <p:nvPr/>
          </p:nvSpPr>
          <p:spPr>
            <a:xfrm>
              <a:off x="124538" y="124538"/>
              <a:ext cx="7878924" cy="40029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t>Developing and Celebratin</a:t>
              </a:r>
              <a:r>
                <a:rPr lang="en-US" sz="6000" b="1" dirty="0"/>
                <a:t>g H</a:t>
              </a:r>
              <a:r>
                <a:rPr lang="en-US" sz="6000" b="1" kern="1200" dirty="0"/>
                <a:t>uman </a:t>
              </a:r>
              <a:r>
                <a:rPr lang="en-US" sz="6000" b="1" dirty="0"/>
                <a:t>F</a:t>
              </a:r>
              <a:r>
                <a:rPr lang="en-US" sz="6000" b="1" kern="1200" dirty="0"/>
                <a:t>lourishing</a:t>
              </a:r>
              <a:endParaRPr lang="en-US" sz="6000" kern="1200" dirty="0"/>
            </a:p>
          </p:txBody>
        </p:sp>
      </p:grpSp>
    </p:spTree>
    <p:extLst>
      <p:ext uri="{BB962C8B-B14F-4D97-AF65-F5344CB8AC3E}">
        <p14:creationId xmlns:p14="http://schemas.microsoft.com/office/powerpoint/2010/main" val="3557962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1745F0A-4AB3-4D32-854D-80C530E39743}"/>
              </a:ext>
            </a:extLst>
          </p:cNvPr>
          <p:cNvSpPr txBox="1"/>
          <p:nvPr/>
        </p:nvSpPr>
        <p:spPr>
          <a:xfrm>
            <a:off x="465719" y="204462"/>
            <a:ext cx="4793501" cy="5509200"/>
          </a:xfrm>
          <a:prstGeom prst="rect">
            <a:avLst/>
          </a:prstGeom>
          <a:noFill/>
        </p:spPr>
        <p:txBody>
          <a:bodyPr wrap="square" rtlCol="0">
            <a:spAutoFit/>
          </a:bodyPr>
          <a:lstStyle/>
          <a:p>
            <a:r>
              <a:rPr lang="en-GB" sz="2200" dirty="0"/>
              <a:t>‘The notion of human flourishing set out in our thinking draws significantly on Aristotle, and especially on his conception of </a:t>
            </a:r>
            <a:r>
              <a:rPr lang="en-GB" sz="2200" b="1" dirty="0"/>
              <a:t>eudaimonia. </a:t>
            </a:r>
            <a:r>
              <a:rPr lang="en-GB" sz="2200" dirty="0"/>
              <a:t>The meaning of eudaimonia can be traced etymologically from its roots of ‘</a:t>
            </a:r>
            <a:r>
              <a:rPr lang="en-GB" sz="2200" dirty="0" err="1"/>
              <a:t>eu</a:t>
            </a:r>
            <a:r>
              <a:rPr lang="en-GB" sz="2200" dirty="0"/>
              <a:t>’ (good) and ‘</a:t>
            </a:r>
            <a:r>
              <a:rPr lang="en-GB" sz="2200" dirty="0" err="1"/>
              <a:t>daimon</a:t>
            </a:r>
            <a:r>
              <a:rPr lang="en-GB" sz="2200" dirty="0"/>
              <a:t>’ (spirit), refers to the notion of human flourishing and can…[refer to] physical flourishing, emotional flourishing, societal flourishing and fourthly, flourishing in terms of personal creativity, self-expression and knowledge seeking.’</a:t>
            </a:r>
          </a:p>
          <a:p>
            <a:endParaRPr lang="en-GB" sz="2200" dirty="0"/>
          </a:p>
          <a:p>
            <a:r>
              <a:rPr lang="en-GB" sz="2200" i="1" dirty="0"/>
              <a:t>Leadership of Character Education, </a:t>
            </a:r>
            <a:r>
              <a:rPr lang="en-GB" sz="2200" dirty="0"/>
              <a:t>18</a:t>
            </a:r>
            <a:endParaRPr lang="en-GB" sz="2200" i="1" dirty="0"/>
          </a:p>
          <a:p>
            <a:endParaRPr lang="en-GB" sz="2200" dirty="0"/>
          </a:p>
        </p:txBody>
      </p:sp>
      <p:pic>
        <p:nvPicPr>
          <p:cNvPr id="4" name="Picture 3">
            <a:extLst>
              <a:ext uri="{FF2B5EF4-FFF2-40B4-BE49-F238E27FC236}">
                <a16:creationId xmlns:a16="http://schemas.microsoft.com/office/drawing/2014/main" xmlns="" id="{A30EB9DC-A15A-474F-8C06-E66F71740C1E}"/>
              </a:ext>
            </a:extLst>
          </p:cNvPr>
          <p:cNvPicPr>
            <a:picLocks noChangeAspect="1"/>
          </p:cNvPicPr>
          <p:nvPr/>
        </p:nvPicPr>
        <p:blipFill>
          <a:blip r:embed="rId3"/>
          <a:stretch>
            <a:fillRect/>
          </a:stretch>
        </p:blipFill>
        <p:spPr>
          <a:xfrm>
            <a:off x="5946439" y="541277"/>
            <a:ext cx="5657909" cy="3815404"/>
          </a:xfrm>
          <a:prstGeom prst="rect">
            <a:avLst/>
          </a:prstGeom>
        </p:spPr>
      </p:pic>
    </p:spTree>
    <p:extLst>
      <p:ext uri="{BB962C8B-B14F-4D97-AF65-F5344CB8AC3E}">
        <p14:creationId xmlns:p14="http://schemas.microsoft.com/office/powerpoint/2010/main" val="15608811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F7174DF-FC22-43F7-A86A-88ABF50AA8E0}"/>
              </a:ext>
            </a:extLst>
          </p:cNvPr>
          <p:cNvPicPr>
            <a:picLocks noChangeAspect="1"/>
          </p:cNvPicPr>
          <p:nvPr/>
        </p:nvPicPr>
        <p:blipFill rotWithShape="1">
          <a:blip r:embed="rId2"/>
          <a:srcRect t="13582" b="14700"/>
          <a:stretch/>
        </p:blipFill>
        <p:spPr>
          <a:xfrm>
            <a:off x="2584174" y="208451"/>
            <a:ext cx="7185044" cy="5153001"/>
          </a:xfrm>
          <a:prstGeom prst="rect">
            <a:avLst/>
          </a:prstGeom>
        </p:spPr>
      </p:pic>
    </p:spTree>
    <p:extLst>
      <p:ext uri="{BB962C8B-B14F-4D97-AF65-F5344CB8AC3E}">
        <p14:creationId xmlns:p14="http://schemas.microsoft.com/office/powerpoint/2010/main" val="29934935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96F60DA-A07B-44EE-B05E-4AF99C4CE34C}"/>
              </a:ext>
            </a:extLst>
          </p:cNvPr>
          <p:cNvGrpSpPr/>
          <p:nvPr/>
        </p:nvGrpSpPr>
        <p:grpSpPr>
          <a:xfrm>
            <a:off x="2356995" y="636104"/>
            <a:ext cx="7644610" cy="4611757"/>
            <a:chOff x="0" y="0"/>
            <a:chExt cx="8128000" cy="4252055"/>
          </a:xfrm>
        </p:grpSpPr>
        <p:sp>
          <p:nvSpPr>
            <p:cNvPr id="3" name="Rectangle: Rounded Corners 2">
              <a:extLst>
                <a:ext uri="{FF2B5EF4-FFF2-40B4-BE49-F238E27FC236}">
                  <a16:creationId xmlns:a16="http://schemas.microsoft.com/office/drawing/2014/main" xmlns="" id="{44F1D6EA-1593-4065-9C5F-824429ECDEB3}"/>
                </a:ext>
              </a:extLst>
            </p:cNvPr>
            <p:cNvSpPr/>
            <p:nvPr/>
          </p:nvSpPr>
          <p:spPr>
            <a:xfrm>
              <a:off x="0" y="0"/>
              <a:ext cx="8128000" cy="4252055"/>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 name="Rectangle: Rounded Corners 4">
              <a:extLst>
                <a:ext uri="{FF2B5EF4-FFF2-40B4-BE49-F238E27FC236}">
                  <a16:creationId xmlns:a16="http://schemas.microsoft.com/office/drawing/2014/main" xmlns="" id="{FFBA6716-24B9-4D64-B56E-466C4A9CD93B}"/>
                </a:ext>
              </a:extLst>
            </p:cNvPr>
            <p:cNvSpPr txBox="1"/>
            <p:nvPr/>
          </p:nvSpPr>
          <p:spPr>
            <a:xfrm>
              <a:off x="124538" y="124538"/>
              <a:ext cx="7878924" cy="40029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t>Our Christian Inspiration for Character Development</a:t>
              </a:r>
              <a:endParaRPr lang="en-US" sz="6000" kern="1200" dirty="0"/>
            </a:p>
          </p:txBody>
        </p:sp>
      </p:grpSp>
    </p:spTree>
    <p:extLst>
      <p:ext uri="{BB962C8B-B14F-4D97-AF65-F5344CB8AC3E}">
        <p14:creationId xmlns:p14="http://schemas.microsoft.com/office/powerpoint/2010/main" val="28212369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3B2F98F-4567-453E-A472-EEFA790856D7}"/>
              </a:ext>
            </a:extLst>
          </p:cNvPr>
          <p:cNvSpPr txBox="1"/>
          <p:nvPr/>
        </p:nvSpPr>
        <p:spPr>
          <a:xfrm>
            <a:off x="772411" y="499796"/>
            <a:ext cx="10421889" cy="4801314"/>
          </a:xfrm>
          <a:prstGeom prst="rect">
            <a:avLst/>
          </a:prstGeom>
          <a:noFill/>
        </p:spPr>
        <p:txBody>
          <a:bodyPr wrap="square" rtlCol="0">
            <a:spAutoFit/>
          </a:bodyPr>
          <a:lstStyle/>
          <a:p>
            <a:r>
              <a:rPr lang="en-GB" sz="4800" dirty="0"/>
              <a:t>‘It is a Christian’s concern for the wholeness of the human being, for the quality of the common life, for the direction in which humanity goes, that turns us towards education now and sets us inside it and will not let us disengage.’</a:t>
            </a:r>
          </a:p>
          <a:p>
            <a:r>
              <a:rPr lang="en-GB" i="1" dirty="0"/>
              <a:t>Fruit of the Spirit (2015)</a:t>
            </a:r>
          </a:p>
        </p:txBody>
      </p:sp>
    </p:spTree>
    <p:extLst>
      <p:ext uri="{BB962C8B-B14F-4D97-AF65-F5344CB8AC3E}">
        <p14:creationId xmlns:p14="http://schemas.microsoft.com/office/powerpoint/2010/main" val="28047948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5501111-2D1A-44E5-8045-62470EE88EAB}"/>
              </a:ext>
            </a:extLst>
          </p:cNvPr>
          <p:cNvPicPr>
            <a:picLocks noChangeAspect="1"/>
          </p:cNvPicPr>
          <p:nvPr/>
        </p:nvPicPr>
        <p:blipFill>
          <a:blip r:embed="rId2"/>
          <a:stretch>
            <a:fillRect/>
          </a:stretch>
        </p:blipFill>
        <p:spPr>
          <a:xfrm>
            <a:off x="8324612" y="293796"/>
            <a:ext cx="3573953" cy="3017354"/>
          </a:xfrm>
          <a:prstGeom prst="rect">
            <a:avLst/>
          </a:prstGeom>
        </p:spPr>
      </p:pic>
      <p:pic>
        <p:nvPicPr>
          <p:cNvPr id="2" name="Picture 1">
            <a:extLst>
              <a:ext uri="{FF2B5EF4-FFF2-40B4-BE49-F238E27FC236}">
                <a16:creationId xmlns:a16="http://schemas.microsoft.com/office/drawing/2014/main" xmlns="" id="{E3EA862F-C2A6-4897-82A0-D34E90CD3759}"/>
              </a:ext>
            </a:extLst>
          </p:cNvPr>
          <p:cNvPicPr>
            <a:picLocks noChangeAspect="1"/>
          </p:cNvPicPr>
          <p:nvPr/>
        </p:nvPicPr>
        <p:blipFill>
          <a:blip r:embed="rId3"/>
          <a:stretch>
            <a:fillRect/>
          </a:stretch>
        </p:blipFill>
        <p:spPr>
          <a:xfrm>
            <a:off x="3494078" y="2851111"/>
            <a:ext cx="5203844" cy="2732018"/>
          </a:xfrm>
          <a:prstGeom prst="rect">
            <a:avLst/>
          </a:prstGeom>
        </p:spPr>
      </p:pic>
      <p:pic>
        <p:nvPicPr>
          <p:cNvPr id="3" name="Picture 2">
            <a:extLst>
              <a:ext uri="{FF2B5EF4-FFF2-40B4-BE49-F238E27FC236}">
                <a16:creationId xmlns:a16="http://schemas.microsoft.com/office/drawing/2014/main" xmlns="" id="{EFC83774-F684-411A-83B3-65B1548B1DCE}"/>
              </a:ext>
            </a:extLst>
          </p:cNvPr>
          <p:cNvPicPr>
            <a:picLocks noChangeAspect="1"/>
          </p:cNvPicPr>
          <p:nvPr/>
        </p:nvPicPr>
        <p:blipFill>
          <a:blip r:embed="rId4"/>
          <a:stretch>
            <a:fillRect/>
          </a:stretch>
        </p:blipFill>
        <p:spPr>
          <a:xfrm>
            <a:off x="353825" y="227181"/>
            <a:ext cx="3578044" cy="2967540"/>
          </a:xfrm>
          <a:prstGeom prst="rect">
            <a:avLst/>
          </a:prstGeom>
        </p:spPr>
      </p:pic>
      <p:sp>
        <p:nvSpPr>
          <p:cNvPr id="5" name="TextBox 4">
            <a:extLst>
              <a:ext uri="{FF2B5EF4-FFF2-40B4-BE49-F238E27FC236}">
                <a16:creationId xmlns:a16="http://schemas.microsoft.com/office/drawing/2014/main" xmlns="" id="{EBC0FCAA-6688-427A-988A-F6C2189DBAFB}"/>
              </a:ext>
            </a:extLst>
          </p:cNvPr>
          <p:cNvSpPr txBox="1"/>
          <p:nvPr/>
        </p:nvSpPr>
        <p:spPr>
          <a:xfrm>
            <a:off x="4191473" y="516835"/>
            <a:ext cx="3776870" cy="1569660"/>
          </a:xfrm>
          <a:prstGeom prst="rect">
            <a:avLst/>
          </a:prstGeom>
          <a:noFill/>
        </p:spPr>
        <p:txBody>
          <a:bodyPr wrap="square" rtlCol="0">
            <a:spAutoFit/>
          </a:bodyPr>
          <a:lstStyle/>
          <a:p>
            <a:pPr algn="ctr"/>
            <a:r>
              <a:rPr lang="en-GB" sz="3200" dirty="0"/>
              <a:t>Character Development in the Old Testament</a:t>
            </a:r>
          </a:p>
        </p:txBody>
      </p:sp>
    </p:spTree>
    <p:extLst>
      <p:ext uri="{BB962C8B-B14F-4D97-AF65-F5344CB8AC3E}">
        <p14:creationId xmlns:p14="http://schemas.microsoft.com/office/powerpoint/2010/main" val="113514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76CF223-2B37-45A2-B6B6-F3734A7951D3}"/>
              </a:ext>
            </a:extLst>
          </p:cNvPr>
          <p:cNvSpPr txBox="1"/>
          <p:nvPr/>
        </p:nvSpPr>
        <p:spPr>
          <a:xfrm>
            <a:off x="800810" y="499796"/>
            <a:ext cx="10700184" cy="923330"/>
          </a:xfrm>
          <a:prstGeom prst="rect">
            <a:avLst/>
          </a:prstGeom>
          <a:noFill/>
        </p:spPr>
        <p:txBody>
          <a:bodyPr wrap="square" rtlCol="0">
            <a:spAutoFit/>
          </a:bodyPr>
          <a:lstStyle/>
          <a:p>
            <a:r>
              <a:rPr lang="en-GB" sz="5400" dirty="0"/>
              <a:t>Who would you have included here?</a:t>
            </a:r>
          </a:p>
        </p:txBody>
      </p:sp>
      <p:sp>
        <p:nvSpPr>
          <p:cNvPr id="3" name="Action Button: Help 2">
            <a:hlinkClick r:id="" action="ppaction://noaction" highlightClick="1"/>
            <a:extLst>
              <a:ext uri="{FF2B5EF4-FFF2-40B4-BE49-F238E27FC236}">
                <a16:creationId xmlns:a16="http://schemas.microsoft.com/office/drawing/2014/main" xmlns="" id="{304442D5-59F9-441F-B887-B70E5FB23246}"/>
              </a:ext>
            </a:extLst>
          </p:cNvPr>
          <p:cNvSpPr/>
          <p:nvPr/>
        </p:nvSpPr>
        <p:spPr>
          <a:xfrm>
            <a:off x="3971865" y="1936711"/>
            <a:ext cx="4248269" cy="3078290"/>
          </a:xfrm>
          <a:prstGeom prst="actionButtonHel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24184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3A83674-5A42-4D79-823A-7ECA7FDBA332}"/>
              </a:ext>
            </a:extLst>
          </p:cNvPr>
          <p:cNvSpPr/>
          <p:nvPr/>
        </p:nvSpPr>
        <p:spPr>
          <a:xfrm>
            <a:off x="7400392" y="995276"/>
            <a:ext cx="4305064" cy="3539430"/>
          </a:xfrm>
          <a:prstGeom prst="rect">
            <a:avLst/>
          </a:prstGeom>
        </p:spPr>
        <p:txBody>
          <a:bodyPr wrap="square">
            <a:spAutoFit/>
          </a:bodyPr>
          <a:lstStyle/>
          <a:p>
            <a:pPr lvl="0"/>
            <a:r>
              <a:rPr lang="en-GB" sz="3200" dirty="0">
                <a:solidFill>
                  <a:prstClr val="black"/>
                </a:solidFill>
              </a:rPr>
              <a:t>‘</a:t>
            </a:r>
            <a:r>
              <a:rPr lang="en-GB" sz="3200" i="1" dirty="0">
                <a:solidFill>
                  <a:prstClr val="black"/>
                </a:solidFill>
              </a:rPr>
              <a:t>Love one another. As I have loved you, so you must love one another. By this, everyone will know that you are my disciples.</a:t>
            </a:r>
            <a:r>
              <a:rPr lang="en-GB" sz="3200" dirty="0">
                <a:solidFill>
                  <a:prstClr val="black"/>
                </a:solidFill>
              </a:rPr>
              <a:t>’ </a:t>
            </a:r>
          </a:p>
          <a:p>
            <a:pPr lvl="0"/>
            <a:r>
              <a:rPr lang="en-GB" sz="3200" dirty="0">
                <a:solidFill>
                  <a:prstClr val="black"/>
                </a:solidFill>
              </a:rPr>
              <a:t>John 13:34-5</a:t>
            </a:r>
          </a:p>
        </p:txBody>
      </p:sp>
      <p:pic>
        <p:nvPicPr>
          <p:cNvPr id="3" name="Picture 2">
            <a:extLst>
              <a:ext uri="{FF2B5EF4-FFF2-40B4-BE49-F238E27FC236}">
                <a16:creationId xmlns:a16="http://schemas.microsoft.com/office/drawing/2014/main" xmlns="" id="{85D68D71-31A5-4B29-B62B-A975EC91D832}"/>
              </a:ext>
            </a:extLst>
          </p:cNvPr>
          <p:cNvPicPr>
            <a:picLocks noChangeAspect="1"/>
          </p:cNvPicPr>
          <p:nvPr/>
        </p:nvPicPr>
        <p:blipFill>
          <a:blip r:embed="rId2"/>
          <a:stretch>
            <a:fillRect/>
          </a:stretch>
        </p:blipFill>
        <p:spPr>
          <a:xfrm>
            <a:off x="587080" y="630425"/>
            <a:ext cx="6257668" cy="4294325"/>
          </a:xfrm>
          <a:prstGeom prst="rect">
            <a:avLst/>
          </a:prstGeom>
        </p:spPr>
      </p:pic>
    </p:spTree>
    <p:extLst>
      <p:ext uri="{BB962C8B-B14F-4D97-AF65-F5344CB8AC3E}">
        <p14:creationId xmlns:p14="http://schemas.microsoft.com/office/powerpoint/2010/main" val="124613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9242FE7-D526-4AD8-9800-691DD4F7665B}"/>
              </a:ext>
            </a:extLst>
          </p:cNvPr>
          <p:cNvPicPr>
            <a:picLocks noChangeAspect="1"/>
          </p:cNvPicPr>
          <p:nvPr/>
        </p:nvPicPr>
        <p:blipFill>
          <a:blip r:embed="rId2"/>
          <a:stretch>
            <a:fillRect/>
          </a:stretch>
        </p:blipFill>
        <p:spPr>
          <a:xfrm>
            <a:off x="1462944" y="1243810"/>
            <a:ext cx="4029607" cy="4029607"/>
          </a:xfrm>
          <a:prstGeom prst="rect">
            <a:avLst/>
          </a:prstGeom>
        </p:spPr>
      </p:pic>
      <p:sp>
        <p:nvSpPr>
          <p:cNvPr id="4" name="TextBox 3">
            <a:extLst>
              <a:ext uri="{FF2B5EF4-FFF2-40B4-BE49-F238E27FC236}">
                <a16:creationId xmlns:a16="http://schemas.microsoft.com/office/drawing/2014/main" xmlns="" id="{C7522C7E-E525-4C9C-868B-6DA4984A911E}"/>
              </a:ext>
            </a:extLst>
          </p:cNvPr>
          <p:cNvSpPr txBox="1"/>
          <p:nvPr/>
        </p:nvSpPr>
        <p:spPr>
          <a:xfrm>
            <a:off x="636105" y="193103"/>
            <a:ext cx="6213376" cy="830997"/>
          </a:xfrm>
          <a:prstGeom prst="rect">
            <a:avLst/>
          </a:prstGeom>
          <a:noFill/>
        </p:spPr>
        <p:txBody>
          <a:bodyPr wrap="square" rtlCol="0">
            <a:spAutoFit/>
          </a:bodyPr>
          <a:lstStyle/>
          <a:p>
            <a:r>
              <a:rPr lang="en-GB" sz="4800" dirty="0"/>
              <a:t>New Testament Letters</a:t>
            </a:r>
          </a:p>
        </p:txBody>
      </p:sp>
      <p:pic>
        <p:nvPicPr>
          <p:cNvPr id="5" name="Picture 4">
            <a:extLst>
              <a:ext uri="{FF2B5EF4-FFF2-40B4-BE49-F238E27FC236}">
                <a16:creationId xmlns:a16="http://schemas.microsoft.com/office/drawing/2014/main" xmlns="" id="{E34CADD3-3FE4-4D2C-8B9B-21238F9C639A}"/>
              </a:ext>
            </a:extLst>
          </p:cNvPr>
          <p:cNvPicPr>
            <a:picLocks noChangeAspect="1"/>
          </p:cNvPicPr>
          <p:nvPr/>
        </p:nvPicPr>
        <p:blipFill>
          <a:blip r:embed="rId3"/>
          <a:stretch>
            <a:fillRect/>
          </a:stretch>
        </p:blipFill>
        <p:spPr>
          <a:xfrm>
            <a:off x="6932307" y="403244"/>
            <a:ext cx="4870173" cy="4870173"/>
          </a:xfrm>
          <a:prstGeom prst="rect">
            <a:avLst/>
          </a:prstGeom>
        </p:spPr>
      </p:pic>
    </p:spTree>
    <p:extLst>
      <p:ext uri="{BB962C8B-B14F-4D97-AF65-F5344CB8AC3E}">
        <p14:creationId xmlns:p14="http://schemas.microsoft.com/office/powerpoint/2010/main" val="301416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F9301646-2EA2-46CB-9A5B-FC6B787EDA65}"/>
              </a:ext>
            </a:extLst>
          </p:cNvPr>
          <p:cNvSpPr txBox="1"/>
          <p:nvPr/>
        </p:nvSpPr>
        <p:spPr>
          <a:xfrm>
            <a:off x="1635697" y="4657634"/>
            <a:ext cx="10200387" cy="646331"/>
          </a:xfrm>
          <a:prstGeom prst="rect">
            <a:avLst/>
          </a:prstGeom>
          <a:noFill/>
        </p:spPr>
        <p:txBody>
          <a:bodyPr wrap="square" rtlCol="0">
            <a:spAutoFit/>
          </a:bodyPr>
          <a:lstStyle/>
          <a:p>
            <a:r>
              <a:rPr lang="en-GB" sz="3600" dirty="0"/>
              <a:t>Does Education = Achievement/ Standards?</a:t>
            </a:r>
          </a:p>
        </p:txBody>
      </p:sp>
      <p:pic>
        <p:nvPicPr>
          <p:cNvPr id="2" name="Picture 1">
            <a:extLst>
              <a:ext uri="{FF2B5EF4-FFF2-40B4-BE49-F238E27FC236}">
                <a16:creationId xmlns:a16="http://schemas.microsoft.com/office/drawing/2014/main" xmlns="" id="{6EA2412E-22FC-43AC-897F-E5EF4C339C2D}"/>
              </a:ext>
            </a:extLst>
          </p:cNvPr>
          <p:cNvPicPr>
            <a:picLocks noChangeAspect="1"/>
          </p:cNvPicPr>
          <p:nvPr/>
        </p:nvPicPr>
        <p:blipFill>
          <a:blip r:embed="rId3"/>
          <a:stretch>
            <a:fillRect/>
          </a:stretch>
        </p:blipFill>
        <p:spPr>
          <a:xfrm>
            <a:off x="1389526" y="350857"/>
            <a:ext cx="8947170" cy="4032036"/>
          </a:xfrm>
          <a:prstGeom prst="rect">
            <a:avLst/>
          </a:prstGeom>
        </p:spPr>
      </p:pic>
    </p:spTree>
    <p:extLst>
      <p:ext uri="{BB962C8B-B14F-4D97-AF65-F5344CB8AC3E}">
        <p14:creationId xmlns:p14="http://schemas.microsoft.com/office/powerpoint/2010/main" val="42587641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9B0C00C-6C37-4FBC-A17A-784A50867C8F}"/>
              </a:ext>
            </a:extLst>
          </p:cNvPr>
          <p:cNvSpPr/>
          <p:nvPr/>
        </p:nvSpPr>
        <p:spPr>
          <a:xfrm>
            <a:off x="414605" y="522514"/>
            <a:ext cx="7218648" cy="5078313"/>
          </a:xfrm>
          <a:prstGeom prst="rect">
            <a:avLst/>
          </a:prstGeom>
        </p:spPr>
        <p:txBody>
          <a:bodyPr wrap="square">
            <a:spAutoFit/>
          </a:bodyPr>
          <a:lstStyle/>
          <a:p>
            <a:r>
              <a:rPr lang="en-GB" sz="3200" dirty="0"/>
              <a:t>‘[It is] not simply the task of the individual to become better by human effort alone, but rather improvement and development is the work of the Spirit in each individual.</a:t>
            </a:r>
          </a:p>
          <a:p>
            <a:r>
              <a:rPr lang="en-GB" sz="3200" b="1" dirty="0"/>
              <a:t>The implications for school leadership are releasing, recognising that virtues can be prayed for and infused, rather than simply exhorting one another to work harder at developing them.’</a:t>
            </a:r>
            <a:endParaRPr lang="en-GB" sz="2800" b="1" dirty="0"/>
          </a:p>
          <a:p>
            <a:endParaRPr lang="en-GB" i="1" dirty="0"/>
          </a:p>
          <a:p>
            <a:r>
              <a:rPr lang="en-GB" i="1" dirty="0"/>
              <a:t>Leadership of Character Education, </a:t>
            </a:r>
            <a:r>
              <a:rPr lang="en-GB" dirty="0"/>
              <a:t>19</a:t>
            </a:r>
            <a:endParaRPr lang="en-GB" i="1" dirty="0"/>
          </a:p>
        </p:txBody>
      </p:sp>
      <p:pic>
        <p:nvPicPr>
          <p:cNvPr id="3" name="Picture 2">
            <a:extLst>
              <a:ext uri="{FF2B5EF4-FFF2-40B4-BE49-F238E27FC236}">
                <a16:creationId xmlns:a16="http://schemas.microsoft.com/office/drawing/2014/main" xmlns="" id="{315B9920-8695-479B-901F-E59C39B45D0A}"/>
              </a:ext>
            </a:extLst>
          </p:cNvPr>
          <p:cNvPicPr>
            <a:picLocks noChangeAspect="1"/>
          </p:cNvPicPr>
          <p:nvPr/>
        </p:nvPicPr>
        <p:blipFill>
          <a:blip r:embed="rId3"/>
          <a:stretch>
            <a:fillRect/>
          </a:stretch>
        </p:blipFill>
        <p:spPr>
          <a:xfrm>
            <a:off x="7892143" y="817848"/>
            <a:ext cx="4023928" cy="4023928"/>
          </a:xfrm>
          <a:prstGeom prst="rect">
            <a:avLst/>
          </a:prstGeom>
        </p:spPr>
      </p:pic>
    </p:spTree>
    <p:extLst>
      <p:ext uri="{BB962C8B-B14F-4D97-AF65-F5344CB8AC3E}">
        <p14:creationId xmlns:p14="http://schemas.microsoft.com/office/powerpoint/2010/main" val="337968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0855D69F-D4D3-48AD-B263-C12CBD39034B}"/>
              </a:ext>
            </a:extLst>
          </p:cNvPr>
          <p:cNvGrpSpPr/>
          <p:nvPr/>
        </p:nvGrpSpPr>
        <p:grpSpPr>
          <a:xfrm>
            <a:off x="877185" y="2876336"/>
            <a:ext cx="3210153" cy="2220412"/>
            <a:chOff x="657888" y="2157252"/>
            <a:chExt cx="2407615" cy="1665309"/>
          </a:xfrm>
          <a:solidFill>
            <a:schemeClr val="bg2">
              <a:lumMod val="75000"/>
            </a:schemeClr>
          </a:solidFill>
        </p:grpSpPr>
        <p:sp>
          <p:nvSpPr>
            <p:cNvPr id="4" name="Rectangle 3">
              <a:extLst>
                <a:ext uri="{FF2B5EF4-FFF2-40B4-BE49-F238E27FC236}">
                  <a16:creationId xmlns:a16="http://schemas.microsoft.com/office/drawing/2014/main" xmlns="" id="{A8446103-7983-44FC-9C5E-5D08520B52E0}"/>
                </a:ext>
              </a:extLst>
            </p:cNvPr>
            <p:cNvSpPr/>
            <p:nvPr/>
          </p:nvSpPr>
          <p:spPr>
            <a:xfrm>
              <a:off x="657888" y="2922314"/>
              <a:ext cx="1963037"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so we can look outwards and give</a:t>
              </a:r>
            </a:p>
          </p:txBody>
        </p:sp>
        <p:cxnSp>
          <p:nvCxnSpPr>
            <p:cNvPr id="12" name="Straight Arrow Connector 11">
              <a:extLst>
                <a:ext uri="{FF2B5EF4-FFF2-40B4-BE49-F238E27FC236}">
                  <a16:creationId xmlns:a16="http://schemas.microsoft.com/office/drawing/2014/main" xmlns="" id="{F1C3A64D-0F2F-4802-AF30-A527017B495B}"/>
                </a:ext>
              </a:extLst>
            </p:cNvPr>
            <p:cNvCxnSpPr>
              <a:cxnSpLocks/>
            </p:cNvCxnSpPr>
            <p:nvPr/>
          </p:nvCxnSpPr>
          <p:spPr>
            <a:xfrm flipH="1">
              <a:off x="1742407" y="2157252"/>
              <a:ext cx="1323096" cy="668099"/>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a:extLst>
              <a:ext uri="{FF2B5EF4-FFF2-40B4-BE49-F238E27FC236}">
                <a16:creationId xmlns:a16="http://schemas.microsoft.com/office/drawing/2014/main" xmlns="" id="{A9802381-AFDE-4D85-882B-A6E97E1A86B2}"/>
              </a:ext>
            </a:extLst>
          </p:cNvPr>
          <p:cNvGrpSpPr/>
          <p:nvPr/>
        </p:nvGrpSpPr>
        <p:grpSpPr>
          <a:xfrm>
            <a:off x="752253" y="407530"/>
            <a:ext cx="3319129" cy="2139989"/>
            <a:chOff x="564189" y="305647"/>
            <a:chExt cx="2489347" cy="1604992"/>
          </a:xfrm>
          <a:solidFill>
            <a:schemeClr val="bg2">
              <a:lumMod val="75000"/>
            </a:schemeClr>
          </a:solidFill>
        </p:grpSpPr>
        <p:sp>
          <p:nvSpPr>
            <p:cNvPr id="2" name="TextBox 1">
              <a:extLst>
                <a:ext uri="{FF2B5EF4-FFF2-40B4-BE49-F238E27FC236}">
                  <a16:creationId xmlns:a16="http://schemas.microsoft.com/office/drawing/2014/main" xmlns="" id="{A8844C6A-FC06-429B-8093-5F986578EF1D}"/>
                </a:ext>
              </a:extLst>
            </p:cNvPr>
            <p:cNvSpPr txBox="1"/>
            <p:nvPr/>
          </p:nvSpPr>
          <p:spPr>
            <a:xfrm>
              <a:off x="564189" y="305647"/>
              <a:ext cx="2150433"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609585"/>
              <a:r>
                <a:rPr lang="en-GB" sz="2400" dirty="0">
                  <a:solidFill>
                    <a:prstClr val="white"/>
                  </a:solidFill>
                  <a:latin typeface="Calibri"/>
                </a:rPr>
                <a:t>We flourish because of our diversity and relationships</a:t>
              </a:r>
            </a:p>
          </p:txBody>
        </p:sp>
        <p:cxnSp>
          <p:nvCxnSpPr>
            <p:cNvPr id="14" name="Straight Arrow Connector 13">
              <a:extLst>
                <a:ext uri="{FF2B5EF4-FFF2-40B4-BE49-F238E27FC236}">
                  <a16:creationId xmlns:a16="http://schemas.microsoft.com/office/drawing/2014/main" xmlns="" id="{5944E6BE-D6CB-4ABB-9EF5-F081E1DD969F}"/>
                </a:ext>
              </a:extLst>
            </p:cNvPr>
            <p:cNvCxnSpPr>
              <a:cxnSpLocks/>
            </p:cNvCxnSpPr>
            <p:nvPr/>
          </p:nvCxnSpPr>
          <p:spPr>
            <a:xfrm flipH="1" flipV="1">
              <a:off x="1742407" y="1358092"/>
              <a:ext cx="1311129" cy="552547"/>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grpSp>
        <p:nvGrpSpPr>
          <p:cNvPr id="18" name="Group 17">
            <a:extLst>
              <a:ext uri="{FF2B5EF4-FFF2-40B4-BE49-F238E27FC236}">
                <a16:creationId xmlns:a16="http://schemas.microsoft.com/office/drawing/2014/main" xmlns="" id="{7088C2D4-1A02-4827-A4F4-A32E19F66257}"/>
              </a:ext>
            </a:extLst>
          </p:cNvPr>
          <p:cNvGrpSpPr/>
          <p:nvPr/>
        </p:nvGrpSpPr>
        <p:grpSpPr>
          <a:xfrm>
            <a:off x="7989483" y="3110575"/>
            <a:ext cx="3755952" cy="1983609"/>
            <a:chOff x="5758195" y="2269789"/>
            <a:chExt cx="2816964" cy="1487707"/>
          </a:xfrm>
          <a:solidFill>
            <a:schemeClr val="bg2">
              <a:lumMod val="75000"/>
            </a:schemeClr>
          </a:solidFill>
        </p:grpSpPr>
        <p:sp>
          <p:nvSpPr>
            <p:cNvPr id="19" name="Rectangle 18">
              <a:extLst>
                <a:ext uri="{FF2B5EF4-FFF2-40B4-BE49-F238E27FC236}">
                  <a16:creationId xmlns:a16="http://schemas.microsoft.com/office/drawing/2014/main" xmlns="" id="{23CF0FF7-A8DE-4472-9A94-DFFF5F64DAE8}"/>
                </a:ext>
              </a:extLst>
            </p:cNvPr>
            <p:cNvSpPr/>
            <p:nvPr/>
          </p:nvSpPr>
          <p:spPr>
            <a:xfrm>
              <a:off x="6711803" y="2857249"/>
              <a:ext cx="1863356"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when we stop doing things</a:t>
              </a:r>
            </a:p>
          </p:txBody>
        </p:sp>
        <p:cxnSp>
          <p:nvCxnSpPr>
            <p:cNvPr id="20" name="Straight Arrow Connector 19">
              <a:extLst>
                <a:ext uri="{FF2B5EF4-FFF2-40B4-BE49-F238E27FC236}">
                  <a16:creationId xmlns:a16="http://schemas.microsoft.com/office/drawing/2014/main" xmlns="" id="{0B6E720C-9D77-4C39-8DCD-5F101ED4F9C8}"/>
                </a:ext>
              </a:extLst>
            </p:cNvPr>
            <p:cNvCxnSpPr>
              <a:cxnSpLocks/>
            </p:cNvCxnSpPr>
            <p:nvPr/>
          </p:nvCxnSpPr>
          <p:spPr>
            <a:xfrm>
              <a:off x="5758195" y="2269789"/>
              <a:ext cx="1424098" cy="531890"/>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
        <p:nvSpPr>
          <p:cNvPr id="21" name="Rectangle: Rounded Corners 20">
            <a:extLst>
              <a:ext uri="{FF2B5EF4-FFF2-40B4-BE49-F238E27FC236}">
                <a16:creationId xmlns:a16="http://schemas.microsoft.com/office/drawing/2014/main" xmlns="" id="{BAEDF613-946F-4F15-BEB3-B895243E4083}"/>
              </a:ext>
            </a:extLst>
          </p:cNvPr>
          <p:cNvSpPr/>
          <p:nvPr/>
        </p:nvSpPr>
        <p:spPr>
          <a:xfrm>
            <a:off x="4595923" y="392966"/>
            <a:ext cx="3241156" cy="509468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GB" sz="2400">
              <a:solidFill>
                <a:prstClr val="white"/>
              </a:solidFill>
              <a:latin typeface="Calibri"/>
            </a:endParaRPr>
          </a:p>
        </p:txBody>
      </p:sp>
      <p:sp>
        <p:nvSpPr>
          <p:cNvPr id="26" name="Rectangle 25">
            <a:extLst>
              <a:ext uri="{FF2B5EF4-FFF2-40B4-BE49-F238E27FC236}">
                <a16:creationId xmlns:a16="http://schemas.microsoft.com/office/drawing/2014/main" xmlns="" id="{57B2EB8F-C9E9-4644-B357-4086570B4B6D}"/>
              </a:ext>
            </a:extLst>
          </p:cNvPr>
          <p:cNvSpPr/>
          <p:nvPr/>
        </p:nvSpPr>
        <p:spPr>
          <a:xfrm>
            <a:off x="4805031" y="77790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Teams</a:t>
            </a:r>
            <a:endParaRPr lang="en-GB" sz="3733" dirty="0">
              <a:solidFill>
                <a:prstClr val="white"/>
              </a:solidFill>
              <a:latin typeface="Calibri"/>
            </a:endParaRPr>
          </a:p>
        </p:txBody>
      </p:sp>
      <p:sp>
        <p:nvSpPr>
          <p:cNvPr id="27" name="Rectangle 26">
            <a:extLst>
              <a:ext uri="{FF2B5EF4-FFF2-40B4-BE49-F238E27FC236}">
                <a16:creationId xmlns:a16="http://schemas.microsoft.com/office/drawing/2014/main" xmlns="" id="{106CE533-4E90-4BDD-A294-EF5D4DCC3A2C}"/>
              </a:ext>
            </a:extLst>
          </p:cNvPr>
          <p:cNvSpPr/>
          <p:nvPr/>
        </p:nvSpPr>
        <p:spPr>
          <a:xfrm>
            <a:off x="4836928" y="2340979"/>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Adults</a:t>
            </a:r>
            <a:endParaRPr lang="en-GB" sz="3733" dirty="0">
              <a:solidFill>
                <a:prstClr val="white"/>
              </a:solidFill>
              <a:latin typeface="Calibri"/>
            </a:endParaRPr>
          </a:p>
        </p:txBody>
      </p:sp>
      <p:sp>
        <p:nvSpPr>
          <p:cNvPr id="28" name="Rectangle 27">
            <a:extLst>
              <a:ext uri="{FF2B5EF4-FFF2-40B4-BE49-F238E27FC236}">
                <a16:creationId xmlns:a16="http://schemas.microsoft.com/office/drawing/2014/main" xmlns="" id="{791ABCF0-A643-4B2C-A96A-BBDA93F0E18D}"/>
              </a:ext>
            </a:extLst>
          </p:cNvPr>
          <p:cNvSpPr/>
          <p:nvPr/>
        </p:nvSpPr>
        <p:spPr>
          <a:xfrm>
            <a:off x="4836928" y="3843815"/>
            <a:ext cx="2693581" cy="1241237"/>
          </a:xfrm>
          <a:prstGeom prst="rect">
            <a:avLst/>
          </a:prstGeom>
          <a:solidFill>
            <a:schemeClr val="tx2"/>
          </a:solidFill>
        </p:spPr>
        <p:txBody>
          <a:bodyPr wrap="square">
            <a:spAutoFit/>
          </a:bodyPr>
          <a:lstStyle/>
          <a:p>
            <a:pPr algn="ctr" defTabSz="609585"/>
            <a:r>
              <a:rPr lang="en-GB" sz="3733" b="1" dirty="0">
                <a:solidFill>
                  <a:prstClr val="white"/>
                </a:solidFill>
                <a:latin typeface="Calibri"/>
              </a:rPr>
              <a:t>Flourishing Children</a:t>
            </a:r>
            <a:endParaRPr lang="en-GB" sz="3733" dirty="0">
              <a:solidFill>
                <a:prstClr val="white"/>
              </a:solidFill>
              <a:latin typeface="Calibri"/>
            </a:endParaRPr>
          </a:p>
        </p:txBody>
      </p:sp>
      <p:grpSp>
        <p:nvGrpSpPr>
          <p:cNvPr id="29" name="Group 28">
            <a:extLst>
              <a:ext uri="{FF2B5EF4-FFF2-40B4-BE49-F238E27FC236}">
                <a16:creationId xmlns:a16="http://schemas.microsoft.com/office/drawing/2014/main" xmlns="" id="{AD9846BB-A3FB-4E39-8030-31B7FAC8EF70}"/>
              </a:ext>
            </a:extLst>
          </p:cNvPr>
          <p:cNvGrpSpPr/>
          <p:nvPr/>
        </p:nvGrpSpPr>
        <p:grpSpPr>
          <a:xfrm>
            <a:off x="7989483" y="416160"/>
            <a:ext cx="4078471" cy="1995636"/>
            <a:chOff x="5758195" y="371382"/>
            <a:chExt cx="3058853" cy="1496727"/>
          </a:xfrm>
          <a:solidFill>
            <a:schemeClr val="bg2">
              <a:lumMod val="75000"/>
            </a:schemeClr>
          </a:solidFill>
        </p:grpSpPr>
        <p:sp>
          <p:nvSpPr>
            <p:cNvPr id="30" name="Rectangle 29">
              <a:extLst>
                <a:ext uri="{FF2B5EF4-FFF2-40B4-BE49-F238E27FC236}">
                  <a16:creationId xmlns:a16="http://schemas.microsoft.com/office/drawing/2014/main" xmlns="" id="{D390B00B-694B-4D11-ABAD-8299D4FFFE94}"/>
                </a:ext>
              </a:extLst>
            </p:cNvPr>
            <p:cNvSpPr/>
            <p:nvPr/>
          </p:nvSpPr>
          <p:spPr>
            <a:xfrm>
              <a:off x="6382193" y="371382"/>
              <a:ext cx="2434855" cy="900247"/>
            </a:xfrm>
            <a:prstGeom prst="rect">
              <a:avLst/>
            </a:prstGeom>
            <a:grpFill/>
          </p:spPr>
          <p:style>
            <a:lnRef idx="3">
              <a:schemeClr val="lt1"/>
            </a:lnRef>
            <a:fillRef idx="1">
              <a:schemeClr val="accent4"/>
            </a:fillRef>
            <a:effectRef idx="1">
              <a:schemeClr val="accent4"/>
            </a:effectRef>
            <a:fontRef idx="minor">
              <a:schemeClr val="lt1"/>
            </a:fontRef>
          </p:style>
          <p:txBody>
            <a:bodyPr wrap="square">
              <a:spAutoFit/>
            </a:bodyPr>
            <a:lstStyle/>
            <a:p>
              <a:pPr algn="ctr" defTabSz="609585"/>
              <a:r>
                <a:rPr lang="en-GB" sz="2400" dirty="0">
                  <a:solidFill>
                    <a:prstClr val="white"/>
                  </a:solidFill>
                  <a:latin typeface="Calibri"/>
                </a:rPr>
                <a:t>We flourish at different times and different speeds</a:t>
              </a:r>
            </a:p>
          </p:txBody>
        </p:sp>
        <p:cxnSp>
          <p:nvCxnSpPr>
            <p:cNvPr id="31" name="Straight Arrow Connector 30">
              <a:extLst>
                <a:ext uri="{FF2B5EF4-FFF2-40B4-BE49-F238E27FC236}">
                  <a16:creationId xmlns:a16="http://schemas.microsoft.com/office/drawing/2014/main" xmlns="" id="{B4AED93B-176B-4E0E-98B3-D72C75248EBC}"/>
                </a:ext>
              </a:extLst>
            </p:cNvPr>
            <p:cNvCxnSpPr>
              <a:cxnSpLocks/>
            </p:cNvCxnSpPr>
            <p:nvPr/>
          </p:nvCxnSpPr>
          <p:spPr>
            <a:xfrm flipV="1">
              <a:off x="5758195" y="1424763"/>
              <a:ext cx="1376252" cy="443346"/>
            </a:xfrm>
            <a:prstGeom prst="straightConnector1">
              <a:avLst/>
            </a:prstGeom>
            <a:grpFill/>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2088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838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60169" y="911565"/>
            <a:ext cx="5518484" cy="3311091"/>
          </a:xfrm>
          <a:prstGeom prst="rect">
            <a:avLst/>
          </a:prstGeom>
        </p:spPr>
      </p:pic>
      <p:sp>
        <p:nvSpPr>
          <p:cNvPr id="3" name="TextBox 2"/>
          <p:cNvSpPr txBox="1"/>
          <p:nvPr/>
        </p:nvSpPr>
        <p:spPr>
          <a:xfrm>
            <a:off x="288758" y="561474"/>
            <a:ext cx="5534527" cy="4687950"/>
          </a:xfrm>
          <a:prstGeom prst="rect">
            <a:avLst/>
          </a:prstGeom>
          <a:noFill/>
        </p:spPr>
        <p:txBody>
          <a:bodyPr wrap="square" rtlCol="0">
            <a:spAutoFit/>
          </a:bodyPr>
          <a:lstStyle/>
          <a:p>
            <a:pPr algn="ctr"/>
            <a:r>
              <a:rPr lang="en-GB" sz="3733" dirty="0"/>
              <a:t>“If the Vision for Education fails to make and sustain meaningful connections between a school’s ethos and its outcomes, it will become nothing more than a deeply eloquent and well-meaning piece of writing…”</a:t>
            </a:r>
          </a:p>
        </p:txBody>
      </p:sp>
    </p:spTree>
    <p:extLst>
      <p:ext uri="{BB962C8B-B14F-4D97-AF65-F5344CB8AC3E}">
        <p14:creationId xmlns:p14="http://schemas.microsoft.com/office/powerpoint/2010/main" val="109217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74569" y="945261"/>
            <a:ext cx="5342020" cy="3539046"/>
          </a:xfrm>
          <a:prstGeom prst="rect">
            <a:avLst/>
          </a:prstGeom>
          <a:noFill/>
        </p:spPr>
        <p:txBody>
          <a:bodyPr wrap="square" rtlCol="0">
            <a:spAutoFit/>
          </a:bodyPr>
          <a:lstStyle/>
          <a:p>
            <a:r>
              <a:rPr lang="en-GB" sz="3733" dirty="0"/>
              <a:t>“..It must come off the shelf and be brought to life through leaders evaluating its potential impact on every area of day-to-day school life…”</a:t>
            </a:r>
            <a:endParaRPr lang="en-GB" sz="2400" dirty="0"/>
          </a:p>
        </p:txBody>
      </p:sp>
      <p:pic>
        <p:nvPicPr>
          <p:cNvPr id="4" name="Picture 3"/>
          <p:cNvPicPr>
            <a:picLocks noChangeAspect="1"/>
          </p:cNvPicPr>
          <p:nvPr/>
        </p:nvPicPr>
        <p:blipFill>
          <a:blip r:embed="rId3"/>
          <a:stretch>
            <a:fillRect/>
          </a:stretch>
        </p:blipFill>
        <p:spPr>
          <a:xfrm>
            <a:off x="834189" y="908760"/>
            <a:ext cx="5420252" cy="3606709"/>
          </a:xfrm>
          <a:prstGeom prst="rect">
            <a:avLst/>
          </a:prstGeom>
        </p:spPr>
      </p:pic>
    </p:spTree>
    <p:extLst>
      <p:ext uri="{BB962C8B-B14F-4D97-AF65-F5344CB8AC3E}">
        <p14:creationId xmlns:p14="http://schemas.microsoft.com/office/powerpoint/2010/main" val="109705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9810" y="1106905"/>
            <a:ext cx="5342020" cy="3539046"/>
          </a:xfrm>
          <a:prstGeom prst="rect">
            <a:avLst/>
          </a:prstGeom>
          <a:noFill/>
        </p:spPr>
        <p:txBody>
          <a:bodyPr wrap="square" rtlCol="0">
            <a:spAutoFit/>
          </a:bodyPr>
          <a:lstStyle/>
          <a:p>
            <a:r>
              <a:rPr lang="en-GB" sz="3733" dirty="0"/>
              <a:t>“…This dynamic and enhancing connection between ethos and outcomes is what we mean by ‘</a:t>
            </a:r>
            <a:r>
              <a:rPr lang="en-GB" sz="3733" b="1" dirty="0"/>
              <a:t>Bringing the Vision Alive</a:t>
            </a:r>
            <a:r>
              <a:rPr lang="en-GB" sz="3733" dirty="0"/>
              <a:t>.’” </a:t>
            </a:r>
          </a:p>
        </p:txBody>
      </p:sp>
      <p:pic>
        <p:nvPicPr>
          <p:cNvPr id="4" name="Picture 3"/>
          <p:cNvPicPr>
            <a:picLocks noChangeAspect="1"/>
          </p:cNvPicPr>
          <p:nvPr/>
        </p:nvPicPr>
        <p:blipFill>
          <a:blip r:embed="rId3"/>
          <a:stretch>
            <a:fillRect/>
          </a:stretch>
        </p:blipFill>
        <p:spPr>
          <a:xfrm>
            <a:off x="6462118" y="1106905"/>
            <a:ext cx="5232231" cy="3481120"/>
          </a:xfrm>
          <a:prstGeom prst="rect">
            <a:avLst/>
          </a:prstGeom>
        </p:spPr>
      </p:pic>
    </p:spTree>
    <p:extLst>
      <p:ext uri="{BB962C8B-B14F-4D97-AF65-F5344CB8AC3E}">
        <p14:creationId xmlns:p14="http://schemas.microsoft.com/office/powerpoint/2010/main" val="287174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5183" y="2401455"/>
            <a:ext cx="2523460" cy="830997"/>
          </a:xfrm>
          <a:prstGeom prst="rect">
            <a:avLst/>
          </a:prstGeom>
          <a:solidFill>
            <a:schemeClr val="accent2">
              <a:lumMod val="20000"/>
              <a:lumOff val="80000"/>
            </a:schemeClr>
          </a:solidFill>
        </p:spPr>
        <p:txBody>
          <a:bodyPr wrap="square" rtlCol="0">
            <a:spAutoFit/>
          </a:bodyPr>
          <a:lstStyle/>
          <a:p>
            <a:pPr algn="ctr" defTabSz="609585"/>
            <a:r>
              <a:rPr lang="en-GB" sz="4800" b="1" dirty="0">
                <a:solidFill>
                  <a:prstClr val="black"/>
                </a:solidFill>
                <a:latin typeface="Calibri"/>
              </a:rPr>
              <a:t>ethos</a:t>
            </a:r>
          </a:p>
        </p:txBody>
      </p:sp>
      <p:sp>
        <p:nvSpPr>
          <p:cNvPr id="4" name="TextBox 3"/>
          <p:cNvSpPr txBox="1"/>
          <p:nvPr/>
        </p:nvSpPr>
        <p:spPr>
          <a:xfrm>
            <a:off x="8477694" y="2401455"/>
            <a:ext cx="3558364" cy="830997"/>
          </a:xfrm>
          <a:prstGeom prst="rect">
            <a:avLst/>
          </a:prstGeom>
          <a:solidFill>
            <a:schemeClr val="accent2">
              <a:lumMod val="20000"/>
              <a:lumOff val="80000"/>
            </a:schemeClr>
          </a:solidFill>
        </p:spPr>
        <p:txBody>
          <a:bodyPr wrap="square" rtlCol="0">
            <a:spAutoFit/>
          </a:bodyPr>
          <a:lstStyle/>
          <a:p>
            <a:pPr algn="ctr" defTabSz="609585"/>
            <a:r>
              <a:rPr lang="en-GB" sz="4800" b="1" dirty="0">
                <a:solidFill>
                  <a:prstClr val="black"/>
                </a:solidFill>
                <a:latin typeface="Calibri"/>
              </a:rPr>
              <a:t>outcomes</a:t>
            </a:r>
          </a:p>
        </p:txBody>
      </p:sp>
      <p:sp>
        <p:nvSpPr>
          <p:cNvPr id="6" name="TextBox 5"/>
          <p:cNvSpPr txBox="1"/>
          <p:nvPr/>
        </p:nvSpPr>
        <p:spPr>
          <a:xfrm>
            <a:off x="255183" y="3509449"/>
            <a:ext cx="7315572" cy="2308324"/>
          </a:xfrm>
          <a:prstGeom prst="rect">
            <a:avLst/>
          </a:prstGeom>
          <a:noFill/>
        </p:spPr>
        <p:txBody>
          <a:bodyPr wrap="square" rtlCol="0">
            <a:spAutoFit/>
          </a:bodyPr>
          <a:lstStyle/>
          <a:p>
            <a:pPr defTabSz="609585"/>
            <a:r>
              <a:rPr lang="en-GB" sz="2400" b="1" dirty="0">
                <a:solidFill>
                  <a:prstClr val="black"/>
                </a:solidFill>
                <a:latin typeface="Calibri"/>
              </a:rPr>
              <a:t>How do you define this for your school? </a:t>
            </a:r>
          </a:p>
          <a:p>
            <a:pPr defTabSz="609585"/>
            <a:r>
              <a:rPr lang="en-GB" sz="2400" b="1" dirty="0">
                <a:solidFill>
                  <a:prstClr val="black"/>
                </a:solidFill>
                <a:latin typeface="Calibri"/>
              </a:rPr>
              <a:t>(in a sentence…)</a:t>
            </a:r>
          </a:p>
          <a:p>
            <a:pPr marL="380990" indent="-380990" defTabSz="609585">
              <a:buFont typeface="Arial" panose="020B0604020202020204" pitchFamily="34" charset="0"/>
              <a:buChar char="•"/>
            </a:pPr>
            <a:r>
              <a:rPr lang="en-GB" sz="2400" i="1" dirty="0">
                <a:solidFill>
                  <a:prstClr val="black"/>
                </a:solidFill>
                <a:latin typeface="Calibri"/>
              </a:rPr>
              <a:t>Where does your ethos come from?</a:t>
            </a:r>
          </a:p>
          <a:p>
            <a:pPr marL="380990" indent="-380990" defTabSz="609585">
              <a:buFont typeface="Arial" panose="020B0604020202020204" pitchFamily="34" charset="0"/>
              <a:buChar char="•"/>
            </a:pPr>
            <a:r>
              <a:rPr lang="en-GB" sz="2400" i="1" dirty="0">
                <a:solidFill>
                  <a:prstClr val="black"/>
                </a:solidFill>
                <a:latin typeface="Calibri"/>
              </a:rPr>
              <a:t>What are the commonalities and differences between us?</a:t>
            </a:r>
          </a:p>
          <a:p>
            <a:pPr marL="380990" indent="-380990" defTabSz="609585">
              <a:buFont typeface="Arial" panose="020B0604020202020204" pitchFamily="34" charset="0"/>
              <a:buChar char="•"/>
            </a:pPr>
            <a:r>
              <a:rPr lang="en-GB" sz="2400" i="1" dirty="0">
                <a:solidFill>
                  <a:prstClr val="black"/>
                </a:solidFill>
                <a:latin typeface="Calibri"/>
              </a:rPr>
              <a:t>What difference does it make to your lived reality?</a:t>
            </a:r>
          </a:p>
        </p:txBody>
      </p:sp>
      <p:sp>
        <p:nvSpPr>
          <p:cNvPr id="7" name="TextBox 6"/>
          <p:cNvSpPr txBox="1"/>
          <p:nvPr/>
        </p:nvSpPr>
        <p:spPr>
          <a:xfrm>
            <a:off x="6561222" y="53608"/>
            <a:ext cx="5474836" cy="2308324"/>
          </a:xfrm>
          <a:prstGeom prst="rect">
            <a:avLst/>
          </a:prstGeom>
          <a:noFill/>
        </p:spPr>
        <p:txBody>
          <a:bodyPr wrap="square" rtlCol="0">
            <a:spAutoFit/>
          </a:bodyPr>
          <a:lstStyle/>
          <a:p>
            <a:pPr algn="r" defTabSz="609585"/>
            <a:r>
              <a:rPr lang="en-GB" sz="2400" b="1" dirty="0">
                <a:solidFill>
                  <a:prstClr val="black"/>
                </a:solidFill>
                <a:latin typeface="Calibri"/>
              </a:rPr>
              <a:t>What outcomes are you trying to improve?</a:t>
            </a:r>
          </a:p>
          <a:p>
            <a:pPr marL="380990" indent="-380990" algn="r" defTabSz="609585">
              <a:buFont typeface="Arial" panose="020B0604020202020204" pitchFamily="34" charset="0"/>
              <a:buChar char="•"/>
            </a:pPr>
            <a:r>
              <a:rPr lang="en-GB" sz="2400" i="1" dirty="0">
                <a:solidFill>
                  <a:prstClr val="black"/>
                </a:solidFill>
                <a:latin typeface="Calibri"/>
              </a:rPr>
              <a:t>What are the pressures and challenges?</a:t>
            </a:r>
          </a:p>
          <a:p>
            <a:pPr marL="380990" indent="-380990" algn="r" defTabSz="609585">
              <a:buFont typeface="Arial" panose="020B0604020202020204" pitchFamily="34" charset="0"/>
              <a:buChar char="•"/>
            </a:pPr>
            <a:r>
              <a:rPr lang="en-GB" sz="2400" i="1" dirty="0">
                <a:solidFill>
                  <a:prstClr val="black"/>
                </a:solidFill>
                <a:latin typeface="Calibri"/>
              </a:rPr>
              <a:t>Who defines this journey?</a:t>
            </a:r>
          </a:p>
          <a:p>
            <a:pPr marL="380990" indent="-380990" algn="r" defTabSz="609585">
              <a:buFont typeface="Arial" panose="020B0604020202020204" pitchFamily="34" charset="0"/>
              <a:buChar char="•"/>
            </a:pPr>
            <a:r>
              <a:rPr lang="en-GB" sz="2400" i="1" dirty="0">
                <a:solidFill>
                  <a:prstClr val="black"/>
                </a:solidFill>
                <a:latin typeface="Calibri"/>
              </a:rPr>
              <a:t>What help could the Vision offer you?</a:t>
            </a:r>
          </a:p>
        </p:txBody>
      </p:sp>
      <p:grpSp>
        <p:nvGrpSpPr>
          <p:cNvPr id="11" name="Group 10"/>
          <p:cNvGrpSpPr/>
          <p:nvPr/>
        </p:nvGrpSpPr>
        <p:grpSpPr>
          <a:xfrm>
            <a:off x="2778643" y="2278343"/>
            <a:ext cx="5699051" cy="1200329"/>
            <a:chOff x="2083982" y="1708757"/>
            <a:chExt cx="4274288" cy="900247"/>
          </a:xfrm>
        </p:grpSpPr>
        <p:sp>
          <p:nvSpPr>
            <p:cNvPr id="5" name="TextBox 4"/>
            <p:cNvSpPr txBox="1"/>
            <p:nvPr/>
          </p:nvSpPr>
          <p:spPr>
            <a:xfrm>
              <a:off x="2498652" y="1708757"/>
              <a:ext cx="3444948" cy="900247"/>
            </a:xfrm>
            <a:prstGeom prst="rect">
              <a:avLst/>
            </a:prstGeom>
            <a:solidFill>
              <a:schemeClr val="accent2">
                <a:lumMod val="60000"/>
                <a:lumOff val="40000"/>
              </a:schemeClr>
            </a:solidFill>
          </p:spPr>
          <p:txBody>
            <a:bodyPr wrap="square" rtlCol="0">
              <a:spAutoFit/>
            </a:bodyPr>
            <a:lstStyle/>
            <a:p>
              <a:pPr algn="ctr" defTabSz="609585"/>
              <a:r>
                <a:rPr lang="en-GB" sz="7200" b="1" dirty="0">
                  <a:solidFill>
                    <a:prstClr val="black"/>
                  </a:solidFill>
                  <a:latin typeface="Calibri"/>
                </a:rPr>
                <a:t>enhancing</a:t>
              </a:r>
            </a:p>
          </p:txBody>
        </p:sp>
        <p:cxnSp>
          <p:nvCxnSpPr>
            <p:cNvPr id="9" name="Straight Connector 8"/>
            <p:cNvCxnSpPr>
              <a:stCxn id="3" idx="3"/>
            </p:cNvCxnSpPr>
            <p:nvPr/>
          </p:nvCxnSpPr>
          <p:spPr>
            <a:xfrm>
              <a:off x="2083982" y="2112715"/>
              <a:ext cx="414670" cy="11543"/>
            </a:xfrm>
            <a:prstGeom prst="line">
              <a:avLst/>
            </a:prstGeom>
            <a:ln w="41275"/>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5943600" y="2124257"/>
              <a:ext cx="414670" cy="1"/>
            </a:xfrm>
            <a:prstGeom prst="line">
              <a:avLst/>
            </a:prstGeom>
            <a:ln w="41275"/>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2449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F40E260-4AED-4B26-B8B6-B415BED80F8F}"/>
              </a:ext>
            </a:extLst>
          </p:cNvPr>
          <p:cNvPicPr>
            <a:picLocks noChangeAspect="1"/>
          </p:cNvPicPr>
          <p:nvPr/>
        </p:nvPicPr>
        <p:blipFill>
          <a:blip r:embed="rId3"/>
          <a:stretch>
            <a:fillRect/>
          </a:stretch>
        </p:blipFill>
        <p:spPr>
          <a:xfrm>
            <a:off x="552398" y="352169"/>
            <a:ext cx="4578493" cy="5188146"/>
          </a:xfrm>
          <a:prstGeom prst="rect">
            <a:avLst/>
          </a:prstGeom>
        </p:spPr>
      </p:pic>
      <p:sp>
        <p:nvSpPr>
          <p:cNvPr id="6" name="Arrow: Right 5">
            <a:extLst>
              <a:ext uri="{FF2B5EF4-FFF2-40B4-BE49-F238E27FC236}">
                <a16:creationId xmlns:a16="http://schemas.microsoft.com/office/drawing/2014/main" xmlns="" id="{1AF778B3-0068-4347-9660-D919E2F3128F}"/>
              </a:ext>
            </a:extLst>
          </p:cNvPr>
          <p:cNvSpPr/>
          <p:nvPr/>
        </p:nvSpPr>
        <p:spPr>
          <a:xfrm>
            <a:off x="5130891" y="1681132"/>
            <a:ext cx="2731841" cy="27261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xmlns="" id="{CDC849EE-083E-4172-A918-704F7EACB49C}"/>
              </a:ext>
            </a:extLst>
          </p:cNvPr>
          <p:cNvCxnSpPr/>
          <p:nvPr/>
        </p:nvCxnSpPr>
        <p:spPr>
          <a:xfrm>
            <a:off x="2692085" y="1896954"/>
            <a:ext cx="1544825" cy="0"/>
          </a:xfrm>
          <a:prstGeom prst="line">
            <a:avLst/>
          </a:prstGeom>
        </p:spPr>
        <p:style>
          <a:lnRef idx="2">
            <a:schemeClr val="accent1"/>
          </a:lnRef>
          <a:fillRef idx="0">
            <a:schemeClr val="accent1"/>
          </a:fillRef>
          <a:effectRef idx="1">
            <a:schemeClr val="accent1"/>
          </a:effectRef>
          <a:fontRef idx="minor">
            <a:schemeClr val="tx1"/>
          </a:fontRef>
        </p:style>
      </p:cxnSp>
      <p:pic>
        <p:nvPicPr>
          <p:cNvPr id="3" name="Picture 2" descr="A screenshot of a computer&#10;&#10;Description automatically generated">
            <a:extLst>
              <a:ext uri="{FF2B5EF4-FFF2-40B4-BE49-F238E27FC236}">
                <a16:creationId xmlns:a16="http://schemas.microsoft.com/office/drawing/2014/main" xmlns="" id="{5E50D9B8-8837-4FD1-9B3A-14BC6C02ED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977" t="16729" r="39307" b="8737"/>
          <a:stretch/>
        </p:blipFill>
        <p:spPr>
          <a:xfrm>
            <a:off x="8218241" y="193104"/>
            <a:ext cx="3776870" cy="5111552"/>
          </a:xfrm>
          <a:prstGeom prst="rect">
            <a:avLst/>
          </a:prstGeom>
        </p:spPr>
      </p:pic>
    </p:spTree>
    <p:extLst>
      <p:ext uri="{BB962C8B-B14F-4D97-AF65-F5344CB8AC3E}">
        <p14:creationId xmlns:p14="http://schemas.microsoft.com/office/powerpoint/2010/main" val="149567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353733" y="683438"/>
          <a:ext cx="7678744" cy="48029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574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6E64D6E8-D7E1-4D81-AA9F-70CA94EB4218}"/>
              </a:ext>
            </a:extLst>
          </p:cNvPr>
          <p:cNvGraphicFramePr>
            <a:graphicFrameLocks noGrp="1"/>
          </p:cNvGraphicFramePr>
          <p:nvPr/>
        </p:nvGraphicFramePr>
        <p:xfrm>
          <a:off x="774404" y="635369"/>
          <a:ext cx="10515600" cy="4297144"/>
        </p:xfrm>
        <a:graphic>
          <a:graphicData uri="http://schemas.openxmlformats.org/drawingml/2006/table">
            <a:tbl>
              <a:tblPr firstRow="1" bandRow="1"/>
              <a:tblGrid>
                <a:gridCol w="2628900">
                  <a:extLst>
                    <a:ext uri="{9D8B030D-6E8A-4147-A177-3AD203B41FA5}">
                      <a16:colId xmlns:a16="http://schemas.microsoft.com/office/drawing/2014/main" xmlns="" val="124461421"/>
                    </a:ext>
                  </a:extLst>
                </a:gridCol>
                <a:gridCol w="2628900">
                  <a:extLst>
                    <a:ext uri="{9D8B030D-6E8A-4147-A177-3AD203B41FA5}">
                      <a16:colId xmlns:a16="http://schemas.microsoft.com/office/drawing/2014/main" xmlns="" val="3751406501"/>
                    </a:ext>
                  </a:extLst>
                </a:gridCol>
                <a:gridCol w="2628900">
                  <a:extLst>
                    <a:ext uri="{9D8B030D-6E8A-4147-A177-3AD203B41FA5}">
                      <a16:colId xmlns:a16="http://schemas.microsoft.com/office/drawing/2014/main" xmlns="" val="2094345379"/>
                    </a:ext>
                  </a:extLst>
                </a:gridCol>
                <a:gridCol w="2628900">
                  <a:extLst>
                    <a:ext uri="{9D8B030D-6E8A-4147-A177-3AD203B41FA5}">
                      <a16:colId xmlns:a16="http://schemas.microsoft.com/office/drawing/2014/main" xmlns="" val="1753547263"/>
                    </a:ext>
                  </a:extLst>
                </a:gridCol>
              </a:tblGrid>
              <a:tr h="446952">
                <a:tc>
                  <a:txBody>
                    <a:bodyPr/>
                    <a:lstStyle/>
                    <a:p>
                      <a:pPr algn="l">
                        <a:lnSpc>
                          <a:spcPct val="107000"/>
                        </a:lnSpc>
                      </a:pPr>
                      <a:endParaRPr lang="en-GB" sz="1300">
                        <a:effectLst/>
                        <a:latin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Called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Connected</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Committed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extLst>
                  <a:ext uri="{0D108BD9-81ED-4DB2-BD59-A6C34878D82A}">
                    <a16:rowId xmlns:a16="http://schemas.microsoft.com/office/drawing/2014/main" xmlns="" val="2164361737"/>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Wisdom, Knowledge and Skills</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Leading Learning -  Refining Judgement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Creating Confidence -  Embracing Interdependence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Deepening Understanding - Driving Improvement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xmlns="" val="1470689490"/>
                  </a:ext>
                </a:extLst>
              </a:tr>
              <a:tr h="723044">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Hope and Aspiration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Developing Imagination -  Nurturing Ambition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Healing Relationships - Pursuing Renewal</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Sustaining Vision -  Building Resilience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xmlns="" val="3588392309"/>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Community and Living Well Together</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Removing Disadvantage -  Seeking Reconciliation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Accepting Vulnerability -  Demonstrating Generosity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Inspiring Faithfulness -Embodying Integrity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xmlns="" val="1487269780"/>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Dignity and Respect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Celebrating Diversity -  Enabling Flourishing</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Offering Encouragement -  Encouraging Service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Practising Humility - Learning Love</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xmlns="" val="2619318916"/>
                  </a:ext>
                </a:extLst>
              </a:tr>
            </a:tbl>
          </a:graphicData>
        </a:graphic>
      </p:graphicFrame>
    </p:spTree>
    <p:extLst>
      <p:ext uri="{BB962C8B-B14F-4D97-AF65-F5344CB8AC3E}">
        <p14:creationId xmlns:p14="http://schemas.microsoft.com/office/powerpoint/2010/main" val="68099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3917421-3C5A-4AF2-9691-299AFA48695F}"/>
              </a:ext>
            </a:extLst>
          </p:cNvPr>
          <p:cNvSpPr/>
          <p:nvPr/>
        </p:nvSpPr>
        <p:spPr>
          <a:xfrm>
            <a:off x="397565" y="634003"/>
            <a:ext cx="11472596" cy="5078313"/>
          </a:xfrm>
          <a:prstGeom prst="rect">
            <a:avLst/>
          </a:prstGeom>
        </p:spPr>
        <p:txBody>
          <a:bodyPr wrap="square">
            <a:spAutoFit/>
          </a:bodyPr>
          <a:lstStyle/>
          <a:p>
            <a:pPr>
              <a:spcAft>
                <a:spcPts val="0"/>
              </a:spcAft>
            </a:pPr>
            <a:r>
              <a:rPr lang="en-GB" sz="4800" b="1" dirty="0">
                <a:solidFill>
                  <a:srgbClr val="272727"/>
                </a:solidFill>
                <a:latin typeface="Calibri" panose="020F0502020204030204" pitchFamily="34" charset="0"/>
                <a:ea typeface="Times New Roman" panose="02020603050405020304" pitchFamily="18" charset="0"/>
                <a:cs typeface="Calibri" panose="020F0502020204030204" pitchFamily="34" charset="0"/>
              </a:rPr>
              <a:t>‘</a:t>
            </a:r>
            <a:r>
              <a:rPr lang="en-GB" sz="4800" dirty="0">
                <a:solidFill>
                  <a:srgbClr val="272727"/>
                </a:solidFill>
                <a:latin typeface="Calibri" panose="020F0502020204030204" pitchFamily="34" charset="0"/>
                <a:ea typeface="Times New Roman" panose="02020603050405020304" pitchFamily="18" charset="0"/>
                <a:cs typeface="Calibri" panose="020F0502020204030204" pitchFamily="34" charset="0"/>
              </a:rPr>
              <a:t>That which leaders choose to improve communicates much about their values. While academic success stands at the heart of great education, character development and wider flourishing stands as </a:t>
            </a:r>
            <a:r>
              <a:rPr lang="en-GB" sz="4800" b="1" dirty="0">
                <a:solidFill>
                  <a:srgbClr val="272727"/>
                </a:solidFill>
                <a:latin typeface="Calibri" panose="020F0502020204030204" pitchFamily="34" charset="0"/>
                <a:ea typeface="Times New Roman" panose="02020603050405020304" pitchFamily="18" charset="0"/>
                <a:cs typeface="Calibri" panose="020F0502020204030204" pitchFamily="34" charset="0"/>
              </a:rPr>
              <a:t>fundamental to any sustainable academic success</a:t>
            </a:r>
            <a:r>
              <a:rPr lang="en-GB" sz="4800" dirty="0">
                <a:solidFill>
                  <a:srgbClr val="272727"/>
                </a:solidFill>
                <a:latin typeface="Calibri" panose="020F0502020204030204" pitchFamily="34" charset="0"/>
                <a:ea typeface="Times New Roman" panose="02020603050405020304" pitchFamily="18" charset="0"/>
                <a:cs typeface="Calibri" panose="020F0502020204030204" pitchFamily="34" charset="0"/>
              </a:rPr>
              <a:t>.’</a:t>
            </a:r>
            <a:endParaRPr lang="en-GB" sz="48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Calibri" panose="020F0502020204030204" pitchFamily="34"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dirty="0">
                <a:latin typeface="Calibri" panose="020F0502020204030204" pitchFamily="34" charset="0"/>
                <a:ea typeface="Calibri" panose="020F0502020204030204" pitchFamily="34" charset="0"/>
                <a:cs typeface="Calibri" panose="020F0502020204030204" pitchFamily="34"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66960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D674D66E-CF37-4993-96F6-5AC140D77E65}"/>
              </a:ext>
            </a:extLst>
          </p:cNvPr>
          <p:cNvSpPr/>
          <p:nvPr/>
        </p:nvSpPr>
        <p:spPr>
          <a:xfrm>
            <a:off x="371061" y="0"/>
            <a:ext cx="11820939" cy="5539658"/>
          </a:xfrm>
          <a:prstGeom prst="rect">
            <a:avLst/>
          </a:prstGeom>
          <a:solidFill>
            <a:schemeClr val="bg1"/>
          </a:solidFill>
        </p:spPr>
        <p:txBody>
          <a:bodyPr wrap="square">
            <a:spAutoFit/>
          </a:bodyPr>
          <a:lstStyle/>
          <a:p>
            <a:pPr algn="ctr" defTabSz="609585">
              <a:lnSpc>
                <a:spcPct val="107000"/>
              </a:lnSpc>
              <a:spcAft>
                <a:spcPts val="1067"/>
              </a:spcAft>
            </a:pPr>
            <a:r>
              <a:rPr lang="en-GB" sz="4800" b="1" dirty="0">
                <a:solidFill>
                  <a:prstClr val="black"/>
                </a:solidFill>
                <a:latin typeface="Arial" panose="020B0604020202020204" pitchFamily="34" charset="0"/>
                <a:ea typeface="Calibri" panose="020F0502020204030204" pitchFamily="34" charset="0"/>
                <a:cs typeface="Arial" panose="020B0604020202020204" pitchFamily="34" charset="0"/>
              </a:rPr>
              <a:t>Called:</a:t>
            </a:r>
            <a:r>
              <a:rPr lang="en-GB" sz="48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GB" sz="1467"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ctr" defTabSz="609585">
              <a:lnSpc>
                <a:spcPct val="107000"/>
              </a:lnSpc>
              <a:spcAft>
                <a:spcPts val="1067"/>
              </a:spcAft>
            </a:pP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“Leaders who are called can articulate a strong sense of </a:t>
            </a:r>
            <a:r>
              <a:rPr lang="en-GB" sz="4267" b="1" dirty="0">
                <a:solidFill>
                  <a:prstClr val="black"/>
                </a:solidFill>
                <a:latin typeface="Arial" panose="020B0604020202020204" pitchFamily="34" charset="0"/>
                <a:ea typeface="Calibri" panose="020F0502020204030204" pitchFamily="34" charset="0"/>
                <a:cs typeface="Arial" panose="020B0604020202020204" pitchFamily="34" charset="0"/>
              </a:rPr>
              <a:t>personal vocation</a:t>
            </a:r>
            <a:r>
              <a:rPr lang="en-GB" sz="42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to their role, and demonstrate this through their </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words, actions and decision making</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 exemplifying a strong moral purpose, </a:t>
            </a:r>
            <a:r>
              <a:rPr lang="en-GB" sz="4267" b="1" dirty="0">
                <a:solidFill>
                  <a:prstClr val="black"/>
                </a:solidFill>
                <a:latin typeface="Arial" panose="020B0604020202020204" pitchFamily="34" charset="0"/>
                <a:ea typeface="Calibri" panose="020F0502020204030204" pitchFamily="34" charset="0"/>
                <a:cs typeface="Arial" panose="020B0604020202020204" pitchFamily="34" charset="0"/>
              </a:rPr>
              <a:t>confident vision</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en-GB" sz="3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and </a:t>
            </a:r>
            <a:r>
              <a:rPr lang="en-GB" sz="2400" b="1" dirty="0">
                <a:solidFill>
                  <a:prstClr val="black"/>
                </a:solidFill>
                <a:latin typeface="Arial" panose="020B0604020202020204" pitchFamily="34" charset="0"/>
                <a:ea typeface="Calibri" panose="020F0502020204030204" pitchFamily="34" charset="0"/>
                <a:cs typeface="Arial" panose="020B0604020202020204" pitchFamily="34" charset="0"/>
              </a:rPr>
              <a:t>ambitious trajectory</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 of improvement. For some, this sense of vocation will be driven by an established or </a:t>
            </a:r>
            <a:r>
              <a:rPr lang="en-GB" sz="3200" b="1" dirty="0">
                <a:solidFill>
                  <a:prstClr val="black"/>
                </a:solidFill>
                <a:latin typeface="Arial" panose="020B0604020202020204" pitchFamily="34" charset="0"/>
                <a:ea typeface="Calibri" panose="020F0502020204030204" pitchFamily="34" charset="0"/>
                <a:cs typeface="Arial" panose="020B0604020202020204" pitchFamily="34" charset="0"/>
              </a:rPr>
              <a:t>developing faith</a:t>
            </a:r>
            <a:r>
              <a:rPr lang="en-GB" sz="3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commitment. They show integrity, honesty and a </a:t>
            </a:r>
            <a:r>
              <a:rPr lang="en-GB" sz="4267" b="1" dirty="0">
                <a:solidFill>
                  <a:prstClr val="black"/>
                </a:solidFill>
                <a:latin typeface="Arial" panose="020B0604020202020204" pitchFamily="34" charset="0"/>
                <a:ea typeface="Calibri" panose="020F0502020204030204" pitchFamily="34" charset="0"/>
                <a:cs typeface="Arial" panose="020B0604020202020204" pitchFamily="34" charset="0"/>
              </a:rPr>
              <a:t>deep sense of resilience</a:t>
            </a:r>
            <a:r>
              <a:rPr lang="en-GB" sz="4267"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underpinned by their personal sense of vocation as a leader.”</a:t>
            </a:r>
            <a:endParaRPr lang="en-GB" sz="1867"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9255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6E64D6E8-D7E1-4D81-AA9F-70CA94EB4218}"/>
              </a:ext>
            </a:extLst>
          </p:cNvPr>
          <p:cNvGraphicFramePr>
            <a:graphicFrameLocks noGrp="1"/>
          </p:cNvGraphicFramePr>
          <p:nvPr/>
        </p:nvGraphicFramePr>
        <p:xfrm>
          <a:off x="774404" y="635369"/>
          <a:ext cx="10515600" cy="4297144"/>
        </p:xfrm>
        <a:graphic>
          <a:graphicData uri="http://schemas.openxmlformats.org/drawingml/2006/table">
            <a:tbl>
              <a:tblPr firstRow="1" bandRow="1"/>
              <a:tblGrid>
                <a:gridCol w="2628900">
                  <a:extLst>
                    <a:ext uri="{9D8B030D-6E8A-4147-A177-3AD203B41FA5}">
                      <a16:colId xmlns:a16="http://schemas.microsoft.com/office/drawing/2014/main" xmlns="" val="124461421"/>
                    </a:ext>
                  </a:extLst>
                </a:gridCol>
                <a:gridCol w="2628900">
                  <a:extLst>
                    <a:ext uri="{9D8B030D-6E8A-4147-A177-3AD203B41FA5}">
                      <a16:colId xmlns:a16="http://schemas.microsoft.com/office/drawing/2014/main" xmlns="" val="3751406501"/>
                    </a:ext>
                  </a:extLst>
                </a:gridCol>
                <a:gridCol w="2628900">
                  <a:extLst>
                    <a:ext uri="{9D8B030D-6E8A-4147-A177-3AD203B41FA5}">
                      <a16:colId xmlns:a16="http://schemas.microsoft.com/office/drawing/2014/main" xmlns="" val="2094345379"/>
                    </a:ext>
                  </a:extLst>
                </a:gridCol>
                <a:gridCol w="2628900">
                  <a:extLst>
                    <a:ext uri="{9D8B030D-6E8A-4147-A177-3AD203B41FA5}">
                      <a16:colId xmlns:a16="http://schemas.microsoft.com/office/drawing/2014/main" xmlns="" val="1753547263"/>
                    </a:ext>
                  </a:extLst>
                </a:gridCol>
              </a:tblGrid>
              <a:tr h="446952">
                <a:tc>
                  <a:txBody>
                    <a:bodyPr/>
                    <a:lstStyle/>
                    <a:p>
                      <a:pPr algn="l">
                        <a:lnSpc>
                          <a:spcPct val="107000"/>
                        </a:lnSpc>
                      </a:pPr>
                      <a:endParaRPr lang="en-GB" sz="1300">
                        <a:effectLst/>
                        <a:latin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Called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Connected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Committed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extLst>
                  <a:ext uri="{0D108BD9-81ED-4DB2-BD59-A6C34878D82A}">
                    <a16:rowId xmlns:a16="http://schemas.microsoft.com/office/drawing/2014/main" xmlns="" val="2164361737"/>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Wisdom, Knowledge and Skills</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Leading Learning -  Refining Judgement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Creating Confidence -  Embracing Interdependence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Deepening Understanding - Driving Improvement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xmlns="" val="1470689490"/>
                  </a:ext>
                </a:extLst>
              </a:tr>
              <a:tr h="723044">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Hope and Aspiration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Developing Imagination -  Nurturing Ambition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Healing Relationships - Pursuing Renewal</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Sustaining Vision -  Building Resilience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xmlns="" val="3588392309"/>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Community and Living Well Together</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Removing Disadvantage -  Seeking Reconciliation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Accepting Vulnerability -  Demonstrating Generosity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Inspiring Faithfulness -Embodying Integrity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xmlns="" val="1487269780"/>
                  </a:ext>
                </a:extLst>
              </a:tr>
              <a:tr h="1036603">
                <a:tc>
                  <a:txBody>
                    <a:bodyPr/>
                    <a:lstStyle/>
                    <a:p>
                      <a:pPr algn="l">
                        <a:lnSpc>
                          <a:spcPct val="107000"/>
                        </a:lnSpc>
                        <a:spcAft>
                          <a:spcPts val="0"/>
                        </a:spcAft>
                      </a:pPr>
                      <a:r>
                        <a:rPr lang="en-GB" sz="19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Dignity and Respect</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Celebrating Diversity -  Enabling Flourishing</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Offering Encouragement -  Encouraging Service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Practising Humility - Learning Love</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xmlns="" val="2619318916"/>
                  </a:ext>
                </a:extLst>
              </a:tr>
            </a:tbl>
          </a:graphicData>
        </a:graphic>
      </p:graphicFrame>
      <p:sp>
        <p:nvSpPr>
          <p:cNvPr id="4" name="Rectangle 3">
            <a:extLst>
              <a:ext uri="{FF2B5EF4-FFF2-40B4-BE49-F238E27FC236}">
                <a16:creationId xmlns:a16="http://schemas.microsoft.com/office/drawing/2014/main" xmlns="" id="{4FE66E05-2A2B-4929-8F41-574F8F96C202}"/>
              </a:ext>
            </a:extLst>
          </p:cNvPr>
          <p:cNvSpPr/>
          <p:nvPr/>
        </p:nvSpPr>
        <p:spPr>
          <a:xfrm>
            <a:off x="3397134" y="349135"/>
            <a:ext cx="2635069" cy="4821511"/>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609585"/>
            <a:endParaRPr lang="en-GB" sz="2400">
              <a:solidFill>
                <a:prstClr val="white"/>
              </a:solidFill>
              <a:latin typeface="Calibri"/>
            </a:endParaRPr>
          </a:p>
        </p:txBody>
      </p:sp>
    </p:spTree>
    <p:extLst>
      <p:ext uri="{BB962C8B-B14F-4D97-AF65-F5344CB8AC3E}">
        <p14:creationId xmlns:p14="http://schemas.microsoft.com/office/powerpoint/2010/main" val="385539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87453" y="1"/>
            <a:ext cx="5759793" cy="5262403"/>
          </a:xfrm>
          <a:prstGeom prst="rect">
            <a:avLst/>
          </a:prstGeom>
        </p:spPr>
        <p:txBody>
          <a:bodyPr wrap="square">
            <a:spAutoFit/>
          </a:bodyPr>
          <a:lstStyle/>
          <a:p>
            <a:pPr algn="r" defTabSz="1219140">
              <a:defRPr/>
            </a:pPr>
            <a:r>
              <a:rPr lang="en-GB" altLang="en-US" sz="3733" b="1" dirty="0">
                <a:solidFill>
                  <a:sysClr val="windowText" lastClr="000000"/>
                </a:solidFill>
                <a:latin typeface="Calibri" pitchFamily="34" charset="0"/>
              </a:rPr>
              <a:t>Educating for </a:t>
            </a:r>
          </a:p>
          <a:p>
            <a:pPr algn="r" defTabSz="1219140">
              <a:defRPr/>
            </a:pPr>
            <a:r>
              <a:rPr lang="en-GB" altLang="en-US" sz="3733" b="1" dirty="0">
                <a:solidFill>
                  <a:sysClr val="windowText" lastClr="000000"/>
                </a:solidFill>
                <a:latin typeface="Calibri" pitchFamily="34" charset="0"/>
              </a:rPr>
              <a:t>Dignity and Respect:</a:t>
            </a:r>
          </a:p>
          <a:p>
            <a:pPr algn="r" defTabSz="1219140">
              <a:defRPr/>
            </a:pPr>
            <a:endParaRPr lang="en-GB" altLang="en-US" sz="3733" b="1" dirty="0">
              <a:solidFill>
                <a:sysClr val="windowText" lastClr="000000"/>
              </a:solidFill>
              <a:latin typeface="Calibri" pitchFamily="34" charset="0"/>
            </a:endParaRPr>
          </a:p>
          <a:p>
            <a:pPr algn="r" defTabSz="1219140">
              <a:defRPr/>
            </a:pPr>
            <a:r>
              <a:rPr lang="en-GB" altLang="en-US" sz="3733" dirty="0">
                <a:solidFill>
                  <a:sysClr val="windowText" lastClr="000000"/>
                </a:solidFill>
                <a:latin typeface="Calibri" pitchFamily="34" charset="0"/>
              </a:rPr>
              <a:t>Ensuring the basic principle of respect for the value and preciousness of each person, treating each person as a unique individual of inherent worth.</a:t>
            </a:r>
          </a:p>
        </p:txBody>
      </p:sp>
      <p:pic>
        <p:nvPicPr>
          <p:cNvPr id="4" name="Picture 3"/>
          <p:cNvPicPr>
            <a:picLocks noChangeAspect="1"/>
          </p:cNvPicPr>
          <p:nvPr/>
        </p:nvPicPr>
        <p:blipFill>
          <a:blip r:embed="rId3"/>
          <a:stretch>
            <a:fillRect/>
          </a:stretch>
        </p:blipFill>
        <p:spPr>
          <a:xfrm>
            <a:off x="430286" y="1315453"/>
            <a:ext cx="5232231" cy="3481120"/>
          </a:xfrm>
          <a:prstGeom prst="rect">
            <a:avLst/>
          </a:prstGeom>
        </p:spPr>
      </p:pic>
    </p:spTree>
    <p:extLst>
      <p:ext uri="{BB962C8B-B14F-4D97-AF65-F5344CB8AC3E}">
        <p14:creationId xmlns:p14="http://schemas.microsoft.com/office/powerpoint/2010/main" val="257693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6E64D6E8-D7E1-4D81-AA9F-70CA94EB4218}"/>
              </a:ext>
            </a:extLst>
          </p:cNvPr>
          <p:cNvGraphicFramePr>
            <a:graphicFrameLocks noGrp="1"/>
          </p:cNvGraphicFramePr>
          <p:nvPr>
            <p:extLst>
              <p:ext uri="{D42A27DB-BD31-4B8C-83A1-F6EECF244321}">
                <p14:modId xmlns:p14="http://schemas.microsoft.com/office/powerpoint/2010/main" val="2732354633"/>
              </p:ext>
            </p:extLst>
          </p:nvPr>
        </p:nvGraphicFramePr>
        <p:xfrm>
          <a:off x="746695" y="635369"/>
          <a:ext cx="10515600" cy="4297144"/>
        </p:xfrm>
        <a:graphic>
          <a:graphicData uri="http://schemas.openxmlformats.org/drawingml/2006/table">
            <a:tbl>
              <a:tblPr firstRow="1" bandRow="1"/>
              <a:tblGrid>
                <a:gridCol w="2628900">
                  <a:extLst>
                    <a:ext uri="{9D8B030D-6E8A-4147-A177-3AD203B41FA5}">
                      <a16:colId xmlns:a16="http://schemas.microsoft.com/office/drawing/2014/main" xmlns="" val="124461421"/>
                    </a:ext>
                  </a:extLst>
                </a:gridCol>
                <a:gridCol w="2628900">
                  <a:extLst>
                    <a:ext uri="{9D8B030D-6E8A-4147-A177-3AD203B41FA5}">
                      <a16:colId xmlns:a16="http://schemas.microsoft.com/office/drawing/2014/main" xmlns="" val="3751406501"/>
                    </a:ext>
                  </a:extLst>
                </a:gridCol>
                <a:gridCol w="2628900">
                  <a:extLst>
                    <a:ext uri="{9D8B030D-6E8A-4147-A177-3AD203B41FA5}">
                      <a16:colId xmlns:a16="http://schemas.microsoft.com/office/drawing/2014/main" xmlns="" val="2094345379"/>
                    </a:ext>
                  </a:extLst>
                </a:gridCol>
                <a:gridCol w="2628900">
                  <a:extLst>
                    <a:ext uri="{9D8B030D-6E8A-4147-A177-3AD203B41FA5}">
                      <a16:colId xmlns:a16="http://schemas.microsoft.com/office/drawing/2014/main" xmlns="" val="1753547263"/>
                    </a:ext>
                  </a:extLst>
                </a:gridCol>
              </a:tblGrid>
              <a:tr h="446952">
                <a:tc>
                  <a:txBody>
                    <a:bodyPr/>
                    <a:lstStyle/>
                    <a:p>
                      <a:pPr algn="l">
                        <a:lnSpc>
                          <a:spcPct val="107000"/>
                        </a:lnSpc>
                      </a:pPr>
                      <a:endParaRPr lang="en-GB" sz="1300">
                        <a:effectLst/>
                        <a:latin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Called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Connected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tc>
                  <a:txBody>
                    <a:bodyPr/>
                    <a:lstStyle/>
                    <a:p>
                      <a:pPr algn="ctr">
                        <a:lnSpc>
                          <a:spcPct val="107000"/>
                        </a:lnSpc>
                        <a:spcAft>
                          <a:spcPts val="0"/>
                        </a:spcAft>
                      </a:pPr>
                      <a:r>
                        <a:rPr lang="en-GB" sz="2100" b="1" kern="12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Committed</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973B8E"/>
                    </a:solidFill>
                  </a:tcPr>
                </a:tc>
                <a:extLst>
                  <a:ext uri="{0D108BD9-81ED-4DB2-BD59-A6C34878D82A}">
                    <a16:rowId xmlns:a16="http://schemas.microsoft.com/office/drawing/2014/main" xmlns="" val="2164361737"/>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Wisdom, Knowledge and Skills</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Leading Learning -  Refining Judgement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Creating Confidence -  Embracing Interdependence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Deepening Understanding - Driving Improvement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xmlns="" val="1470689490"/>
                  </a:ext>
                </a:extLst>
              </a:tr>
              <a:tr h="723044">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Hope and Aspiration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Developing Imagination -  Nurturing Ambition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Healing Relationships - Pursuing Renewal</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Sustaining Vision -  Building Resilience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xmlns="" val="3588392309"/>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Community and Living Well Together</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Removing Disadvantage -  Seeking Reconciliation</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Accepting Vulnerability -  Demonstrating Generosity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Inspiring Faithfulness -Embodying Integrity</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CEDB"/>
                    </a:solidFill>
                  </a:tcPr>
                </a:tc>
                <a:extLst>
                  <a:ext uri="{0D108BD9-81ED-4DB2-BD59-A6C34878D82A}">
                    <a16:rowId xmlns:a16="http://schemas.microsoft.com/office/drawing/2014/main" xmlns="" val="1487269780"/>
                  </a:ext>
                </a:extLst>
              </a:tr>
              <a:tr h="1036603">
                <a:tc>
                  <a:txBody>
                    <a:bodyPr/>
                    <a:lstStyle/>
                    <a:p>
                      <a:pPr algn="l">
                        <a:lnSpc>
                          <a:spcPct val="107000"/>
                        </a:lnSpc>
                        <a:spcAft>
                          <a:spcPts val="0"/>
                        </a:spcAft>
                      </a:pPr>
                      <a:r>
                        <a:rPr lang="en-GB" sz="1900" b="1"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Educating for Dignity and Respect</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Celebrating Diversity -  Enabling Flourishing</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Offering Encouragement -  Encouraging Service</a:t>
                      </a:r>
                      <a:endParaRPr lang="en-GB" sz="130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tc>
                  <a:txBody>
                    <a:bodyPr/>
                    <a:lstStyle/>
                    <a:p>
                      <a:pPr algn="ctr">
                        <a:lnSpc>
                          <a:spcPct val="107000"/>
                        </a:lnSpc>
                        <a:spcAft>
                          <a:spcPts val="0"/>
                        </a:spcAft>
                      </a:pPr>
                      <a:r>
                        <a:rPr lang="en-GB" sz="19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Practising Humility - Learning Love</a:t>
                      </a:r>
                      <a:endParaRPr lang="en-GB"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09887" marR="109887" marT="54944" marB="5494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8EE"/>
                    </a:solidFill>
                  </a:tcPr>
                </a:tc>
                <a:extLst>
                  <a:ext uri="{0D108BD9-81ED-4DB2-BD59-A6C34878D82A}">
                    <a16:rowId xmlns:a16="http://schemas.microsoft.com/office/drawing/2014/main" xmlns="" val="2619318916"/>
                  </a:ext>
                </a:extLst>
              </a:tr>
            </a:tbl>
          </a:graphicData>
        </a:graphic>
      </p:graphicFrame>
      <p:sp>
        <p:nvSpPr>
          <p:cNvPr id="4" name="Rectangle 3">
            <a:extLst>
              <a:ext uri="{FF2B5EF4-FFF2-40B4-BE49-F238E27FC236}">
                <a16:creationId xmlns:a16="http://schemas.microsoft.com/office/drawing/2014/main" xmlns="" id="{24B14E53-2865-4F2B-B962-8D61BCFD0D0E}"/>
              </a:ext>
            </a:extLst>
          </p:cNvPr>
          <p:cNvSpPr/>
          <p:nvPr/>
        </p:nvSpPr>
        <p:spPr>
          <a:xfrm>
            <a:off x="3352800" y="410095"/>
            <a:ext cx="2665616" cy="4790750"/>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defTabSz="609585"/>
            <a:endParaRPr lang="en-GB" sz="2400">
              <a:solidFill>
                <a:prstClr val="white"/>
              </a:solidFill>
              <a:latin typeface="Calibri"/>
            </a:endParaRPr>
          </a:p>
        </p:txBody>
      </p:sp>
      <p:sp>
        <p:nvSpPr>
          <p:cNvPr id="5" name="Rectangle 4">
            <a:extLst>
              <a:ext uri="{FF2B5EF4-FFF2-40B4-BE49-F238E27FC236}">
                <a16:creationId xmlns:a16="http://schemas.microsoft.com/office/drawing/2014/main" xmlns="" id="{1C9B54FB-2D3C-44E7-9BB6-75BED24D8919}"/>
              </a:ext>
            </a:extLst>
          </p:cNvPr>
          <p:cNvSpPr/>
          <p:nvPr/>
        </p:nvSpPr>
        <p:spPr>
          <a:xfrm>
            <a:off x="166230" y="3871335"/>
            <a:ext cx="11704371" cy="1032376"/>
          </a:xfrm>
          <a:prstGeom prst="rect">
            <a:avLst/>
          </a:prstGeom>
          <a:noFill/>
          <a:ln w="2222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defTabSz="609585"/>
            <a:endParaRPr lang="en-GB" sz="2400">
              <a:solidFill>
                <a:prstClr val="white"/>
              </a:solidFill>
              <a:latin typeface="Calibri"/>
            </a:endParaRPr>
          </a:p>
        </p:txBody>
      </p:sp>
    </p:spTree>
    <p:extLst>
      <p:ext uri="{BB962C8B-B14F-4D97-AF65-F5344CB8AC3E}">
        <p14:creationId xmlns:p14="http://schemas.microsoft.com/office/powerpoint/2010/main" val="266281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A4F193B-A110-4EA9-8A54-721B764CF9DF}"/>
              </a:ext>
            </a:extLst>
          </p:cNvPr>
          <p:cNvSpPr/>
          <p:nvPr/>
        </p:nvSpPr>
        <p:spPr>
          <a:xfrm>
            <a:off x="415844" y="2074632"/>
            <a:ext cx="4405747" cy="1446550"/>
          </a:xfrm>
          <a:prstGeom prst="rect">
            <a:avLst/>
          </a:prstGeom>
        </p:spPr>
        <p:txBody>
          <a:bodyPr wrap="square">
            <a:spAutoFit/>
          </a:bodyPr>
          <a:lstStyle/>
          <a:p>
            <a:pPr algn="ctr"/>
            <a:r>
              <a:rPr lang="en-GB" sz="4400" dirty="0"/>
              <a:t>Enabling Flourishing</a:t>
            </a:r>
          </a:p>
        </p:txBody>
      </p:sp>
      <p:pic>
        <p:nvPicPr>
          <p:cNvPr id="4" name="Picture 3">
            <a:extLst>
              <a:ext uri="{FF2B5EF4-FFF2-40B4-BE49-F238E27FC236}">
                <a16:creationId xmlns:a16="http://schemas.microsoft.com/office/drawing/2014/main" xmlns="" id="{22471128-4DBA-467B-A625-F5F8FEC7806C}"/>
              </a:ext>
            </a:extLst>
          </p:cNvPr>
          <p:cNvPicPr>
            <a:picLocks noChangeAspect="1"/>
          </p:cNvPicPr>
          <p:nvPr/>
        </p:nvPicPr>
        <p:blipFill>
          <a:blip r:embed="rId3"/>
          <a:stretch>
            <a:fillRect/>
          </a:stretch>
        </p:blipFill>
        <p:spPr>
          <a:xfrm>
            <a:off x="5048811" y="847843"/>
            <a:ext cx="6596995" cy="4377300"/>
          </a:xfrm>
          <a:prstGeom prst="rect">
            <a:avLst/>
          </a:prstGeom>
        </p:spPr>
      </p:pic>
    </p:spTree>
    <p:extLst>
      <p:ext uri="{BB962C8B-B14F-4D97-AF65-F5344CB8AC3E}">
        <p14:creationId xmlns:p14="http://schemas.microsoft.com/office/powerpoint/2010/main" val="14260559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5214426-8EE8-42CA-80DE-14B01AF19C1C}"/>
              </a:ext>
            </a:extLst>
          </p:cNvPr>
          <p:cNvPicPr>
            <a:picLocks noChangeAspect="1"/>
          </p:cNvPicPr>
          <p:nvPr/>
        </p:nvPicPr>
        <p:blipFill>
          <a:blip r:embed="rId3"/>
          <a:stretch>
            <a:fillRect/>
          </a:stretch>
        </p:blipFill>
        <p:spPr>
          <a:xfrm>
            <a:off x="498763" y="226089"/>
            <a:ext cx="7263467" cy="4844675"/>
          </a:xfrm>
          <a:prstGeom prst="rect">
            <a:avLst/>
          </a:prstGeom>
        </p:spPr>
      </p:pic>
      <p:pic>
        <p:nvPicPr>
          <p:cNvPr id="3" name="Picture 2">
            <a:extLst>
              <a:ext uri="{FF2B5EF4-FFF2-40B4-BE49-F238E27FC236}">
                <a16:creationId xmlns:a16="http://schemas.microsoft.com/office/drawing/2014/main" xmlns="" id="{5BE23544-99B5-48CF-87E1-A7BDF0CAC4F3}"/>
              </a:ext>
            </a:extLst>
          </p:cNvPr>
          <p:cNvPicPr>
            <a:picLocks noChangeAspect="1"/>
          </p:cNvPicPr>
          <p:nvPr/>
        </p:nvPicPr>
        <p:blipFill>
          <a:blip r:embed="rId4"/>
          <a:stretch>
            <a:fillRect/>
          </a:stretch>
        </p:blipFill>
        <p:spPr>
          <a:xfrm rot="2131237">
            <a:off x="8008000" y="1666962"/>
            <a:ext cx="3949485" cy="1616735"/>
          </a:xfrm>
          <a:prstGeom prst="rect">
            <a:avLst/>
          </a:prstGeom>
        </p:spPr>
      </p:pic>
      <p:sp>
        <p:nvSpPr>
          <p:cNvPr id="4" name="Arrow: Circular 3">
            <a:extLst>
              <a:ext uri="{FF2B5EF4-FFF2-40B4-BE49-F238E27FC236}">
                <a16:creationId xmlns:a16="http://schemas.microsoft.com/office/drawing/2014/main" xmlns="" id="{BF75D0CF-5536-4F43-B91D-96EBA8AA29F1}"/>
              </a:ext>
            </a:extLst>
          </p:cNvPr>
          <p:cNvSpPr/>
          <p:nvPr/>
        </p:nvSpPr>
        <p:spPr>
          <a:xfrm rot="8951538">
            <a:off x="7736270" y="2503113"/>
            <a:ext cx="1947206" cy="2272666"/>
          </a:xfrm>
          <a:prstGeom prst="circularArrow">
            <a:avLst>
              <a:gd name="adj1" fmla="val 12500"/>
              <a:gd name="adj2" fmla="val 1142319"/>
              <a:gd name="adj3" fmla="val 20457681"/>
              <a:gd name="adj4" fmla="val 10871676"/>
              <a:gd name="adj5" fmla="val 1250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10333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AC2BEB7-358B-47F1-B407-6B6B7937E106}"/>
              </a:ext>
            </a:extLst>
          </p:cNvPr>
          <p:cNvSpPr txBox="1"/>
          <p:nvPr/>
        </p:nvSpPr>
        <p:spPr>
          <a:xfrm>
            <a:off x="1221093" y="886002"/>
            <a:ext cx="9848259" cy="3323987"/>
          </a:xfrm>
          <a:prstGeom prst="rect">
            <a:avLst/>
          </a:prstGeom>
          <a:noFill/>
        </p:spPr>
        <p:txBody>
          <a:bodyPr wrap="square" rtlCol="0">
            <a:spAutoFit/>
          </a:bodyPr>
          <a:lstStyle/>
          <a:p>
            <a:pPr algn="ctr"/>
            <a:r>
              <a:rPr lang="en-GB" sz="4800" dirty="0"/>
              <a:t>How far do your own personal strengths and areas of development influence which </a:t>
            </a:r>
            <a:r>
              <a:rPr lang="en-GB" sz="4800" b="1" dirty="0"/>
              <a:t>character virtues </a:t>
            </a:r>
            <a:r>
              <a:rPr lang="en-GB" sz="4800" dirty="0"/>
              <a:t>are prioritised in your school?</a:t>
            </a:r>
          </a:p>
          <a:p>
            <a:endParaRPr lang="en-GB" dirty="0"/>
          </a:p>
        </p:txBody>
      </p:sp>
    </p:spTree>
    <p:extLst>
      <p:ext uri="{BB962C8B-B14F-4D97-AF65-F5344CB8AC3E}">
        <p14:creationId xmlns:p14="http://schemas.microsoft.com/office/powerpoint/2010/main" val="37403924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FD7ED71-DC54-4AEE-9992-00244BCF4D4B}"/>
              </a:ext>
            </a:extLst>
          </p:cNvPr>
          <p:cNvSpPr txBox="1"/>
          <p:nvPr/>
        </p:nvSpPr>
        <p:spPr>
          <a:xfrm>
            <a:off x="408925" y="374847"/>
            <a:ext cx="8138728" cy="5755422"/>
          </a:xfrm>
          <a:prstGeom prst="rect">
            <a:avLst/>
          </a:prstGeom>
          <a:noFill/>
        </p:spPr>
        <p:txBody>
          <a:bodyPr wrap="square" rtlCol="0">
            <a:spAutoFit/>
          </a:bodyPr>
          <a:lstStyle/>
          <a:p>
            <a:r>
              <a:rPr lang="en-GB" sz="4800" dirty="0"/>
              <a:t>Formulating research questions</a:t>
            </a:r>
          </a:p>
          <a:p>
            <a:endParaRPr lang="en-GB" sz="3200" dirty="0"/>
          </a:p>
          <a:p>
            <a:r>
              <a:rPr lang="en-GB" sz="3200" dirty="0"/>
              <a:t>What would you like to explore around Character Education in your school to enable the flourishing of pupils, adults and teams?</a:t>
            </a:r>
          </a:p>
          <a:p>
            <a:endParaRPr lang="en-GB" sz="3200" dirty="0"/>
          </a:p>
          <a:p>
            <a:r>
              <a:rPr lang="en-GB" sz="3200" dirty="0"/>
              <a:t>How will you go about finding this out?</a:t>
            </a:r>
          </a:p>
          <a:p>
            <a:endParaRPr lang="en-GB" sz="3200" dirty="0"/>
          </a:p>
          <a:p>
            <a:r>
              <a:rPr lang="en-GB" sz="3200" dirty="0"/>
              <a:t>Who will you need to involve?</a:t>
            </a:r>
          </a:p>
          <a:p>
            <a:endParaRPr lang="en-GB" sz="3200" dirty="0"/>
          </a:p>
          <a:p>
            <a:endParaRPr lang="en-GB" sz="3200" dirty="0"/>
          </a:p>
        </p:txBody>
      </p:sp>
      <p:pic>
        <p:nvPicPr>
          <p:cNvPr id="3" name="Picture 2">
            <a:extLst>
              <a:ext uri="{FF2B5EF4-FFF2-40B4-BE49-F238E27FC236}">
                <a16:creationId xmlns:a16="http://schemas.microsoft.com/office/drawing/2014/main" xmlns="" id="{7F7E26E6-7BD3-40A7-A6E1-8602757EA177}"/>
              </a:ext>
            </a:extLst>
          </p:cNvPr>
          <p:cNvPicPr>
            <a:picLocks noChangeAspect="1"/>
          </p:cNvPicPr>
          <p:nvPr/>
        </p:nvPicPr>
        <p:blipFill>
          <a:blip r:embed="rId3"/>
          <a:stretch>
            <a:fillRect/>
          </a:stretch>
        </p:blipFill>
        <p:spPr>
          <a:xfrm>
            <a:off x="8468139" y="1005620"/>
            <a:ext cx="3428260" cy="3419837"/>
          </a:xfrm>
          <a:prstGeom prst="rect">
            <a:avLst/>
          </a:prstGeom>
        </p:spPr>
      </p:pic>
    </p:spTree>
    <p:extLst>
      <p:ext uri="{BB962C8B-B14F-4D97-AF65-F5344CB8AC3E}">
        <p14:creationId xmlns:p14="http://schemas.microsoft.com/office/powerpoint/2010/main" val="3285756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8B64547-64AF-4FD5-8C19-3FEDE13BAD4E}"/>
              </a:ext>
            </a:extLst>
          </p:cNvPr>
          <p:cNvSpPr/>
          <p:nvPr/>
        </p:nvSpPr>
        <p:spPr>
          <a:xfrm>
            <a:off x="227178" y="238906"/>
            <a:ext cx="5270579" cy="847604"/>
          </a:xfrm>
          <a:prstGeom prst="rect">
            <a:avLst/>
          </a:prstGeom>
        </p:spPr>
        <p:txBody>
          <a:bodyPr wrap="square">
            <a:spAutoFit/>
          </a:bodyPr>
          <a:lstStyle/>
          <a:p>
            <a:pPr algn="ctr">
              <a:lnSpc>
                <a:spcPct val="107000"/>
              </a:lnSpc>
              <a:spcAft>
                <a:spcPts val="800"/>
              </a:spcAft>
            </a:pPr>
            <a:r>
              <a:rPr lang="en-GB" sz="4800" dirty="0">
                <a:latin typeface="Calibri" panose="020F0502020204030204" pitchFamily="34" charset="0"/>
                <a:ea typeface="Calibri" panose="020F0502020204030204" pitchFamily="34" charset="0"/>
                <a:cs typeface="Times New Roman" panose="02020603050405020304" pitchFamily="18" charset="0"/>
              </a:rPr>
              <a:t>Further Reading</a:t>
            </a:r>
          </a:p>
        </p:txBody>
      </p:sp>
      <p:sp>
        <p:nvSpPr>
          <p:cNvPr id="5" name="Rectangle 4">
            <a:extLst>
              <a:ext uri="{FF2B5EF4-FFF2-40B4-BE49-F238E27FC236}">
                <a16:creationId xmlns:a16="http://schemas.microsoft.com/office/drawing/2014/main" xmlns="" id="{EE02A4F7-F5F0-422C-BB01-187E975B284D}"/>
              </a:ext>
            </a:extLst>
          </p:cNvPr>
          <p:cNvSpPr/>
          <p:nvPr/>
        </p:nvSpPr>
        <p:spPr>
          <a:xfrm>
            <a:off x="5922773" y="261623"/>
            <a:ext cx="5270579" cy="847604"/>
          </a:xfrm>
          <a:prstGeom prst="rect">
            <a:avLst/>
          </a:prstGeom>
        </p:spPr>
        <p:txBody>
          <a:bodyPr wrap="square">
            <a:spAutoFit/>
          </a:bodyPr>
          <a:lstStyle/>
          <a:p>
            <a:pPr algn="ctr">
              <a:lnSpc>
                <a:spcPct val="107000"/>
              </a:lnSpc>
              <a:spcAft>
                <a:spcPts val="800"/>
              </a:spcAft>
            </a:pPr>
            <a:r>
              <a:rPr lang="en-GB" sz="4800" dirty="0">
                <a:latin typeface="Calibri" panose="020F0502020204030204" pitchFamily="34" charset="0"/>
                <a:ea typeface="Calibri" panose="020F0502020204030204" pitchFamily="34" charset="0"/>
                <a:cs typeface="Times New Roman" panose="02020603050405020304" pitchFamily="18" charset="0"/>
              </a:rPr>
              <a:t>Bring for next time:</a:t>
            </a:r>
          </a:p>
        </p:txBody>
      </p:sp>
      <p:sp>
        <p:nvSpPr>
          <p:cNvPr id="3" name="Rectangle 2">
            <a:extLst>
              <a:ext uri="{FF2B5EF4-FFF2-40B4-BE49-F238E27FC236}">
                <a16:creationId xmlns:a16="http://schemas.microsoft.com/office/drawing/2014/main" xmlns="" id="{C11272AF-1045-4A2D-BF35-7FD6193C8492}"/>
              </a:ext>
            </a:extLst>
          </p:cNvPr>
          <p:cNvSpPr/>
          <p:nvPr/>
        </p:nvSpPr>
        <p:spPr>
          <a:xfrm>
            <a:off x="1001651" y="1313303"/>
            <a:ext cx="3600473" cy="369332"/>
          </a:xfrm>
          <a:prstGeom prst="rect">
            <a:avLst/>
          </a:prstGeom>
        </p:spPr>
        <p:txBody>
          <a:bodyPr wrap="none">
            <a:spAutoFit/>
          </a:bodyPr>
          <a:lstStyle/>
          <a:p>
            <a:r>
              <a:rPr lang="en-GB" dirty="0"/>
              <a:t>https://www.cefel.org.uk/character/</a:t>
            </a:r>
          </a:p>
        </p:txBody>
      </p:sp>
      <p:pic>
        <p:nvPicPr>
          <p:cNvPr id="8" name="Picture 7">
            <a:extLst>
              <a:ext uri="{FF2B5EF4-FFF2-40B4-BE49-F238E27FC236}">
                <a16:creationId xmlns:a16="http://schemas.microsoft.com/office/drawing/2014/main" xmlns="" id="{51FE3F43-E0C7-4B5F-8B69-363358BBE335}"/>
              </a:ext>
            </a:extLst>
          </p:cNvPr>
          <p:cNvPicPr>
            <a:picLocks noChangeAspect="1"/>
          </p:cNvPicPr>
          <p:nvPr/>
        </p:nvPicPr>
        <p:blipFill>
          <a:blip r:embed="rId3"/>
          <a:stretch>
            <a:fillRect/>
          </a:stretch>
        </p:blipFill>
        <p:spPr>
          <a:xfrm>
            <a:off x="1744233" y="1909428"/>
            <a:ext cx="2640342" cy="3887620"/>
          </a:xfrm>
          <a:prstGeom prst="rect">
            <a:avLst/>
          </a:prstGeom>
        </p:spPr>
      </p:pic>
      <p:sp>
        <p:nvSpPr>
          <p:cNvPr id="9" name="TextBox 8">
            <a:extLst>
              <a:ext uri="{FF2B5EF4-FFF2-40B4-BE49-F238E27FC236}">
                <a16:creationId xmlns:a16="http://schemas.microsoft.com/office/drawing/2014/main" xmlns="" id="{7C8232AF-D3F9-489C-8138-496E1C18742A}"/>
              </a:ext>
            </a:extLst>
          </p:cNvPr>
          <p:cNvSpPr txBox="1"/>
          <p:nvPr/>
        </p:nvSpPr>
        <p:spPr>
          <a:xfrm>
            <a:off x="6309928" y="1255170"/>
            <a:ext cx="4583359" cy="1569660"/>
          </a:xfrm>
          <a:prstGeom prst="rect">
            <a:avLst/>
          </a:prstGeom>
          <a:noFill/>
        </p:spPr>
        <p:txBody>
          <a:bodyPr wrap="square" rtlCol="0">
            <a:spAutoFit/>
          </a:bodyPr>
          <a:lstStyle/>
          <a:p>
            <a:r>
              <a:rPr lang="en-GB" sz="3200" i="1" dirty="0"/>
              <a:t>Examples of character education already happening in your schools</a:t>
            </a:r>
          </a:p>
        </p:txBody>
      </p:sp>
      <p:pic>
        <p:nvPicPr>
          <p:cNvPr id="10" name="Picture 9">
            <a:extLst>
              <a:ext uri="{FF2B5EF4-FFF2-40B4-BE49-F238E27FC236}">
                <a16:creationId xmlns:a16="http://schemas.microsoft.com/office/drawing/2014/main" xmlns="" id="{45A62BC0-88E3-4918-A860-43F2C4AFC04C}"/>
              </a:ext>
            </a:extLst>
          </p:cNvPr>
          <p:cNvPicPr>
            <a:picLocks noChangeAspect="1"/>
          </p:cNvPicPr>
          <p:nvPr/>
        </p:nvPicPr>
        <p:blipFill rotWithShape="1">
          <a:blip r:embed="rId4"/>
          <a:srcRect b="7569"/>
          <a:stretch/>
        </p:blipFill>
        <p:spPr>
          <a:xfrm>
            <a:off x="6889237" y="3103697"/>
            <a:ext cx="3188272" cy="2115766"/>
          </a:xfrm>
          <a:prstGeom prst="rect">
            <a:avLst/>
          </a:prstGeom>
        </p:spPr>
      </p:pic>
    </p:spTree>
    <p:extLst>
      <p:ext uri="{BB962C8B-B14F-4D97-AF65-F5344CB8AC3E}">
        <p14:creationId xmlns:p14="http://schemas.microsoft.com/office/powerpoint/2010/main" val="10806774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A37FB31-D681-4102-AC6E-2FDAE52D7035}"/>
              </a:ext>
            </a:extLst>
          </p:cNvPr>
          <p:cNvPicPr>
            <a:picLocks noChangeAspect="1"/>
          </p:cNvPicPr>
          <p:nvPr/>
        </p:nvPicPr>
        <p:blipFill>
          <a:blip r:embed="rId3"/>
          <a:stretch>
            <a:fillRect/>
          </a:stretch>
        </p:blipFill>
        <p:spPr>
          <a:xfrm>
            <a:off x="1891275" y="377875"/>
            <a:ext cx="7911547" cy="4818725"/>
          </a:xfrm>
          <a:prstGeom prst="rect">
            <a:avLst/>
          </a:prstGeom>
        </p:spPr>
      </p:pic>
    </p:spTree>
    <p:extLst>
      <p:ext uri="{BB962C8B-B14F-4D97-AF65-F5344CB8AC3E}">
        <p14:creationId xmlns:p14="http://schemas.microsoft.com/office/powerpoint/2010/main" val="7811926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E0749D8-A0CE-4593-A8BC-2F6743ACCFFF}"/>
              </a:ext>
            </a:extLst>
          </p:cNvPr>
          <p:cNvSpPr txBox="1"/>
          <p:nvPr/>
        </p:nvSpPr>
        <p:spPr>
          <a:xfrm>
            <a:off x="1402836" y="1612979"/>
            <a:ext cx="10331017" cy="2215991"/>
          </a:xfrm>
          <a:prstGeom prst="rect">
            <a:avLst/>
          </a:prstGeom>
          <a:noFill/>
        </p:spPr>
        <p:txBody>
          <a:bodyPr wrap="square" rtlCol="0">
            <a:spAutoFit/>
          </a:bodyPr>
          <a:lstStyle/>
          <a:p>
            <a:r>
              <a:rPr lang="en-GB" sz="6000" dirty="0"/>
              <a:t>‘There is no such thing as a neutral education.’</a:t>
            </a:r>
          </a:p>
          <a:p>
            <a:r>
              <a:rPr lang="en-GB" i="1" dirty="0"/>
              <a:t>Fruit of the Spirit (2015)</a:t>
            </a:r>
          </a:p>
        </p:txBody>
      </p:sp>
    </p:spTree>
    <p:extLst>
      <p:ext uri="{BB962C8B-B14F-4D97-AF65-F5344CB8AC3E}">
        <p14:creationId xmlns:p14="http://schemas.microsoft.com/office/powerpoint/2010/main" val="505414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E25E8FF-900C-4DFB-BC50-0C6B7A4F430E}"/>
              </a:ext>
            </a:extLst>
          </p:cNvPr>
          <p:cNvPicPr>
            <a:picLocks noChangeAspect="1"/>
          </p:cNvPicPr>
          <p:nvPr/>
        </p:nvPicPr>
        <p:blipFill>
          <a:blip r:embed="rId2"/>
          <a:stretch>
            <a:fillRect/>
          </a:stretch>
        </p:blipFill>
        <p:spPr>
          <a:xfrm>
            <a:off x="1506194" y="653142"/>
            <a:ext cx="9179611" cy="4318613"/>
          </a:xfrm>
          <a:prstGeom prst="rect">
            <a:avLst/>
          </a:prstGeom>
        </p:spPr>
      </p:pic>
    </p:spTree>
    <p:extLst>
      <p:ext uri="{BB962C8B-B14F-4D97-AF65-F5344CB8AC3E}">
        <p14:creationId xmlns:p14="http://schemas.microsoft.com/office/powerpoint/2010/main" val="40683939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FE8E0D3-9F8D-46DB-82E4-30EA70DC5651}"/>
              </a:ext>
            </a:extLst>
          </p:cNvPr>
          <p:cNvPicPr>
            <a:picLocks noChangeAspect="1"/>
          </p:cNvPicPr>
          <p:nvPr/>
        </p:nvPicPr>
        <p:blipFill rotWithShape="1">
          <a:blip r:embed="rId3"/>
          <a:srcRect l="20552" r="21773"/>
          <a:stretch/>
        </p:blipFill>
        <p:spPr>
          <a:xfrm>
            <a:off x="3562941" y="351953"/>
            <a:ext cx="5066118" cy="4940946"/>
          </a:xfrm>
          <a:prstGeom prst="rect">
            <a:avLst/>
          </a:prstGeom>
        </p:spPr>
      </p:pic>
    </p:spTree>
    <p:extLst>
      <p:ext uri="{BB962C8B-B14F-4D97-AF65-F5344CB8AC3E}">
        <p14:creationId xmlns:p14="http://schemas.microsoft.com/office/powerpoint/2010/main" val="40902722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22154F2-62C2-481B-8E47-9FA8C4A51675}"/>
              </a:ext>
            </a:extLst>
          </p:cNvPr>
          <p:cNvPicPr>
            <a:picLocks noChangeAspect="1"/>
          </p:cNvPicPr>
          <p:nvPr/>
        </p:nvPicPr>
        <p:blipFill>
          <a:blip r:embed="rId2"/>
          <a:stretch>
            <a:fillRect/>
          </a:stretch>
        </p:blipFill>
        <p:spPr>
          <a:xfrm>
            <a:off x="2402961" y="448681"/>
            <a:ext cx="6887727" cy="4597558"/>
          </a:xfrm>
          <a:prstGeom prst="rect">
            <a:avLst/>
          </a:prstGeom>
        </p:spPr>
      </p:pic>
    </p:spTree>
    <p:extLst>
      <p:ext uri="{BB962C8B-B14F-4D97-AF65-F5344CB8AC3E}">
        <p14:creationId xmlns:p14="http://schemas.microsoft.com/office/powerpoint/2010/main" val="37858354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088E02B-074C-4F4D-928F-72593C1DD9AD}"/>
              </a:ext>
            </a:extLst>
          </p:cNvPr>
          <p:cNvPicPr>
            <a:picLocks noChangeAspect="1"/>
          </p:cNvPicPr>
          <p:nvPr/>
        </p:nvPicPr>
        <p:blipFill>
          <a:blip r:embed="rId2"/>
          <a:stretch>
            <a:fillRect/>
          </a:stretch>
        </p:blipFill>
        <p:spPr>
          <a:xfrm>
            <a:off x="4268916" y="403633"/>
            <a:ext cx="3654168" cy="5000440"/>
          </a:xfrm>
          <a:prstGeom prst="rect">
            <a:avLst/>
          </a:prstGeom>
        </p:spPr>
      </p:pic>
    </p:spTree>
    <p:extLst>
      <p:ext uri="{BB962C8B-B14F-4D97-AF65-F5344CB8AC3E}">
        <p14:creationId xmlns:p14="http://schemas.microsoft.com/office/powerpoint/2010/main" val="3058980626"/>
      </p:ext>
    </p:extLst>
  </p:cSld>
  <p:clrMapOvr>
    <a:masterClrMapping/>
  </p:clrMapOvr>
  <p:timing>
    <p:tnLst>
      <p:par>
        <p:cTn id="1" dur="indefinite" restart="never" nodeType="tmRoot"/>
      </p:par>
    </p:tnLst>
  </p:timing>
</p:sld>
</file>

<file path=ppt/theme/theme1.xml><?xml version="1.0" encoding="utf-8"?>
<a:theme xmlns:a="http://schemas.openxmlformats.org/drawingml/2006/main" name="Inside Pages">
  <a:themeElements>
    <a:clrScheme name="Custom 1">
      <a:dk1>
        <a:sysClr val="windowText" lastClr="000000"/>
      </a:dk1>
      <a:lt1>
        <a:sysClr val="window" lastClr="FFFFFF"/>
      </a:lt1>
      <a:dk2>
        <a:srgbClr val="4A2D72"/>
      </a:dk2>
      <a:lt2>
        <a:srgbClr val="973B8E"/>
      </a:lt2>
      <a:accent1>
        <a:srgbClr val="4A2D72"/>
      </a:accent1>
      <a:accent2>
        <a:srgbClr val="973B8E"/>
      </a:accent2>
      <a:accent3>
        <a:srgbClr val="4A2D72"/>
      </a:accent3>
      <a:accent4>
        <a:srgbClr val="973B8E"/>
      </a:accent4>
      <a:accent5>
        <a:srgbClr val="4A2D72"/>
      </a:accent5>
      <a:accent6>
        <a:srgbClr val="973B8E"/>
      </a:accent6>
      <a:hlink>
        <a:srgbClr val="4A2D72"/>
      </a:hlink>
      <a:folHlink>
        <a:srgbClr val="973B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1503</TotalTime>
  <Words>1762</Words>
  <Application>Microsoft Office PowerPoint</Application>
  <PresentationFormat>Widescreen</PresentationFormat>
  <Paragraphs>239</Paragraphs>
  <Slides>49</Slides>
  <Notes>35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Times New Roman</vt:lpstr>
      <vt:lpstr>Inside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Wolfe</dc:creator>
  <cp:lastModifiedBy>Training Training Room</cp:lastModifiedBy>
  <cp:revision>65</cp:revision>
  <cp:lastPrinted>2019-10-14T18:06:32Z</cp:lastPrinted>
  <dcterms:created xsi:type="dcterms:W3CDTF">2019-06-17T10:21:06Z</dcterms:created>
  <dcterms:modified xsi:type="dcterms:W3CDTF">2019-10-22T15:42:07Z</dcterms:modified>
</cp:coreProperties>
</file>