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6698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86698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86698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86698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86698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86698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86698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86698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86698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ECCD4"/>
          </a:solidFill>
        </a:fill>
      </a:tcStyle>
    </a:wholeTbl>
    <a:band2H>
      <a:tcTxStyle b="def" i="def"/>
      <a:tcStyle>
        <a:tcBdr/>
        <a:fill>
          <a:solidFill>
            <a:srgbClr val="E8E7EB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ECCD4"/>
          </a:solidFill>
        </a:fill>
      </a:tcStyle>
    </a:wholeTbl>
    <a:band2H>
      <a:tcTxStyle b="def" i="def"/>
      <a:tcStyle>
        <a:tcBdr/>
        <a:fill>
          <a:solidFill>
            <a:srgbClr val="E8E7EB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DCDDA"/>
          </a:solidFill>
        </a:fill>
      </a:tcStyle>
    </a:wholeTbl>
    <a:band2H>
      <a:tcTxStyle b="def" i="def"/>
      <a:tcStyle>
        <a:tcBdr/>
        <a:fill>
          <a:solidFill>
            <a:srgbClr val="EFE7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2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2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" name="Shape 2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733973" latinLnBrk="0">
      <a:defRPr sz="2200">
        <a:latin typeface="+mn-lt"/>
        <a:ea typeface="+mn-ea"/>
        <a:cs typeface="+mn-cs"/>
        <a:sym typeface="Calibri"/>
      </a:defRPr>
    </a:lvl1pPr>
    <a:lvl2pPr indent="228600" defTabSz="1733973" latinLnBrk="0">
      <a:defRPr sz="2200">
        <a:latin typeface="+mn-lt"/>
        <a:ea typeface="+mn-ea"/>
        <a:cs typeface="+mn-cs"/>
        <a:sym typeface="Calibri"/>
      </a:defRPr>
    </a:lvl2pPr>
    <a:lvl3pPr indent="457200" defTabSz="1733973" latinLnBrk="0">
      <a:defRPr sz="2200">
        <a:latin typeface="+mn-lt"/>
        <a:ea typeface="+mn-ea"/>
        <a:cs typeface="+mn-cs"/>
        <a:sym typeface="Calibri"/>
      </a:defRPr>
    </a:lvl3pPr>
    <a:lvl4pPr indent="685800" defTabSz="1733973" latinLnBrk="0">
      <a:defRPr sz="2200">
        <a:latin typeface="+mn-lt"/>
        <a:ea typeface="+mn-ea"/>
        <a:cs typeface="+mn-cs"/>
        <a:sym typeface="Calibri"/>
      </a:defRPr>
    </a:lvl4pPr>
    <a:lvl5pPr indent="914400" defTabSz="1733973" latinLnBrk="0">
      <a:defRPr sz="2200">
        <a:latin typeface="+mn-lt"/>
        <a:ea typeface="+mn-ea"/>
        <a:cs typeface="+mn-cs"/>
        <a:sym typeface="Calibri"/>
      </a:defRPr>
    </a:lvl5pPr>
    <a:lvl6pPr indent="1143000" defTabSz="1733973" latinLnBrk="0">
      <a:defRPr sz="2200">
        <a:latin typeface="+mn-lt"/>
        <a:ea typeface="+mn-ea"/>
        <a:cs typeface="+mn-cs"/>
        <a:sym typeface="Calibri"/>
      </a:defRPr>
    </a:lvl6pPr>
    <a:lvl7pPr indent="1371600" defTabSz="1733973" latinLnBrk="0">
      <a:defRPr sz="2200">
        <a:latin typeface="+mn-lt"/>
        <a:ea typeface="+mn-ea"/>
        <a:cs typeface="+mn-cs"/>
        <a:sym typeface="Calibri"/>
      </a:defRPr>
    </a:lvl7pPr>
    <a:lvl8pPr indent="1600200" defTabSz="1733973" latinLnBrk="0">
      <a:defRPr sz="2200">
        <a:latin typeface="+mn-lt"/>
        <a:ea typeface="+mn-ea"/>
        <a:cs typeface="+mn-cs"/>
        <a:sym typeface="Calibri"/>
      </a:defRPr>
    </a:lvl8pPr>
    <a:lvl9pPr indent="1828800" defTabSz="1733973" latinLnBrk="0">
      <a:defRPr sz="2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" name="Shape 5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b="1" cap="all" sz="1200"/>
            </a:pPr>
            <a:r>
              <a:t>THE CATHEDRAL</a:t>
            </a:r>
          </a:p>
          <a:p>
            <a:pPr defTabSz="914400">
              <a:defRPr b="1" sz="1200"/>
            </a:pPr>
            <a:r>
              <a:t>Auguste Rodin (1840 -1917) </a:t>
            </a:r>
          </a:p>
          <a:p>
            <a:pPr defTabSz="914400">
              <a:defRPr sz="1200"/>
            </a:pPr>
            <a:r>
              <a:t>Carved in stone </a:t>
            </a:r>
            <a:r>
              <a:rPr i="1"/>
              <a:t>The Cathedral </a:t>
            </a:r>
            <a:r>
              <a:t>is a combination of two right hands, belonging to two different figures.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Inside P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499222"/>
            <a:ext cx="13004800" cy="731337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/>
          <p:nvPr>
            <p:ph type="title"/>
          </p:nvPr>
        </p:nvSpPr>
        <p:spPr>
          <a:xfrm>
            <a:off x="650239" y="1317413"/>
            <a:ext cx="11704322" cy="1608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/>
          <a:p>
            <a:pPr/>
            <a:r>
              <a:t>Title Text</a:t>
            </a:r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650239" y="2926079"/>
            <a:ext cx="11704322" cy="5608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6285653" y="7769182"/>
            <a:ext cx="3034454" cy="460249"/>
          </a:xfrm>
          <a:prstGeom prst="rect">
            <a:avLst/>
          </a:prstGeom>
          <a:ln w="12700">
            <a:miter lim="400000"/>
          </a:ln>
        </p:spPr>
        <p:txBody>
          <a:bodyPr wrap="none" lIns="65023" tIns="65023" rIns="65023" bIns="65023" anchor="ctr">
            <a:spAutoFit/>
          </a:bodyPr>
          <a:lstStyle>
            <a:lvl1pPr algn="r">
              <a:defRPr sz="2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</p:sldLayoutIdLst>
  <p:transition xmlns:p14="http://schemas.microsoft.com/office/powerpoint/2010/main" spd="med" advClick="1"/>
  <p:txStyles>
    <p:titleStyle>
      <a:lvl1pPr marL="0" marR="0" indent="0" algn="ctr" defTabSz="8669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8669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8669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8669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8669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8669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8669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8669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8669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642937" marR="0" indent="-642937" algn="l" defTabSz="866986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6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1069521" marR="0" indent="-612321" algn="l" defTabSz="866986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6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485900" marR="0" indent="-571500" algn="l" defTabSz="866986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6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2057400" marR="0" indent="-685800" algn="l" defTabSz="866986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6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514600" marR="0" indent="-685800" algn="l" defTabSz="866986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6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971800" marR="0" indent="-685800" algn="l" defTabSz="866986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6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429000" marR="0" indent="-685800" algn="l" defTabSz="866986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6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886200" marR="0" indent="-685800" algn="l" defTabSz="866986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6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343400" marR="0" indent="-685800" algn="l" defTabSz="866986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6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8669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8669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8669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8669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8669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8669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8669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8669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8669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gif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ubtitle 5"/>
          <p:cNvSpPr txBox="1"/>
          <p:nvPr/>
        </p:nvSpPr>
        <p:spPr>
          <a:xfrm>
            <a:off x="534781" y="1087943"/>
            <a:ext cx="11935238" cy="5347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normAutofit fontScale="100000" lnSpcReduction="0"/>
          </a:bodyPr>
          <a:lstStyle/>
          <a:p>
            <a:pPr algn="r" defTabSz="641554">
              <a:lnSpc>
                <a:spcPct val="90000"/>
              </a:lnSpc>
              <a:spcBef>
                <a:spcPts val="1100"/>
              </a:spcBef>
              <a:defRPr b="1" sz="4884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Unpacking the </a:t>
            </a:r>
            <a:endParaRPr sz="4440"/>
          </a:p>
          <a:p>
            <a:pPr algn="r" defTabSz="641554">
              <a:lnSpc>
                <a:spcPct val="90000"/>
              </a:lnSpc>
              <a:spcBef>
                <a:spcPts val="1100"/>
              </a:spcBef>
              <a:defRPr b="1" sz="4884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Church of England Vision for Education </a:t>
            </a:r>
            <a:endParaRPr sz="4440"/>
          </a:p>
          <a:p>
            <a:pPr algn="r" defTabSz="641554">
              <a:lnSpc>
                <a:spcPct val="90000"/>
              </a:lnSpc>
              <a:spcBef>
                <a:spcPts val="1100"/>
              </a:spcBef>
              <a:defRPr b="1" sz="4884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- Governance</a:t>
            </a:r>
          </a:p>
          <a:p>
            <a:pPr algn="r" defTabSz="641554">
              <a:lnSpc>
                <a:spcPct val="90000"/>
              </a:lnSpc>
              <a:spcBef>
                <a:spcPts val="1000"/>
              </a:spcBef>
              <a:defRPr b="1" sz="148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r" defTabSz="641554">
              <a:lnSpc>
                <a:spcPct val="90000"/>
              </a:lnSpc>
              <a:spcBef>
                <a:spcPts val="800"/>
              </a:spcBef>
              <a:defRPr i="1" sz="3552">
                <a:solidFill>
                  <a:schemeClr val="accent1"/>
                </a:solidFill>
              </a:defRPr>
            </a:pPr>
            <a:r>
              <a:t>Introduced by: </a:t>
            </a:r>
            <a:r>
              <a:rPr i="0"/>
              <a:t>Mike Simmonds, </a:t>
            </a:r>
          </a:p>
          <a:p>
            <a:pPr algn="r" defTabSz="641554">
              <a:lnSpc>
                <a:spcPct val="90000"/>
              </a:lnSpc>
              <a:spcBef>
                <a:spcPts val="600"/>
              </a:spcBef>
              <a:defRPr sz="2664">
                <a:solidFill>
                  <a:schemeClr val="accent1"/>
                </a:solidFill>
              </a:defRPr>
            </a:pPr>
            <a:r>
              <a:t>Education Consultant, Chelmsford Diocese &amp; GO Ministries Ltd </a:t>
            </a:r>
          </a:p>
          <a:p>
            <a:pPr algn="r" defTabSz="641554">
              <a:lnSpc>
                <a:spcPct val="90000"/>
              </a:lnSpc>
              <a:spcBef>
                <a:spcPts val="800"/>
              </a:spcBef>
              <a:defRPr b="1" sz="3256">
                <a:solidFill>
                  <a:schemeClr val="accent1"/>
                </a:solidFill>
              </a:defRPr>
            </a:pPr>
            <a:r>
              <a:t>@GOMikeS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3816" t="0" r="11029" b="4807"/>
          <a:stretch>
            <a:fillRect/>
          </a:stretch>
        </p:blipFill>
        <p:spPr>
          <a:xfrm>
            <a:off x="2583847" y="1749658"/>
            <a:ext cx="8017015" cy="3627658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TextBox 3"/>
          <p:cNvSpPr txBox="1"/>
          <p:nvPr/>
        </p:nvSpPr>
        <p:spPr>
          <a:xfrm>
            <a:off x="8660252" y="320772"/>
            <a:ext cx="4038335" cy="2682749"/>
          </a:xfrm>
          <a:prstGeom prst="rect">
            <a:avLst/>
          </a:prstGeom>
          <a:solidFill>
            <a:srgbClr val="EED4EC"/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/>
            <a:r>
              <a:t>Can Vision be too idealistic? Rose-tinted? Inspirational? Transformational?</a:t>
            </a:r>
          </a:p>
        </p:txBody>
      </p:sp>
      <p:sp>
        <p:nvSpPr>
          <p:cNvPr id="106" name="Straight Arrow Connector 5"/>
          <p:cNvSpPr/>
          <p:nvPr/>
        </p:nvSpPr>
        <p:spPr>
          <a:xfrm flipH="1">
            <a:off x="7837102" y="2194559"/>
            <a:ext cx="752911" cy="1488707"/>
          </a:xfrm>
          <a:prstGeom prst="line">
            <a:avLst/>
          </a:prstGeom>
          <a:ln w="25400">
            <a:solidFill>
              <a:schemeClr val="accent1"/>
            </a:solidFill>
            <a:tailEnd type="triangle"/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/>
          </a:p>
        </p:txBody>
      </p:sp>
      <p:sp>
        <p:nvSpPr>
          <p:cNvPr id="107" name="TextBox 6"/>
          <p:cNvSpPr txBox="1"/>
          <p:nvPr/>
        </p:nvSpPr>
        <p:spPr>
          <a:xfrm>
            <a:off x="437896" y="5564661"/>
            <a:ext cx="4038334" cy="3190749"/>
          </a:xfrm>
          <a:prstGeom prst="rect">
            <a:avLst/>
          </a:prstGeom>
          <a:solidFill>
            <a:srgbClr val="EED4EC"/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/>
            <a:r>
              <a:t>What is your actual lived experience? Is the first step of great governance defining reality accurately?</a:t>
            </a:r>
          </a:p>
        </p:txBody>
      </p:sp>
      <p:sp>
        <p:nvSpPr>
          <p:cNvPr id="108" name="Straight Arrow Connector 8"/>
          <p:cNvSpPr/>
          <p:nvPr/>
        </p:nvSpPr>
        <p:spPr>
          <a:xfrm flipV="1">
            <a:off x="4312117" y="5377315"/>
            <a:ext cx="2583849" cy="1161580"/>
          </a:xfrm>
          <a:prstGeom prst="line">
            <a:avLst/>
          </a:prstGeom>
          <a:ln w="25400">
            <a:solidFill>
              <a:schemeClr val="accent1"/>
            </a:solidFill>
            <a:tailEnd type="triangle"/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Rectangle 2"/>
          <p:cNvSpPr txBox="1"/>
          <p:nvPr/>
        </p:nvSpPr>
        <p:spPr>
          <a:xfrm>
            <a:off x="283152" y="1645088"/>
            <a:ext cx="6390366" cy="9934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733931">
              <a:defRPr b="1" sz="6000"/>
            </a:pPr>
            <a:r>
              <a:t>Educating for Wisdom, Knowledge and Skills: </a:t>
            </a:r>
          </a:p>
          <a:p>
            <a:pPr defTabSz="1733931">
              <a:defRPr b="1" sz="6000"/>
            </a:pPr>
          </a:p>
          <a:p>
            <a:pPr defTabSz="1733931">
              <a:defRPr sz="5200"/>
            </a:pPr>
            <a:r>
              <a:t>Fostering discipline, confidence and delight in seeking wisdom and knowledge, and fully developing talents in all areas of life.</a:t>
            </a:r>
          </a:p>
        </p:txBody>
      </p:sp>
      <p:pic>
        <p:nvPicPr>
          <p:cNvPr id="111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78855" y="2998328"/>
            <a:ext cx="5231804" cy="34813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5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4" dur="500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500"/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1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 2"/>
          <p:cNvSpPr txBox="1"/>
          <p:nvPr/>
        </p:nvSpPr>
        <p:spPr>
          <a:xfrm>
            <a:off x="6639293" y="1543975"/>
            <a:ext cx="6058222" cy="9426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r" defTabSz="1733931">
              <a:defRPr b="1" sz="5200"/>
            </a:pPr>
            <a:r>
              <a:t>Educating for Hope and Aspiration: </a:t>
            </a:r>
          </a:p>
          <a:p>
            <a:pPr algn="r" defTabSz="1733931">
              <a:defRPr b="1" sz="5200"/>
            </a:pPr>
          </a:p>
          <a:p>
            <a:pPr algn="r" defTabSz="1733931">
              <a:defRPr sz="5200"/>
            </a:pPr>
            <a:r>
              <a:t>Seeking healing, repair and renewal, coping wisely with things and people going wrong, opening horizons and guiding people into ways of fulfilling them.</a:t>
            </a:r>
          </a:p>
        </p:txBody>
      </p:sp>
      <p:pic>
        <p:nvPicPr>
          <p:cNvPr id="11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2440" y="2350590"/>
            <a:ext cx="6166854" cy="41253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4" dur="500"/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500"/>
                                        <p:tgtEl>
                                          <p:spTgt spid="1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1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Rectangle 2"/>
          <p:cNvSpPr txBox="1"/>
          <p:nvPr/>
        </p:nvSpPr>
        <p:spPr>
          <a:xfrm>
            <a:off x="488490" y="1800994"/>
            <a:ext cx="6287697" cy="10975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733931">
              <a:defRPr b="1" sz="5200"/>
            </a:pPr>
            <a:r>
              <a:t>Educating for Community and Living Well Together: </a:t>
            </a:r>
          </a:p>
          <a:p>
            <a:pPr defTabSz="1733931">
              <a:defRPr b="1" sz="5200"/>
            </a:pPr>
          </a:p>
          <a:p>
            <a:pPr defTabSz="1733931">
              <a:defRPr sz="5200"/>
            </a:pPr>
            <a:r>
              <a:t>Ensuring a core focus on relationships, participation in communities and the qualities of character that enable people to flourish together.</a:t>
            </a:r>
          </a:p>
        </p:txBody>
      </p:sp>
      <p:pic>
        <p:nvPicPr>
          <p:cNvPr id="11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01303" y="2314340"/>
            <a:ext cx="5781604" cy="38471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4" dur="500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500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1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ctangle 2"/>
          <p:cNvSpPr txBox="1"/>
          <p:nvPr/>
        </p:nvSpPr>
        <p:spPr>
          <a:xfrm>
            <a:off x="6279948" y="1219199"/>
            <a:ext cx="6143781" cy="10201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r" defTabSz="1733931">
              <a:defRPr b="1" sz="5200"/>
            </a:pPr>
            <a:r>
              <a:t>Educating for </a:t>
            </a:r>
          </a:p>
          <a:p>
            <a:pPr algn="r" defTabSz="1733931">
              <a:defRPr b="1" sz="5200"/>
            </a:pPr>
            <a:r>
              <a:t>Dignity and Respect:</a:t>
            </a:r>
          </a:p>
          <a:p>
            <a:pPr algn="r" defTabSz="1733931">
              <a:defRPr b="1" sz="5200"/>
            </a:pPr>
          </a:p>
          <a:p>
            <a:pPr algn="r" defTabSz="1733931">
              <a:defRPr sz="5200"/>
            </a:pPr>
            <a:r>
              <a:t>Ensuring the basic principle of respect for the value and preciousness of each person, treating each person as a unique individual of inherent worth.</a:t>
            </a:r>
          </a:p>
        </p:txBody>
      </p:sp>
      <p:pic>
        <p:nvPicPr>
          <p:cNvPr id="120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8970" y="2622350"/>
            <a:ext cx="5581047" cy="37131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5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500"/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500"/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4" dur="500"/>
                                        <p:tgtEl>
                                          <p:spTgt spid="1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1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Diagram 1"/>
          <p:cNvGrpSpPr/>
          <p:nvPr/>
        </p:nvGrpSpPr>
        <p:grpSpPr>
          <a:xfrm>
            <a:off x="1226327" y="1353716"/>
            <a:ext cx="10854446" cy="5960420"/>
            <a:chOff x="0" y="0"/>
            <a:chExt cx="10854444" cy="5960419"/>
          </a:xfrm>
        </p:grpSpPr>
        <p:grpSp>
          <p:nvGrpSpPr>
            <p:cNvPr id="124" name="Group"/>
            <p:cNvGrpSpPr/>
            <p:nvPr/>
          </p:nvGrpSpPr>
          <p:grpSpPr>
            <a:xfrm>
              <a:off x="-1" y="-1"/>
              <a:ext cx="9226280" cy="1733975"/>
              <a:chOff x="0" y="0"/>
              <a:chExt cx="9226278" cy="1733973"/>
            </a:xfrm>
          </p:grpSpPr>
          <p:sp>
            <p:nvSpPr>
              <p:cNvPr id="122" name="Rounded Rectangle"/>
              <p:cNvSpPr/>
              <p:nvPr/>
            </p:nvSpPr>
            <p:spPr>
              <a:xfrm>
                <a:off x="0" y="0"/>
                <a:ext cx="9226279" cy="1733974"/>
              </a:xfrm>
              <a:prstGeom prst="roundRect">
                <a:avLst>
                  <a:gd name="adj" fmla="val 10000"/>
                </a:avLst>
              </a:prstGeom>
              <a:solidFill>
                <a:schemeClr val="accent1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2781582">
                  <a:lnSpc>
                    <a:spcPct val="90000"/>
                  </a:lnSpc>
                  <a:spcBef>
                    <a:spcPts val="1400"/>
                  </a:spcBef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23" name="Setting the Context"/>
              <p:cNvSpPr txBox="1"/>
              <p:nvPr/>
            </p:nvSpPr>
            <p:spPr>
              <a:xfrm>
                <a:off x="50786" y="230970"/>
                <a:ext cx="7355187" cy="12720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78815" tIns="178815" rIns="178815" bIns="178815" numCol="1" anchor="ctr">
                <a:spAutoFit/>
              </a:bodyPr>
              <a:lstStyle>
                <a:lvl1pPr defTabSz="2781582">
                  <a:lnSpc>
                    <a:spcPct val="90000"/>
                  </a:lnSpc>
                  <a:spcBef>
                    <a:spcPts val="2600"/>
                  </a:spcBef>
                  <a:defRPr sz="62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Setting the Context</a:t>
                </a:r>
              </a:p>
            </p:txBody>
          </p:sp>
        </p:grpSp>
        <p:grpSp>
          <p:nvGrpSpPr>
            <p:cNvPr id="127" name="Group"/>
            <p:cNvGrpSpPr/>
            <p:nvPr/>
          </p:nvGrpSpPr>
          <p:grpSpPr>
            <a:xfrm>
              <a:off x="814082" y="1842458"/>
              <a:ext cx="9226280" cy="2094993"/>
              <a:chOff x="0" y="-180509"/>
              <a:chExt cx="9226278" cy="2094991"/>
            </a:xfrm>
          </p:grpSpPr>
          <p:sp>
            <p:nvSpPr>
              <p:cNvPr id="125" name="Rounded Rectangle"/>
              <p:cNvSpPr/>
              <p:nvPr/>
            </p:nvSpPr>
            <p:spPr>
              <a:xfrm>
                <a:off x="0" y="0"/>
                <a:ext cx="9226279" cy="1733974"/>
              </a:xfrm>
              <a:prstGeom prst="roundRect">
                <a:avLst>
                  <a:gd name="adj" fmla="val 10000"/>
                </a:avLst>
              </a:prstGeom>
              <a:solidFill>
                <a:schemeClr val="accent1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2781582">
                  <a:lnSpc>
                    <a:spcPct val="90000"/>
                  </a:lnSpc>
                  <a:spcBef>
                    <a:spcPts val="1400"/>
                  </a:spcBef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26" name="Defining our Current Reality"/>
              <p:cNvSpPr txBox="1"/>
              <p:nvPr/>
            </p:nvSpPr>
            <p:spPr>
              <a:xfrm>
                <a:off x="50786" y="-180510"/>
                <a:ext cx="7183540" cy="209499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78815" tIns="178815" rIns="178815" bIns="178815" numCol="1" anchor="ctr">
                <a:spAutoFit/>
              </a:bodyPr>
              <a:lstStyle>
                <a:lvl1pPr defTabSz="2781582">
                  <a:lnSpc>
                    <a:spcPct val="90000"/>
                  </a:lnSpc>
                  <a:spcBef>
                    <a:spcPts val="2600"/>
                  </a:spcBef>
                  <a:defRPr sz="62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Defining our Current Reality</a:t>
                </a:r>
              </a:p>
            </p:txBody>
          </p:sp>
        </p:grpSp>
        <p:grpSp>
          <p:nvGrpSpPr>
            <p:cNvPr id="130" name="Group"/>
            <p:cNvGrpSpPr/>
            <p:nvPr/>
          </p:nvGrpSpPr>
          <p:grpSpPr>
            <a:xfrm>
              <a:off x="1628165" y="3865427"/>
              <a:ext cx="9226280" cy="2094993"/>
              <a:chOff x="0" y="-180509"/>
              <a:chExt cx="9226278" cy="2094991"/>
            </a:xfrm>
          </p:grpSpPr>
          <p:sp>
            <p:nvSpPr>
              <p:cNvPr id="128" name="Rounded Rectangle"/>
              <p:cNvSpPr/>
              <p:nvPr/>
            </p:nvSpPr>
            <p:spPr>
              <a:xfrm>
                <a:off x="0" y="0"/>
                <a:ext cx="9226279" cy="1733974"/>
              </a:xfrm>
              <a:prstGeom prst="roundRect">
                <a:avLst>
                  <a:gd name="adj" fmla="val 10000"/>
                </a:avLst>
              </a:prstGeom>
              <a:solidFill>
                <a:schemeClr val="accent2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2781582">
                  <a:lnSpc>
                    <a:spcPct val="90000"/>
                  </a:lnSpc>
                  <a:spcBef>
                    <a:spcPts val="1400"/>
                  </a:spcBef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29" name="Bringing the Vision Alive"/>
              <p:cNvSpPr txBox="1"/>
              <p:nvPr/>
            </p:nvSpPr>
            <p:spPr>
              <a:xfrm>
                <a:off x="50786" y="-180510"/>
                <a:ext cx="7183540" cy="209499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78815" tIns="178815" rIns="178815" bIns="178815" numCol="1" anchor="ctr">
                <a:spAutoFit/>
              </a:bodyPr>
              <a:lstStyle>
                <a:lvl1pPr defTabSz="2781582">
                  <a:lnSpc>
                    <a:spcPct val="90000"/>
                  </a:lnSpc>
                  <a:spcBef>
                    <a:spcPts val="2600"/>
                  </a:spcBef>
                  <a:defRPr sz="62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Bringing the Vision Alive</a:t>
                </a:r>
              </a:p>
            </p:txBody>
          </p:sp>
        </p:grpSp>
        <p:sp>
          <p:nvSpPr>
            <p:cNvPr id="131" name="Shape"/>
            <p:cNvSpPr/>
            <p:nvPr/>
          </p:nvSpPr>
          <p:spPr>
            <a:xfrm>
              <a:off x="8099195" y="1314929"/>
              <a:ext cx="1127084" cy="1127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1880"/>
                  </a:moveTo>
                  <a:lnTo>
                    <a:pt x="4860" y="11880"/>
                  </a:lnTo>
                  <a:lnTo>
                    <a:pt x="4860" y="0"/>
                  </a:lnTo>
                  <a:lnTo>
                    <a:pt x="16740" y="0"/>
                  </a:lnTo>
                  <a:lnTo>
                    <a:pt x="16740" y="11880"/>
                  </a:lnTo>
                  <a:lnTo>
                    <a:pt x="21600" y="1188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CECCD4">
                <a:alpha val="90000"/>
              </a:srgbClr>
            </a:solidFill>
            <a:ln w="25400" cap="flat">
              <a:solidFill>
                <a:srgbClr val="CECCD4">
                  <a:alpha val="90000"/>
                </a:srgbClr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defTabSz="3034453">
                <a:lnSpc>
                  <a:spcPct val="90000"/>
                </a:lnSpc>
                <a:spcBef>
                  <a:spcPts val="1400"/>
                </a:spcBef>
                <a:defRPr sz="6800"/>
              </a:pPr>
            </a:p>
          </p:txBody>
        </p:sp>
        <p:sp>
          <p:nvSpPr>
            <p:cNvPr id="132" name="Shape"/>
            <p:cNvSpPr/>
            <p:nvPr/>
          </p:nvSpPr>
          <p:spPr>
            <a:xfrm>
              <a:off x="8913278" y="3326338"/>
              <a:ext cx="1127084" cy="1127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1880"/>
                  </a:moveTo>
                  <a:lnTo>
                    <a:pt x="4860" y="11880"/>
                  </a:lnTo>
                  <a:lnTo>
                    <a:pt x="4860" y="0"/>
                  </a:lnTo>
                  <a:lnTo>
                    <a:pt x="16740" y="0"/>
                  </a:lnTo>
                  <a:lnTo>
                    <a:pt x="16740" y="11880"/>
                  </a:lnTo>
                  <a:lnTo>
                    <a:pt x="21600" y="1188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CECCD4">
                <a:alpha val="90000"/>
              </a:srgbClr>
            </a:solidFill>
            <a:ln w="25400" cap="flat">
              <a:solidFill>
                <a:srgbClr val="CECCD4">
                  <a:alpha val="90000"/>
                </a:srgbClr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defTabSz="3034453">
                <a:lnSpc>
                  <a:spcPct val="90000"/>
                </a:lnSpc>
                <a:spcBef>
                  <a:spcPts val="1400"/>
                </a:spcBef>
                <a:defRPr sz="6800"/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70846" y="2191536"/>
            <a:ext cx="5886383" cy="3531831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TextBox 2"/>
          <p:cNvSpPr txBox="1"/>
          <p:nvPr/>
        </p:nvSpPr>
        <p:spPr>
          <a:xfrm>
            <a:off x="539016" y="1238849"/>
            <a:ext cx="5903496" cy="6480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ctr">
              <a:defRPr sz="4300"/>
            </a:lvl1pPr>
          </a:lstStyle>
          <a:p>
            <a:pPr/>
            <a:r>
              <a:t>“If the Vision for Education fails to make and sustain meaningful connections between a school’s ethos and its outcomes, it will become nothing more than a deeply eloquent and well-meaning piece of writing…”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Box 2"/>
          <p:cNvSpPr txBox="1"/>
          <p:nvPr/>
        </p:nvSpPr>
        <p:spPr>
          <a:xfrm>
            <a:off x="359343" y="1533051"/>
            <a:ext cx="12765240" cy="1006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>
              <a:defRPr b="1" sz="6000"/>
            </a:lvl1pPr>
          </a:lstStyle>
          <a:p>
            <a:pPr/>
            <a:r>
              <a:t>Opening Reflection</a:t>
            </a:r>
          </a:p>
        </p:txBody>
      </p:sp>
      <p:sp>
        <p:nvSpPr>
          <p:cNvPr id="139" name="TextBox 4"/>
          <p:cNvSpPr txBox="1"/>
          <p:nvPr/>
        </p:nvSpPr>
        <p:spPr>
          <a:xfrm>
            <a:off x="359344" y="2621031"/>
            <a:ext cx="5651410" cy="7699249"/>
          </a:xfrm>
          <a:prstGeom prst="rect">
            <a:avLst/>
          </a:prstGeom>
          <a:solidFill>
            <a:srgbClr val="D9CDEB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628650" indent="-628650">
              <a:buSzPct val="100000"/>
              <a:buFont typeface="Arial"/>
              <a:buChar char="•"/>
              <a:defRPr sz="4400"/>
            </a:pPr>
            <a:r>
              <a:t>What are your greatest hopes and aspirations as a leader?</a:t>
            </a:r>
          </a:p>
          <a:p>
            <a:pPr marL="628650" indent="-628650">
              <a:buSzPct val="100000"/>
              <a:buFont typeface="Arial"/>
              <a:buChar char="•"/>
              <a:defRPr sz="4400"/>
            </a:pPr>
            <a:r>
              <a:t>What are the greatest challenges you are facing at the moment?</a:t>
            </a:r>
          </a:p>
          <a:p>
            <a:pPr algn="ctr">
              <a:defRPr i="1" sz="3600"/>
            </a:pPr>
            <a:r>
              <a:t>(for both questions, try and answer for your school </a:t>
            </a:r>
            <a:r>
              <a:rPr b="1"/>
              <a:t>and</a:t>
            </a:r>
            <a:r>
              <a:t> yourself</a:t>
            </a:r>
            <a:r>
              <a:rPr sz="4400"/>
              <a:t>)</a:t>
            </a:r>
            <a:endParaRPr sz="4400"/>
          </a:p>
        </p:txBody>
      </p:sp>
      <p:pic>
        <p:nvPicPr>
          <p:cNvPr id="140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38963" y="2621031"/>
            <a:ext cx="6191961" cy="41202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extBox 2"/>
          <p:cNvSpPr txBox="1"/>
          <p:nvPr/>
        </p:nvSpPr>
        <p:spPr>
          <a:xfrm>
            <a:off x="6946893" y="1054595"/>
            <a:ext cx="5698156" cy="5819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>
              <a:defRPr sz="4800"/>
            </a:lvl1pPr>
          </a:lstStyle>
          <a:p>
            <a:pPr/>
            <a:r>
              <a:t>“..It must come off the shelf and be brought to life through leaders evaluating its potential impact on every area of day-to-day school life…”</a:t>
            </a:r>
          </a:p>
        </p:txBody>
      </p:sp>
      <p:pic>
        <p:nvPicPr>
          <p:cNvPr id="143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9800" y="2188543"/>
            <a:ext cx="5781603" cy="38471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roup"/>
          <p:cNvGrpSpPr/>
          <p:nvPr/>
        </p:nvGrpSpPr>
        <p:grpSpPr>
          <a:xfrm>
            <a:off x="305836" y="3130716"/>
            <a:ext cx="12393128" cy="5486077"/>
            <a:chOff x="0" y="-1056150"/>
            <a:chExt cx="12393126" cy="5486075"/>
          </a:xfrm>
        </p:grpSpPr>
        <p:sp>
          <p:nvSpPr>
            <p:cNvPr id="145" name="Rounded Rectangle"/>
            <p:cNvSpPr/>
            <p:nvPr/>
          </p:nvSpPr>
          <p:spPr>
            <a:xfrm>
              <a:off x="0" y="0"/>
              <a:ext cx="12393127" cy="3373777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defTabSz="4467389">
                <a:lnSpc>
                  <a:spcPct val="90000"/>
                </a:lnSpc>
                <a:spcBef>
                  <a:spcPts val="1400"/>
                </a:spcBef>
                <a:defRPr sz="100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46" name="Bringing the Vision Alive in Governance"/>
            <p:cNvSpPr txBox="1"/>
            <p:nvPr/>
          </p:nvSpPr>
          <p:spPr>
            <a:xfrm>
              <a:off x="98814" y="-1056151"/>
              <a:ext cx="12195499" cy="54860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7189" tIns="287189" rIns="287189" bIns="287189" numCol="1" anchor="ctr">
              <a:noAutofit/>
            </a:bodyPr>
            <a:lstStyle>
              <a:lvl1pPr algn="ctr" defTabSz="4467389">
                <a:lnSpc>
                  <a:spcPct val="90000"/>
                </a:lnSpc>
                <a:spcBef>
                  <a:spcPts val="4200"/>
                </a:spcBef>
                <a:defRPr sz="10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Bringing the Vision Alive in Governance</a:t>
              </a:r>
            </a:p>
          </p:txBody>
        </p:sp>
      </p:grpSp>
      <p:grpSp>
        <p:nvGrpSpPr>
          <p:cNvPr id="163" name="Diagram 5"/>
          <p:cNvGrpSpPr/>
          <p:nvPr/>
        </p:nvGrpSpPr>
        <p:grpSpPr>
          <a:xfrm>
            <a:off x="672345" y="371393"/>
            <a:ext cx="4776847" cy="3508006"/>
            <a:chOff x="0" y="-164789"/>
            <a:chExt cx="4776846" cy="3508005"/>
          </a:xfrm>
        </p:grpSpPr>
        <p:grpSp>
          <p:nvGrpSpPr>
            <p:cNvPr id="150" name="Group"/>
            <p:cNvGrpSpPr/>
            <p:nvPr/>
          </p:nvGrpSpPr>
          <p:grpSpPr>
            <a:xfrm>
              <a:off x="0" y="-164790"/>
              <a:ext cx="2388424" cy="1754004"/>
              <a:chOff x="0" y="-164789"/>
              <a:chExt cx="2388423" cy="1754002"/>
            </a:xfrm>
          </p:grpSpPr>
          <p:sp>
            <p:nvSpPr>
              <p:cNvPr id="148" name="Shape"/>
              <p:cNvSpPr/>
              <p:nvPr/>
            </p:nvSpPr>
            <p:spPr>
              <a:xfrm rot="16200000">
                <a:off x="413914" y="-385296"/>
                <a:ext cx="1560595" cy="2388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8000" y="0"/>
                    </a:lnTo>
                    <a:cubicBezTo>
                      <a:pt x="19988" y="0"/>
                      <a:pt x="21600" y="1053"/>
                      <a:pt x="21600" y="2352"/>
                    </a:cubicBez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ctr" defTabSz="842903">
                  <a:lnSpc>
                    <a:spcPct val="90000"/>
                  </a:lnSpc>
                  <a:spcBef>
                    <a:spcPts val="1400"/>
                  </a:spcBef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49" name="Educating for Wisdom, Knowledge and Skills"/>
              <p:cNvSpPr txBox="1"/>
              <p:nvPr/>
            </p:nvSpPr>
            <p:spPr>
              <a:xfrm>
                <a:off x="0" y="-164790"/>
                <a:ext cx="2388424" cy="15572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01148" tIns="101148" rIns="101148" bIns="101148" numCol="1" anchor="ctr">
                <a:noAutofit/>
              </a:bodyPr>
              <a:lstStyle/>
              <a:p>
                <a:pPr algn="ctr" defTabSz="842903">
                  <a:lnSpc>
                    <a:spcPct val="90000"/>
                  </a:lnSpc>
                  <a:spcBef>
                    <a:spcPts val="700"/>
                  </a:spcBef>
                  <a:defRPr sz="1800">
                    <a:solidFill>
                      <a:srgbClr val="FFFFFF"/>
                    </a:solidFill>
                  </a:defRPr>
                </a:pPr>
                <a:r>
                  <a:t>Educating for </a:t>
                </a:r>
                <a:r>
                  <a:rPr b="1"/>
                  <a:t>Wisdom, Knowledge and Skills</a:t>
                </a:r>
              </a:p>
            </p:txBody>
          </p:sp>
        </p:grpSp>
        <p:grpSp>
          <p:nvGrpSpPr>
            <p:cNvPr id="153" name="Group"/>
            <p:cNvGrpSpPr/>
            <p:nvPr/>
          </p:nvGrpSpPr>
          <p:grpSpPr>
            <a:xfrm>
              <a:off x="2388423" y="-73848"/>
              <a:ext cx="2388424" cy="1663062"/>
              <a:chOff x="0" y="-102466"/>
              <a:chExt cx="2388423" cy="1663060"/>
            </a:xfrm>
          </p:grpSpPr>
          <p:sp>
            <p:nvSpPr>
              <p:cNvPr id="151" name="Shape"/>
              <p:cNvSpPr/>
              <p:nvPr/>
            </p:nvSpPr>
            <p:spPr>
              <a:xfrm>
                <a:off x="0" y="-1"/>
                <a:ext cx="2388424" cy="15605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9248" y="0"/>
                    </a:lnTo>
                    <a:cubicBezTo>
                      <a:pt x="20547" y="0"/>
                      <a:pt x="21600" y="1612"/>
                      <a:pt x="21600" y="3600"/>
                    </a:cubicBez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ctr" defTabSz="842903">
                  <a:lnSpc>
                    <a:spcPct val="90000"/>
                  </a:lnSpc>
                  <a:spcBef>
                    <a:spcPts val="1400"/>
                  </a:spcBef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52" name="Educating for…"/>
              <p:cNvSpPr txBox="1"/>
              <p:nvPr/>
            </p:nvSpPr>
            <p:spPr>
              <a:xfrm>
                <a:off x="0" y="-102467"/>
                <a:ext cx="2388424" cy="137538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01148" tIns="101148" rIns="101148" bIns="101148" numCol="1" anchor="ctr">
                <a:noAutofit/>
              </a:bodyPr>
              <a:lstStyle/>
              <a:p>
                <a:pPr algn="ctr" defTabSz="842903">
                  <a:lnSpc>
                    <a:spcPct val="90000"/>
                  </a:lnSpc>
                  <a:spcBef>
                    <a:spcPts val="700"/>
                  </a:spcBef>
                  <a:defRPr sz="1800">
                    <a:solidFill>
                      <a:srgbClr val="FFFFFF"/>
                    </a:solidFill>
                  </a:defRPr>
                </a:pPr>
                <a:r>
                  <a:t>Educating for </a:t>
                </a:r>
              </a:p>
              <a:p>
                <a:pPr algn="ctr" defTabSz="842903">
                  <a:lnSpc>
                    <a:spcPct val="90000"/>
                  </a:lnSpc>
                  <a:spcBef>
                    <a:spcPts val="700"/>
                  </a:spcBef>
                  <a:defRPr b="1" sz="1800">
                    <a:solidFill>
                      <a:srgbClr val="FFFFFF"/>
                    </a:solidFill>
                  </a:defRPr>
                </a:pPr>
                <a:r>
                  <a:t>Hope and Aspiration</a:t>
                </a:r>
              </a:p>
            </p:txBody>
          </p:sp>
        </p:grpSp>
        <p:grpSp>
          <p:nvGrpSpPr>
            <p:cNvPr id="156" name="Group"/>
            <p:cNvGrpSpPr/>
            <p:nvPr/>
          </p:nvGrpSpPr>
          <p:grpSpPr>
            <a:xfrm>
              <a:off x="0" y="1589213"/>
              <a:ext cx="2388424" cy="1754004"/>
              <a:chOff x="0" y="0"/>
              <a:chExt cx="2388423" cy="1754002"/>
            </a:xfrm>
          </p:grpSpPr>
          <p:sp>
            <p:nvSpPr>
              <p:cNvPr id="154" name="Shape"/>
              <p:cNvSpPr/>
              <p:nvPr/>
            </p:nvSpPr>
            <p:spPr>
              <a:xfrm rot="10800000">
                <a:off x="0" y="-1"/>
                <a:ext cx="2388424" cy="15605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9248" y="0"/>
                    </a:lnTo>
                    <a:cubicBezTo>
                      <a:pt x="20547" y="0"/>
                      <a:pt x="21600" y="1612"/>
                      <a:pt x="21600" y="3600"/>
                    </a:cubicBez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ctr" defTabSz="842903">
                  <a:lnSpc>
                    <a:spcPct val="90000"/>
                  </a:lnSpc>
                  <a:spcBef>
                    <a:spcPts val="1400"/>
                  </a:spcBef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55" name="Educating for Community and Living Well Together"/>
              <p:cNvSpPr txBox="1"/>
              <p:nvPr/>
            </p:nvSpPr>
            <p:spPr>
              <a:xfrm>
                <a:off x="0" y="196739"/>
                <a:ext cx="2388424" cy="155726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01148" tIns="101148" rIns="101148" bIns="101148" numCol="1" anchor="ctr">
                <a:noAutofit/>
              </a:bodyPr>
              <a:lstStyle/>
              <a:p>
                <a:pPr algn="ctr" defTabSz="842903">
                  <a:lnSpc>
                    <a:spcPct val="90000"/>
                  </a:lnSpc>
                  <a:spcBef>
                    <a:spcPts val="700"/>
                  </a:spcBef>
                  <a:defRPr sz="1800">
                    <a:solidFill>
                      <a:srgbClr val="FFFFFF"/>
                    </a:solidFill>
                  </a:defRPr>
                </a:pPr>
                <a:r>
                  <a:t>Educating for </a:t>
                </a:r>
                <a:r>
                  <a:rPr b="1"/>
                  <a:t>Community and Living Well Together</a:t>
                </a:r>
              </a:p>
            </p:txBody>
          </p:sp>
        </p:grpSp>
        <p:grpSp>
          <p:nvGrpSpPr>
            <p:cNvPr id="159" name="Group"/>
            <p:cNvGrpSpPr/>
            <p:nvPr/>
          </p:nvGrpSpPr>
          <p:grpSpPr>
            <a:xfrm>
              <a:off x="2388423" y="1589213"/>
              <a:ext cx="2388424" cy="1596829"/>
              <a:chOff x="0" y="0"/>
              <a:chExt cx="2388423" cy="1596827"/>
            </a:xfrm>
          </p:grpSpPr>
          <p:sp>
            <p:nvSpPr>
              <p:cNvPr id="157" name="Shape"/>
              <p:cNvSpPr/>
              <p:nvPr/>
            </p:nvSpPr>
            <p:spPr>
              <a:xfrm rot="5400000">
                <a:off x="413914" y="-413915"/>
                <a:ext cx="1560595" cy="23884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8000" y="0"/>
                    </a:lnTo>
                    <a:cubicBezTo>
                      <a:pt x="19988" y="0"/>
                      <a:pt x="21600" y="1053"/>
                      <a:pt x="21600" y="2352"/>
                    </a:cubicBez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ctr" defTabSz="842903">
                  <a:lnSpc>
                    <a:spcPct val="90000"/>
                  </a:lnSpc>
                  <a:spcBef>
                    <a:spcPts val="1400"/>
                  </a:spcBef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58" name="Educating for Dignity and Respect"/>
              <p:cNvSpPr txBox="1"/>
              <p:nvPr/>
            </p:nvSpPr>
            <p:spPr>
              <a:xfrm>
                <a:off x="0" y="353914"/>
                <a:ext cx="2388424" cy="124291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01148" tIns="101148" rIns="101148" bIns="101148" numCol="1" anchor="ctr">
                <a:noAutofit/>
              </a:bodyPr>
              <a:lstStyle/>
              <a:p>
                <a:pPr algn="ctr" defTabSz="842903">
                  <a:lnSpc>
                    <a:spcPct val="90000"/>
                  </a:lnSpc>
                  <a:spcBef>
                    <a:spcPts val="700"/>
                  </a:spcBef>
                  <a:defRPr sz="1800">
                    <a:solidFill>
                      <a:srgbClr val="FFFFFF"/>
                    </a:solidFill>
                  </a:defRPr>
                </a:pPr>
                <a:r>
                  <a:t>Educating for </a:t>
                </a:r>
                <a:r>
                  <a:rPr b="1"/>
                  <a:t>Dignity and Respect </a:t>
                </a:r>
              </a:p>
            </p:txBody>
          </p:sp>
        </p:grpSp>
        <p:grpSp>
          <p:nvGrpSpPr>
            <p:cNvPr id="162" name="Group"/>
            <p:cNvGrpSpPr/>
            <p:nvPr/>
          </p:nvGrpSpPr>
          <p:grpSpPr>
            <a:xfrm>
              <a:off x="1671896" y="1029259"/>
              <a:ext cx="1433054" cy="1119909"/>
              <a:chOff x="0" y="-124705"/>
              <a:chExt cx="1433053" cy="1119907"/>
            </a:xfrm>
          </p:grpSpPr>
          <p:sp>
            <p:nvSpPr>
              <p:cNvPr id="160" name="Rounded Rectangle"/>
              <p:cNvSpPr/>
              <p:nvPr/>
            </p:nvSpPr>
            <p:spPr>
              <a:xfrm>
                <a:off x="0" y="45100"/>
                <a:ext cx="1433054" cy="780297"/>
              </a:xfrm>
              <a:prstGeom prst="roundRect">
                <a:avLst>
                  <a:gd name="adj" fmla="val 16667"/>
                </a:avLst>
              </a:prstGeom>
              <a:solidFill>
                <a:srgbClr val="AFABBA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ctr" defTabSz="842903">
                  <a:lnSpc>
                    <a:spcPct val="90000"/>
                  </a:lnSpc>
                  <a:spcBef>
                    <a:spcPts val="1400"/>
                  </a:spcBef>
                </a:pPr>
              </a:p>
            </p:txBody>
          </p:sp>
          <p:sp>
            <p:nvSpPr>
              <p:cNvPr id="161" name="‘Life in all its fullness’"/>
              <p:cNvSpPr txBox="1"/>
              <p:nvPr/>
            </p:nvSpPr>
            <p:spPr>
              <a:xfrm>
                <a:off x="38091" y="-124706"/>
                <a:ext cx="1356871" cy="111990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4186" tIns="54186" rIns="54186" bIns="54186" numCol="1" anchor="ctr">
                <a:noAutofit/>
              </a:bodyPr>
              <a:lstStyle>
                <a:lvl1pPr algn="ctr" defTabSz="842903">
                  <a:lnSpc>
                    <a:spcPct val="90000"/>
                  </a:lnSpc>
                  <a:spcBef>
                    <a:spcPts val="700"/>
                  </a:spcBef>
                  <a:defRPr b="1" i="1" sz="1800"/>
                </a:lvl1pPr>
              </a:lstStyle>
              <a:p>
                <a:pPr/>
                <a:r>
                  <a:t>‘Life in all its fullness’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Diagram 1"/>
          <p:cNvGrpSpPr/>
          <p:nvPr/>
        </p:nvGrpSpPr>
        <p:grpSpPr>
          <a:xfrm>
            <a:off x="1021613" y="411036"/>
            <a:ext cx="10961574" cy="8211122"/>
            <a:chOff x="0" y="-332040"/>
            <a:chExt cx="10961573" cy="8211121"/>
          </a:xfrm>
        </p:grpSpPr>
        <p:grpSp>
          <p:nvGrpSpPr>
            <p:cNvPr id="32" name="Group"/>
            <p:cNvGrpSpPr/>
            <p:nvPr/>
          </p:nvGrpSpPr>
          <p:grpSpPr>
            <a:xfrm>
              <a:off x="0" y="-332041"/>
              <a:ext cx="5480787" cy="4105562"/>
              <a:chOff x="0" y="-332040"/>
              <a:chExt cx="5480786" cy="4105561"/>
            </a:xfrm>
          </p:grpSpPr>
          <p:sp>
            <p:nvSpPr>
              <p:cNvPr id="30" name="Shape"/>
              <p:cNvSpPr/>
              <p:nvPr/>
            </p:nvSpPr>
            <p:spPr>
              <a:xfrm rot="16200000">
                <a:off x="913464" y="-793801"/>
                <a:ext cx="3653858" cy="5480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8000" y="0"/>
                    </a:lnTo>
                    <a:cubicBezTo>
                      <a:pt x="19988" y="0"/>
                      <a:pt x="21600" y="1075"/>
                      <a:pt x="21600" y="2400"/>
                    </a:cubicBez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ctr" defTabSz="2022968">
                  <a:lnSpc>
                    <a:spcPct val="90000"/>
                  </a:lnSpc>
                  <a:spcBef>
                    <a:spcPts val="1400"/>
                  </a:spcBef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31" name="Educating for Wisdom, Knowledge and Skills"/>
              <p:cNvSpPr txBox="1"/>
              <p:nvPr/>
            </p:nvSpPr>
            <p:spPr>
              <a:xfrm>
                <a:off x="0" y="-332041"/>
                <a:ext cx="5480787" cy="364380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2756" tIns="242756" rIns="242756" bIns="242756" numCol="1" anchor="ctr">
                <a:noAutofit/>
              </a:bodyPr>
              <a:lstStyle/>
              <a:p>
                <a:pPr algn="ctr" defTabSz="2022968">
                  <a:lnSpc>
                    <a:spcPct val="90000"/>
                  </a:lnSpc>
                  <a:spcBef>
                    <a:spcPts val="1900"/>
                  </a:spcBef>
                  <a:defRPr sz="4400">
                    <a:solidFill>
                      <a:srgbClr val="FFFFFF"/>
                    </a:solidFill>
                  </a:defRPr>
                </a:pPr>
                <a:r>
                  <a:t>Educating for </a:t>
                </a:r>
                <a:r>
                  <a:rPr b="1"/>
                  <a:t>Wisdom, Knowledge and Skills</a:t>
                </a:r>
              </a:p>
            </p:txBody>
          </p:sp>
        </p:grpSp>
        <p:grpSp>
          <p:nvGrpSpPr>
            <p:cNvPr id="35" name="Group"/>
            <p:cNvGrpSpPr/>
            <p:nvPr/>
          </p:nvGrpSpPr>
          <p:grpSpPr>
            <a:xfrm>
              <a:off x="5480786" y="-116995"/>
              <a:ext cx="5480787" cy="3890516"/>
              <a:chOff x="0" y="-236658"/>
              <a:chExt cx="5480786" cy="3890515"/>
            </a:xfrm>
          </p:grpSpPr>
          <p:sp>
            <p:nvSpPr>
              <p:cNvPr id="33" name="Shape"/>
              <p:cNvSpPr/>
              <p:nvPr/>
            </p:nvSpPr>
            <p:spPr>
              <a:xfrm>
                <a:off x="0" y="0"/>
                <a:ext cx="5480787" cy="3653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9200" y="0"/>
                    </a:lnTo>
                    <a:cubicBezTo>
                      <a:pt x="20525" y="0"/>
                      <a:pt x="21600" y="1612"/>
                      <a:pt x="21600" y="3600"/>
                    </a:cubicBez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ctr" defTabSz="2022968">
                  <a:lnSpc>
                    <a:spcPct val="90000"/>
                  </a:lnSpc>
                  <a:spcBef>
                    <a:spcPts val="1400"/>
                  </a:spcBef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34" name="Educating for…"/>
              <p:cNvSpPr txBox="1"/>
              <p:nvPr/>
            </p:nvSpPr>
            <p:spPr>
              <a:xfrm>
                <a:off x="0" y="-236659"/>
                <a:ext cx="5480787" cy="32137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2756" tIns="242756" rIns="242756" bIns="242756" numCol="1" anchor="ctr">
                <a:noAutofit/>
              </a:bodyPr>
              <a:lstStyle/>
              <a:p>
                <a:pPr algn="ctr" defTabSz="2022968">
                  <a:lnSpc>
                    <a:spcPct val="90000"/>
                  </a:lnSpc>
                  <a:spcBef>
                    <a:spcPts val="1900"/>
                  </a:spcBef>
                  <a:defRPr sz="4400">
                    <a:solidFill>
                      <a:srgbClr val="FFFFFF"/>
                    </a:solidFill>
                  </a:defRPr>
                </a:pPr>
                <a:r>
                  <a:t>Educating for </a:t>
                </a:r>
              </a:p>
              <a:p>
                <a:pPr algn="ctr" defTabSz="2022968">
                  <a:lnSpc>
                    <a:spcPct val="90000"/>
                  </a:lnSpc>
                  <a:spcBef>
                    <a:spcPts val="1900"/>
                  </a:spcBef>
                  <a:defRPr b="1" sz="4400">
                    <a:solidFill>
                      <a:srgbClr val="FFFFFF"/>
                    </a:solidFill>
                  </a:defRPr>
                </a:pPr>
                <a:r>
                  <a:t>Hope and Aspiration</a:t>
                </a:r>
              </a:p>
            </p:txBody>
          </p:sp>
        </p:grpSp>
        <p:grpSp>
          <p:nvGrpSpPr>
            <p:cNvPr id="38" name="Group"/>
            <p:cNvGrpSpPr/>
            <p:nvPr/>
          </p:nvGrpSpPr>
          <p:grpSpPr>
            <a:xfrm>
              <a:off x="-1" y="3773520"/>
              <a:ext cx="5480788" cy="4105561"/>
              <a:chOff x="0" y="0"/>
              <a:chExt cx="5480786" cy="4105559"/>
            </a:xfrm>
          </p:grpSpPr>
          <p:sp>
            <p:nvSpPr>
              <p:cNvPr id="36" name="Shape"/>
              <p:cNvSpPr/>
              <p:nvPr/>
            </p:nvSpPr>
            <p:spPr>
              <a:xfrm rot="10800000">
                <a:off x="0" y="0"/>
                <a:ext cx="5480787" cy="3653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9200" y="0"/>
                    </a:lnTo>
                    <a:cubicBezTo>
                      <a:pt x="20525" y="0"/>
                      <a:pt x="21600" y="1612"/>
                      <a:pt x="21600" y="3600"/>
                    </a:cubicBez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ctr" defTabSz="2022968">
                  <a:lnSpc>
                    <a:spcPct val="90000"/>
                  </a:lnSpc>
                  <a:spcBef>
                    <a:spcPts val="1400"/>
                  </a:spcBef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37" name="Educating for Community and Living Well Together"/>
              <p:cNvSpPr txBox="1"/>
              <p:nvPr/>
            </p:nvSpPr>
            <p:spPr>
              <a:xfrm>
                <a:off x="0" y="461758"/>
                <a:ext cx="5480787" cy="364380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2756" tIns="242756" rIns="242756" bIns="242756" numCol="1" anchor="ctr">
                <a:noAutofit/>
              </a:bodyPr>
              <a:lstStyle/>
              <a:p>
                <a:pPr algn="ctr" defTabSz="2022968">
                  <a:lnSpc>
                    <a:spcPct val="90000"/>
                  </a:lnSpc>
                  <a:spcBef>
                    <a:spcPts val="1900"/>
                  </a:spcBef>
                  <a:defRPr sz="4400">
                    <a:solidFill>
                      <a:srgbClr val="FFFFFF"/>
                    </a:solidFill>
                  </a:defRPr>
                </a:pPr>
                <a:r>
                  <a:t>Educating for </a:t>
                </a:r>
                <a:r>
                  <a:rPr b="1"/>
                  <a:t>Community and Living Well Together</a:t>
                </a:r>
              </a:p>
            </p:txBody>
          </p:sp>
        </p:grpSp>
        <p:grpSp>
          <p:nvGrpSpPr>
            <p:cNvPr id="41" name="Group"/>
            <p:cNvGrpSpPr/>
            <p:nvPr/>
          </p:nvGrpSpPr>
          <p:grpSpPr>
            <a:xfrm>
              <a:off x="5480786" y="3773519"/>
              <a:ext cx="5480787" cy="3737055"/>
              <a:chOff x="0" y="0"/>
              <a:chExt cx="5480786" cy="3737053"/>
            </a:xfrm>
          </p:grpSpPr>
          <p:sp>
            <p:nvSpPr>
              <p:cNvPr id="39" name="Shape"/>
              <p:cNvSpPr/>
              <p:nvPr/>
            </p:nvSpPr>
            <p:spPr>
              <a:xfrm rot="5400000">
                <a:off x="913464" y="-913465"/>
                <a:ext cx="3653859" cy="5480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8000" y="0"/>
                    </a:lnTo>
                    <a:cubicBezTo>
                      <a:pt x="19988" y="0"/>
                      <a:pt x="21600" y="1075"/>
                      <a:pt x="21600" y="2400"/>
                    </a:cubicBez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ctr" defTabSz="2022968">
                  <a:lnSpc>
                    <a:spcPct val="90000"/>
                  </a:lnSpc>
                  <a:spcBef>
                    <a:spcPts val="1400"/>
                  </a:spcBef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40" name="Educating for Dignity and Respect"/>
              <p:cNvSpPr txBox="1"/>
              <p:nvPr/>
            </p:nvSpPr>
            <p:spPr>
              <a:xfrm>
                <a:off x="0" y="830267"/>
                <a:ext cx="5480787" cy="29067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2756" tIns="242756" rIns="242756" bIns="242756" numCol="1" anchor="ctr">
                <a:noAutofit/>
              </a:bodyPr>
              <a:lstStyle/>
              <a:p>
                <a:pPr algn="ctr" defTabSz="2022968">
                  <a:lnSpc>
                    <a:spcPct val="90000"/>
                  </a:lnSpc>
                  <a:spcBef>
                    <a:spcPts val="1900"/>
                  </a:spcBef>
                  <a:defRPr sz="4400">
                    <a:solidFill>
                      <a:srgbClr val="FFFFFF"/>
                    </a:solidFill>
                  </a:defRPr>
                </a:pPr>
                <a:r>
                  <a:t>Educating for </a:t>
                </a:r>
                <a:r>
                  <a:rPr b="1"/>
                  <a:t>Dignity and Respect </a:t>
                </a:r>
              </a:p>
            </p:txBody>
          </p:sp>
        </p:grpSp>
        <p:grpSp>
          <p:nvGrpSpPr>
            <p:cNvPr id="44" name="Group"/>
            <p:cNvGrpSpPr/>
            <p:nvPr/>
          </p:nvGrpSpPr>
          <p:grpSpPr>
            <a:xfrm>
              <a:off x="3836550" y="2094118"/>
              <a:ext cx="3288473" cy="3358802"/>
              <a:chOff x="0" y="-619781"/>
              <a:chExt cx="3288471" cy="3358800"/>
            </a:xfrm>
          </p:grpSpPr>
          <p:sp>
            <p:nvSpPr>
              <p:cNvPr id="42" name="Rounded Rectangle"/>
              <p:cNvSpPr/>
              <p:nvPr/>
            </p:nvSpPr>
            <p:spPr>
              <a:xfrm>
                <a:off x="0" y="146154"/>
                <a:ext cx="3288472" cy="1826929"/>
              </a:xfrm>
              <a:prstGeom prst="roundRect">
                <a:avLst>
                  <a:gd name="adj" fmla="val 16667"/>
                </a:avLst>
              </a:prstGeom>
              <a:solidFill>
                <a:srgbClr val="AFABBA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ctr" defTabSz="2022968">
                  <a:lnSpc>
                    <a:spcPct val="90000"/>
                  </a:lnSpc>
                  <a:spcBef>
                    <a:spcPts val="1400"/>
                  </a:spcBef>
                </a:pPr>
              </a:p>
            </p:txBody>
          </p:sp>
          <p:sp>
            <p:nvSpPr>
              <p:cNvPr id="43" name="‘Life in all its fullness’"/>
              <p:cNvSpPr txBox="1"/>
              <p:nvPr/>
            </p:nvSpPr>
            <p:spPr>
              <a:xfrm>
                <a:off x="89183" y="-619782"/>
                <a:ext cx="3110106" cy="335880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30047" tIns="130047" rIns="130047" bIns="130047" numCol="1" anchor="ctr">
                <a:noAutofit/>
              </a:bodyPr>
              <a:lstStyle>
                <a:lvl1pPr algn="ctr" defTabSz="2022968">
                  <a:lnSpc>
                    <a:spcPct val="90000"/>
                  </a:lnSpc>
                  <a:spcBef>
                    <a:spcPts val="1900"/>
                  </a:spcBef>
                  <a:defRPr b="1" i="1" sz="4400"/>
                </a:lvl1pPr>
              </a:lstStyle>
              <a:p>
                <a:pPr/>
                <a:r>
                  <a:t>‘Life in all its fullness’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extBox 2"/>
          <p:cNvSpPr txBox="1"/>
          <p:nvPr/>
        </p:nvSpPr>
        <p:spPr>
          <a:xfrm>
            <a:off x="755460" y="1839924"/>
            <a:ext cx="5698156" cy="510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>
              <a:defRPr sz="4800"/>
            </a:pPr>
            <a:r>
              <a:t>“…This dynamic and enhancing connection between ethos and outcomes is what we mean by ‘</a:t>
            </a:r>
            <a:r>
              <a:rPr b="1"/>
              <a:t>Bringing the Vision Alive</a:t>
            </a:r>
            <a:r>
              <a:t>.’” </a:t>
            </a:r>
          </a:p>
        </p:txBody>
      </p:sp>
      <p:pic>
        <p:nvPicPr>
          <p:cNvPr id="166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92925" y="2399898"/>
            <a:ext cx="5581047" cy="37131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4486" y="1457303"/>
            <a:ext cx="6819308" cy="5300947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Rectangle 1"/>
          <p:cNvSpPr txBox="1"/>
          <p:nvPr/>
        </p:nvSpPr>
        <p:spPr>
          <a:xfrm>
            <a:off x="7245707" y="564328"/>
            <a:ext cx="5524317" cy="764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>
              <a:defRPr sz="3200"/>
            </a:pPr>
            <a:r>
              <a:t>“Many will enjoy the wine and not recognise where it comes from; some will, with our help, trace it to who is responsible for it; but whether our inspiration for doing what we do is acknowledged or not, it is the right thing to do – as followers of the One who came to bring life in all its fullness, to do signs that bring glory to God.”</a:t>
            </a:r>
          </a:p>
          <a:p>
            <a:pPr algn="r">
              <a:defRPr sz="3200"/>
            </a:pPr>
          </a:p>
          <a:p>
            <a:pPr>
              <a:defRPr sz="3200"/>
            </a:pPr>
            <a:r>
              <a:t>The Church of England Vision For Education  GS 2039, p.11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roup"/>
          <p:cNvGrpSpPr/>
          <p:nvPr/>
        </p:nvGrpSpPr>
        <p:grpSpPr>
          <a:xfrm>
            <a:off x="203191" y="522800"/>
            <a:ext cx="8704354" cy="7736448"/>
            <a:chOff x="0" y="0"/>
            <a:chExt cx="8704352" cy="7736446"/>
          </a:xfrm>
        </p:grpSpPr>
        <p:sp>
          <p:nvSpPr>
            <p:cNvPr id="171" name="Rounded Rectangle"/>
            <p:cNvSpPr/>
            <p:nvPr/>
          </p:nvSpPr>
          <p:spPr>
            <a:xfrm>
              <a:off x="0" y="439023"/>
              <a:ext cx="8704353" cy="6858401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defTabSz="4551679">
                <a:lnSpc>
                  <a:spcPct val="90000"/>
                </a:lnSpc>
                <a:spcBef>
                  <a:spcPts val="1400"/>
                </a:spcBef>
                <a:defRPr sz="10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72" name="Ethos Enhancing Outcomes for governance"/>
            <p:cNvSpPr txBox="1"/>
            <p:nvPr/>
          </p:nvSpPr>
          <p:spPr>
            <a:xfrm>
              <a:off x="200876" y="0"/>
              <a:ext cx="8302600" cy="77364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92608" tIns="292608" rIns="292608" bIns="292608" numCol="1" anchor="ctr">
              <a:noAutofit/>
            </a:bodyPr>
            <a:lstStyle>
              <a:lvl1pPr algn="ctr" defTabSz="4551679">
                <a:lnSpc>
                  <a:spcPct val="90000"/>
                </a:lnSpc>
                <a:spcBef>
                  <a:spcPts val="4300"/>
                </a:spcBef>
                <a:defRPr b="1" sz="8900">
                  <a:solidFill>
                    <a:srgbClr val="FFFFFF"/>
                  </a:solidFill>
                </a:defRPr>
              </a:lvl1pPr>
            </a:lstStyle>
            <a:p>
              <a:pPr/>
              <a:r>
                <a:t>Ethos Enhancing Outcomes for governance</a:t>
              </a:r>
            </a:p>
          </p:txBody>
        </p:sp>
      </p:grpSp>
      <p:pic>
        <p:nvPicPr>
          <p:cNvPr id="174" name="pasted-movie.gif" descr="pasted-movie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27145" y="1883807"/>
            <a:ext cx="4786809" cy="55257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Box 2"/>
          <p:cNvSpPr txBox="1"/>
          <p:nvPr/>
        </p:nvSpPr>
        <p:spPr>
          <a:xfrm>
            <a:off x="371564" y="589830"/>
            <a:ext cx="8174448" cy="2483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>
              <a:defRPr b="1" sz="8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Using the resource</a:t>
            </a:r>
          </a:p>
        </p:txBody>
      </p:sp>
      <p:sp>
        <p:nvSpPr>
          <p:cNvPr id="177" name="TextBox 3"/>
          <p:cNvSpPr txBox="1"/>
          <p:nvPr/>
        </p:nvSpPr>
        <p:spPr>
          <a:xfrm>
            <a:off x="643934" y="3362431"/>
            <a:ext cx="8298302" cy="4829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>
              <a:defRPr i="1" sz="5200"/>
            </a:pPr>
            <a:r>
              <a:t>Introduced by:</a:t>
            </a:r>
          </a:p>
          <a:p>
            <a:pPr>
              <a:defRPr sz="5200"/>
            </a:pPr>
            <a:r>
              <a:t>Belinda Copson</a:t>
            </a:r>
          </a:p>
          <a:p>
            <a:pPr>
              <a:defRPr sz="3600"/>
            </a:pPr>
            <a:r>
              <a:t>Diocese of St Albans</a:t>
            </a:r>
          </a:p>
          <a:p>
            <a:pPr>
              <a:defRPr sz="5200"/>
            </a:pPr>
            <a:r>
              <a:t>Cathy Slow</a:t>
            </a:r>
          </a:p>
          <a:p>
            <a:pPr>
              <a:defRPr sz="3600"/>
            </a:pPr>
            <a:r>
              <a:t>Diocese of Chichester</a:t>
            </a:r>
          </a:p>
          <a:p>
            <a:pPr>
              <a:defRPr sz="5200"/>
            </a:pPr>
            <a:r>
              <a:t>Julia Steward</a:t>
            </a:r>
          </a:p>
          <a:p>
            <a:pPr>
              <a:defRPr sz="3600"/>
            </a:pPr>
            <a:r>
              <a:t>Chrysalis Leadership Development</a:t>
            </a:r>
          </a:p>
        </p:txBody>
      </p:sp>
      <p:pic>
        <p:nvPicPr>
          <p:cNvPr id="178" name="pasted-movie.gif" descr="pasted-movie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27144" y="1883807"/>
            <a:ext cx="4786810" cy="55257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extBox 1"/>
          <p:cNvSpPr txBox="1"/>
          <p:nvPr/>
        </p:nvSpPr>
        <p:spPr>
          <a:xfrm>
            <a:off x="371569" y="6487149"/>
            <a:ext cx="6326469" cy="1181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>
              <a:defRPr b="1" sz="3600">
                <a:latin typeface="Arial"/>
                <a:ea typeface="Arial"/>
                <a:cs typeface="Arial"/>
                <a:sym typeface="Arial"/>
              </a:defRPr>
            </a:pPr>
            <a:r>
              <a:t>Conclusion: </a:t>
            </a:r>
          </a:p>
          <a:p>
            <a:pPr>
              <a:defRPr b="1" sz="3600">
                <a:latin typeface="Arial"/>
                <a:ea typeface="Arial"/>
                <a:cs typeface="Arial"/>
                <a:sym typeface="Arial"/>
              </a:defRPr>
            </a:pPr>
            <a:r>
              <a:t>Mike Simmonds</a:t>
            </a:r>
          </a:p>
        </p:txBody>
      </p:sp>
      <p:grpSp>
        <p:nvGrpSpPr>
          <p:cNvPr id="183" name="Rounded Rectangle 3"/>
          <p:cNvGrpSpPr/>
          <p:nvPr/>
        </p:nvGrpSpPr>
        <p:grpSpPr>
          <a:xfrm>
            <a:off x="8528567" y="1018789"/>
            <a:ext cx="4311263" cy="3701888"/>
            <a:chOff x="0" y="-236438"/>
            <a:chExt cx="4311262" cy="3701887"/>
          </a:xfrm>
        </p:grpSpPr>
        <p:sp>
          <p:nvSpPr>
            <p:cNvPr id="181" name="Rounded Rectangle"/>
            <p:cNvSpPr/>
            <p:nvPr/>
          </p:nvSpPr>
          <p:spPr>
            <a:xfrm>
              <a:off x="0" y="0"/>
              <a:ext cx="4311263" cy="3229011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25400" cap="flat">
              <a:solidFill>
                <a:srgbClr val="6E2B68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82" name="Planned discussion before, during or after a governance meeting"/>
            <p:cNvSpPr txBox="1"/>
            <p:nvPr/>
          </p:nvSpPr>
          <p:spPr>
            <a:xfrm>
              <a:off x="157626" y="-236439"/>
              <a:ext cx="3996010" cy="37018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ctr">
              <a:noAutofit/>
            </a:bodyPr>
            <a:lstStyle>
              <a:lvl1pPr algn="ctr">
                <a:defRPr sz="32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Planned discussion before, during or after a governance meeting</a:t>
              </a:r>
            </a:p>
          </p:txBody>
        </p:sp>
      </p:grpSp>
      <p:grpSp>
        <p:nvGrpSpPr>
          <p:cNvPr id="186" name="Rounded Rectangle 4"/>
          <p:cNvGrpSpPr/>
          <p:nvPr/>
        </p:nvGrpSpPr>
        <p:grpSpPr>
          <a:xfrm>
            <a:off x="4351635" y="561754"/>
            <a:ext cx="4301530" cy="4615958"/>
            <a:chOff x="0" y="-697118"/>
            <a:chExt cx="4301528" cy="4615957"/>
          </a:xfrm>
        </p:grpSpPr>
        <p:sp>
          <p:nvSpPr>
            <p:cNvPr id="184" name="Rounded Rectangle"/>
            <p:cNvSpPr/>
            <p:nvPr/>
          </p:nvSpPr>
          <p:spPr>
            <a:xfrm>
              <a:off x="0" y="0"/>
              <a:ext cx="4301530" cy="3221721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25400" cap="flat">
              <a:solidFill>
                <a:srgbClr val="6E2B68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85" name="Questions considered relating to a specific agenda item in a governance meeting"/>
            <p:cNvSpPr txBox="1"/>
            <p:nvPr/>
          </p:nvSpPr>
          <p:spPr>
            <a:xfrm>
              <a:off x="157271" y="-697119"/>
              <a:ext cx="3986987" cy="4615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ctr">
              <a:noAutofit/>
            </a:bodyPr>
            <a:lstStyle>
              <a:lvl1pPr algn="ctr">
                <a:defRPr sz="3200">
                  <a:solidFill>
                    <a:srgbClr val="FFFFFF"/>
                  </a:solidFill>
                </a:defRPr>
              </a:lvl1pPr>
            </a:lstStyle>
            <a:p>
              <a:pPr/>
              <a:r>
                <a:t>Questions considered relating to a specific agenda item in a governance meeting</a:t>
              </a:r>
            </a:p>
          </p:txBody>
        </p:sp>
      </p:grpSp>
      <p:grpSp>
        <p:nvGrpSpPr>
          <p:cNvPr id="189" name="Rounded Rectangle 5"/>
          <p:cNvGrpSpPr/>
          <p:nvPr/>
        </p:nvGrpSpPr>
        <p:grpSpPr>
          <a:xfrm>
            <a:off x="131362" y="243028"/>
            <a:ext cx="4302590" cy="5253410"/>
            <a:chOff x="0" y="-1015447"/>
            <a:chExt cx="4302588" cy="5253409"/>
          </a:xfrm>
        </p:grpSpPr>
        <p:sp>
          <p:nvSpPr>
            <p:cNvPr id="187" name="Rounded Rectangle"/>
            <p:cNvSpPr/>
            <p:nvPr/>
          </p:nvSpPr>
          <p:spPr>
            <a:xfrm>
              <a:off x="0" y="0"/>
              <a:ext cx="4302589" cy="3222515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25400" cap="flat">
              <a:solidFill>
                <a:srgbClr val="6E2B68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88" name="Personal reading and reflection – linked to other resources eg. Church School Governance (Grove Book)"/>
            <p:cNvSpPr txBox="1"/>
            <p:nvPr/>
          </p:nvSpPr>
          <p:spPr>
            <a:xfrm>
              <a:off x="157309" y="-1015448"/>
              <a:ext cx="3987971" cy="52534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</a:defRPr>
              </a:pPr>
              <a:r>
                <a:t>Personal reading and reflection </a:t>
              </a:r>
              <a:r>
                <a:t>–</a:t>
              </a:r>
              <a:r>
                <a:t> linked to other resources eg. </a:t>
              </a:r>
              <a:r>
                <a:rPr i="1"/>
                <a:t>Church School Governance </a:t>
              </a:r>
              <a:r>
                <a:t>(Grove Book)</a:t>
              </a:r>
            </a:p>
          </p:txBody>
        </p:sp>
      </p:grpSp>
      <p:sp>
        <p:nvSpPr>
          <p:cNvPr id="190" name="Rectangle 6"/>
          <p:cNvSpPr txBox="1"/>
          <p:nvPr/>
        </p:nvSpPr>
        <p:spPr>
          <a:xfrm>
            <a:off x="332240" y="7759277"/>
            <a:ext cx="8549679" cy="74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>
              <a:defRPr b="1" sz="4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Using the resource</a:t>
            </a:r>
          </a:p>
        </p:txBody>
      </p:sp>
      <p:grpSp>
        <p:nvGrpSpPr>
          <p:cNvPr id="193" name="Rounded Rectangle 8"/>
          <p:cNvGrpSpPr/>
          <p:nvPr/>
        </p:nvGrpSpPr>
        <p:grpSpPr>
          <a:xfrm>
            <a:off x="8534527" y="3408956"/>
            <a:ext cx="4299344" cy="5249448"/>
            <a:chOff x="0" y="-1014681"/>
            <a:chExt cx="4299342" cy="5249447"/>
          </a:xfrm>
        </p:grpSpPr>
        <p:sp>
          <p:nvSpPr>
            <p:cNvPr id="191" name="Rounded Rectangle"/>
            <p:cNvSpPr/>
            <p:nvPr/>
          </p:nvSpPr>
          <p:spPr>
            <a:xfrm>
              <a:off x="0" y="0"/>
              <a:ext cx="4299343" cy="3220085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25400" cap="flat">
              <a:solidFill>
                <a:srgbClr val="6E2B68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92" name="Themes for a retreat, training day, self-evaluation exercise, strategic development meeting(s)"/>
            <p:cNvSpPr txBox="1"/>
            <p:nvPr/>
          </p:nvSpPr>
          <p:spPr>
            <a:xfrm>
              <a:off x="157191" y="-1014682"/>
              <a:ext cx="3984961" cy="52494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ctr">
              <a:noAutofit/>
            </a:bodyPr>
            <a:lstStyle>
              <a:lvl1pPr algn="ctr">
                <a:defRPr sz="3200">
                  <a:solidFill>
                    <a:srgbClr val="FFFFFF"/>
                  </a:solidFill>
                </a:defRPr>
              </a:lvl1pPr>
            </a:lstStyle>
            <a:p>
              <a:pPr/>
              <a:r>
                <a:t>Themes for a retreat, training day, self-evaluation exercise, strategic development meeting(s)</a:t>
              </a:r>
            </a:p>
          </p:txBody>
        </p:sp>
      </p:grpSp>
      <p:grpSp>
        <p:nvGrpSpPr>
          <p:cNvPr id="196" name="Rounded Rectangle 9"/>
          <p:cNvGrpSpPr/>
          <p:nvPr/>
        </p:nvGrpSpPr>
        <p:grpSpPr>
          <a:xfrm>
            <a:off x="4351635" y="4043779"/>
            <a:ext cx="4301530" cy="3979802"/>
            <a:chOff x="0" y="-379039"/>
            <a:chExt cx="4301528" cy="3979800"/>
          </a:xfrm>
        </p:grpSpPr>
        <p:sp>
          <p:nvSpPr>
            <p:cNvPr id="194" name="Rounded Rectangle"/>
            <p:cNvSpPr/>
            <p:nvPr/>
          </p:nvSpPr>
          <p:spPr>
            <a:xfrm>
              <a:off x="0" y="0"/>
              <a:ext cx="4301529" cy="3221722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25400" cap="flat">
              <a:solidFill>
                <a:srgbClr val="6E2B68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95" name="Bespoke Conference or Workshop introducing and using the resource"/>
            <p:cNvSpPr txBox="1"/>
            <p:nvPr/>
          </p:nvSpPr>
          <p:spPr>
            <a:xfrm>
              <a:off x="157271" y="-379040"/>
              <a:ext cx="3986987" cy="3979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ctr">
              <a:noAutofit/>
            </a:bodyPr>
            <a:lstStyle>
              <a:lvl1pPr algn="ctr">
                <a:defRPr sz="3200">
                  <a:solidFill>
                    <a:srgbClr val="FFFFFF"/>
                  </a:solidFill>
                </a:defRPr>
              </a:lvl1pPr>
            </a:lstStyle>
            <a:p>
              <a:pPr/>
              <a:r>
                <a:t>Bespoke Conference or Workshop introducing and using the resource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3" grpId="2"/>
      <p:bldP build="whole" bldLvl="1" animBg="1" rev="0" advAuto="0" spid="193" grpId="5"/>
      <p:bldP build="whole" bldLvl="1" animBg="1" rev="0" advAuto="0" spid="189" grpId="3"/>
      <p:bldP build="whole" bldLvl="1" animBg="1" rev="0" advAuto="0" spid="186" grpId="1"/>
      <p:bldP build="whole" bldLvl="1" animBg="1" rev="0" advAuto="0" spid="196" grpId="4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Box 2"/>
          <p:cNvSpPr txBox="1"/>
          <p:nvPr/>
        </p:nvSpPr>
        <p:spPr>
          <a:xfrm>
            <a:off x="272194" y="3780751"/>
            <a:ext cx="2691692" cy="1006349"/>
          </a:xfrm>
          <a:prstGeom prst="rect">
            <a:avLst/>
          </a:prstGeom>
          <a:solidFill>
            <a:srgbClr val="EED4E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ctr">
              <a:defRPr b="1" sz="6000"/>
            </a:lvl1pPr>
          </a:lstStyle>
          <a:p>
            <a:pPr/>
            <a:r>
              <a:t>ethos</a:t>
            </a:r>
          </a:p>
        </p:txBody>
      </p:sp>
      <p:sp>
        <p:nvSpPr>
          <p:cNvPr id="199" name="TextBox 3"/>
          <p:cNvSpPr txBox="1"/>
          <p:nvPr/>
        </p:nvSpPr>
        <p:spPr>
          <a:xfrm>
            <a:off x="9042873" y="3780751"/>
            <a:ext cx="3795589" cy="1006349"/>
          </a:xfrm>
          <a:prstGeom prst="rect">
            <a:avLst/>
          </a:prstGeom>
          <a:solidFill>
            <a:srgbClr val="EED4E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ctr">
              <a:defRPr b="1" sz="6000"/>
            </a:lvl1pPr>
          </a:lstStyle>
          <a:p>
            <a:pPr/>
            <a:r>
              <a:t>outcomes</a:t>
            </a:r>
          </a:p>
        </p:txBody>
      </p:sp>
      <p:sp>
        <p:nvSpPr>
          <p:cNvPr id="200" name="TextBox 5"/>
          <p:cNvSpPr txBox="1"/>
          <p:nvPr/>
        </p:nvSpPr>
        <p:spPr>
          <a:xfrm>
            <a:off x="311523" y="5450390"/>
            <a:ext cx="11099902" cy="2670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>
              <a:defRPr b="1"/>
            </a:pPr>
            <a:r>
              <a:t>How is your governance practice informed?</a:t>
            </a:r>
          </a:p>
          <a:p>
            <a:pPr marL="539750" indent="-539750">
              <a:buSzPct val="100000"/>
              <a:buFont typeface="Arial"/>
              <a:buChar char="•"/>
              <a:defRPr i="1"/>
            </a:pPr>
            <a:r>
              <a:t>By your ethos and vision?</a:t>
            </a:r>
          </a:p>
          <a:p>
            <a:pPr marL="539750" indent="-539750">
              <a:buSzPct val="100000"/>
              <a:buFont typeface="Arial"/>
              <a:buChar char="•"/>
              <a:defRPr i="1"/>
            </a:pPr>
            <a:r>
              <a:t>By the Church of England’s Vision?</a:t>
            </a:r>
          </a:p>
          <a:p>
            <a:pPr marL="539750" indent="-539750">
              <a:buSzPct val="100000"/>
              <a:buFont typeface="Arial"/>
              <a:buChar char="•"/>
              <a:defRPr i="1"/>
            </a:pPr>
            <a:r>
              <a:t>What difference do either or both make to your lived reality?</a:t>
            </a:r>
          </a:p>
        </p:txBody>
      </p:sp>
      <p:sp>
        <p:nvSpPr>
          <p:cNvPr id="201" name="TextBox 6"/>
          <p:cNvSpPr txBox="1"/>
          <p:nvPr/>
        </p:nvSpPr>
        <p:spPr>
          <a:xfrm>
            <a:off x="2233017" y="387973"/>
            <a:ext cx="10585782" cy="2670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r">
              <a:defRPr b="1"/>
            </a:pPr>
            <a:r>
              <a:t>What outcomes are you trying to improve?</a:t>
            </a:r>
          </a:p>
          <a:p>
            <a:pPr marL="539750" indent="-539750" algn="r">
              <a:buSzPct val="100000"/>
              <a:buFont typeface="Arial"/>
              <a:buChar char="•"/>
              <a:defRPr i="1"/>
            </a:pPr>
            <a:r>
              <a:t>What are the pressures and challenges to your governance?</a:t>
            </a:r>
          </a:p>
          <a:p>
            <a:pPr marL="539750" indent="-539750" algn="r">
              <a:buSzPct val="100000"/>
              <a:buFont typeface="Arial"/>
              <a:buChar char="•"/>
              <a:defRPr i="1"/>
            </a:pPr>
            <a:r>
              <a:t>Who defines this journey?</a:t>
            </a:r>
          </a:p>
          <a:p>
            <a:pPr marL="539750" indent="-539750" algn="r">
              <a:buSzPct val="100000"/>
              <a:buFont typeface="Arial"/>
              <a:buChar char="•"/>
              <a:defRPr i="1"/>
            </a:pPr>
            <a:r>
              <a:t>How could the Church of England Vision help you</a:t>
            </a:r>
            <a:r>
              <a:rPr sz="3300"/>
              <a:t>?</a:t>
            </a:r>
          </a:p>
        </p:txBody>
      </p:sp>
      <p:grpSp>
        <p:nvGrpSpPr>
          <p:cNvPr id="205" name="Group 10"/>
          <p:cNvGrpSpPr/>
          <p:nvPr/>
        </p:nvGrpSpPr>
        <p:grpSpPr>
          <a:xfrm>
            <a:off x="2963885" y="3649432"/>
            <a:ext cx="6078988" cy="1209549"/>
            <a:chOff x="0" y="0"/>
            <a:chExt cx="6078987" cy="1209547"/>
          </a:xfrm>
        </p:grpSpPr>
        <p:sp>
          <p:nvSpPr>
            <p:cNvPr id="202" name="TextBox 4"/>
            <p:cNvSpPr txBox="1"/>
            <p:nvPr/>
          </p:nvSpPr>
          <p:spPr>
            <a:xfrm>
              <a:off x="589752" y="0"/>
              <a:ext cx="4899482" cy="1209548"/>
            </a:xfrm>
            <a:prstGeom prst="rect">
              <a:avLst/>
            </a:prstGeom>
            <a:solidFill>
              <a:srgbClr val="CC7EC5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algn="ctr">
                <a:defRPr b="1" sz="7400"/>
              </a:lvl1pPr>
            </a:lstStyle>
            <a:p>
              <a:pPr/>
              <a:r>
                <a:t>enhancing</a:t>
              </a:r>
            </a:p>
          </p:txBody>
        </p:sp>
        <p:sp>
          <p:nvSpPr>
            <p:cNvPr id="203" name="Straight Connector 8"/>
            <p:cNvSpPr/>
            <p:nvPr/>
          </p:nvSpPr>
          <p:spPr>
            <a:xfrm flipV="1">
              <a:off x="0" y="590931"/>
              <a:ext cx="589753" cy="3"/>
            </a:xfrm>
            <a:prstGeom prst="line">
              <a:avLst/>
            </a:prstGeom>
            <a:noFill/>
            <a:ln w="508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/>
            </a:p>
          </p:txBody>
        </p:sp>
        <p:sp>
          <p:nvSpPr>
            <p:cNvPr id="204" name="Straight Connector 9"/>
            <p:cNvSpPr/>
            <p:nvPr/>
          </p:nvSpPr>
          <p:spPr>
            <a:xfrm flipV="1">
              <a:off x="5489234" y="590933"/>
              <a:ext cx="589754" cy="2"/>
            </a:xfrm>
            <a:prstGeom prst="line">
              <a:avLst/>
            </a:prstGeom>
            <a:noFill/>
            <a:ln w="508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/>
            </a:p>
          </p:txBody>
        </p:sp>
      </p:grpSp>
      <p:pic>
        <p:nvPicPr>
          <p:cNvPr id="206" name="pasted-movie.gif" descr="pasted-movie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0409" y="216184"/>
            <a:ext cx="3069867" cy="35437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0" grpId="3"/>
      <p:bldP build="whole" bldLvl="1" animBg="1" rev="0" advAuto="0" spid="201" grpId="1"/>
      <p:bldP build="whole" bldLvl="1" animBg="1" rev="0" advAuto="0" spid="205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Rectangle 2"/>
          <p:cNvSpPr txBox="1"/>
          <p:nvPr/>
        </p:nvSpPr>
        <p:spPr>
          <a:xfrm>
            <a:off x="9094576" y="1621862"/>
            <a:ext cx="3231714" cy="528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ctr">
              <a:defRPr sz="5000"/>
            </a:lvl1pPr>
          </a:lstStyle>
          <a:p>
            <a:pPr/>
            <a:r>
              <a:t>Don’t think outside the box, think like there is no box! </a:t>
            </a:r>
          </a:p>
        </p:txBody>
      </p:sp>
      <p:sp>
        <p:nvSpPr>
          <p:cNvPr id="209" name="Rectangle 3"/>
          <p:cNvSpPr txBox="1"/>
          <p:nvPr/>
        </p:nvSpPr>
        <p:spPr>
          <a:xfrm>
            <a:off x="9307499" y="6878148"/>
            <a:ext cx="2805867" cy="638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ctr"/>
          </a:lstStyle>
          <a:p>
            <a:pPr/>
            <a:r>
              <a:t>Nicky Gumbel</a:t>
            </a:r>
          </a:p>
        </p:txBody>
      </p:sp>
      <p:pic>
        <p:nvPicPr>
          <p:cNvPr id="210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067" y="1621862"/>
            <a:ext cx="8393125" cy="55906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asted-movie.gif" descr="pasted-movie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48715" y="406888"/>
            <a:ext cx="5307370" cy="84391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rcRect l="0" t="15475" r="0" b="0"/>
          <a:stretch>
            <a:fillRect/>
          </a:stretch>
        </p:blipFill>
        <p:spPr>
          <a:xfrm>
            <a:off x="107770" y="1352374"/>
            <a:ext cx="9057049" cy="6049990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Rectangle 2"/>
          <p:cNvSpPr txBox="1"/>
          <p:nvPr/>
        </p:nvSpPr>
        <p:spPr>
          <a:xfrm>
            <a:off x="9034456" y="2080482"/>
            <a:ext cx="3836417" cy="4460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>
              <a:defRPr sz="49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Vision:</a:t>
            </a:r>
          </a:p>
          <a:p>
            <a:pPr>
              <a:defRPr sz="4900"/>
            </a:pPr>
            <a:r>
              <a:t>Seeing the masterpiece </a:t>
            </a:r>
          </a:p>
          <a:p>
            <a:pPr>
              <a:defRPr sz="4900"/>
            </a:pPr>
            <a:r>
              <a:t>while you mix the paints.</a:t>
            </a:r>
          </a:p>
        </p:txBody>
      </p:sp>
      <p:sp>
        <p:nvSpPr>
          <p:cNvPr id="49" name="TextBox 3"/>
          <p:cNvSpPr txBox="1"/>
          <p:nvPr/>
        </p:nvSpPr>
        <p:spPr>
          <a:xfrm>
            <a:off x="533297" y="6665973"/>
            <a:ext cx="8206030" cy="1438149"/>
          </a:xfrm>
          <a:prstGeom prst="rect">
            <a:avLst/>
          </a:prstGeom>
          <a:solidFill>
            <a:srgbClr val="CC7EC5"/>
          </a:solidFill>
          <a:ln w="12700">
            <a:solidFill>
              <a:srgbClr val="CC7EC5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ctr">
              <a:defRPr b="1" sz="4400"/>
            </a:lvl1pPr>
          </a:lstStyle>
          <a:p>
            <a:pPr/>
            <a:r>
              <a:t>How can governance boards mix the paints?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1"/>
          <p:cNvSpPr txBox="1"/>
          <p:nvPr/>
        </p:nvSpPr>
        <p:spPr>
          <a:xfrm>
            <a:off x="1252599" y="1273409"/>
            <a:ext cx="6006962" cy="5768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ctr">
              <a:defRPr sz="6400"/>
            </a:pPr>
            <a:r>
              <a:t>“Vision is a </a:t>
            </a:r>
            <a:r>
              <a:rPr b="1"/>
              <a:t>picture</a:t>
            </a:r>
            <a:r>
              <a:t> of the </a:t>
            </a:r>
            <a:r>
              <a:rPr b="1"/>
              <a:t>future</a:t>
            </a:r>
            <a:r>
              <a:t> that produces </a:t>
            </a:r>
            <a:r>
              <a:rPr b="1"/>
              <a:t>passion</a:t>
            </a:r>
            <a:r>
              <a:t>.” </a:t>
            </a:r>
          </a:p>
          <a:p>
            <a:pPr algn="ctr">
              <a:defRPr sz="6400"/>
            </a:pPr>
            <a:r>
              <a:t>Bill Hybels</a:t>
            </a:r>
          </a:p>
        </p:txBody>
      </p:sp>
      <p:pic>
        <p:nvPicPr>
          <p:cNvPr id="52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l="7887" t="0" r="0" b="0"/>
          <a:stretch>
            <a:fillRect/>
          </a:stretch>
        </p:blipFill>
        <p:spPr>
          <a:xfrm>
            <a:off x="8375938" y="1455908"/>
            <a:ext cx="3280023" cy="5403967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Rectangle 3"/>
          <p:cNvSpPr txBox="1"/>
          <p:nvPr/>
        </p:nvSpPr>
        <p:spPr>
          <a:xfrm>
            <a:off x="747983" y="7501539"/>
            <a:ext cx="12354561" cy="1450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>
              <a:defRPr b="1" cap="all" sz="2200"/>
            </a:pPr>
            <a:r>
              <a:t>THE CATHEDRAL </a:t>
            </a:r>
            <a:r>
              <a:rPr cap="none"/>
              <a:t>by Auguste Rodin (1840 -1917) </a:t>
            </a:r>
            <a:endParaRPr cap="none"/>
          </a:p>
          <a:p>
            <a:pPr>
              <a:defRPr sz="2200"/>
            </a:pPr>
            <a:r>
              <a:t>Carved in stone </a:t>
            </a:r>
            <a:r>
              <a:rPr i="1"/>
              <a:t>The Cathedral </a:t>
            </a:r>
            <a:r>
              <a:t>is a combination of two right hands, belonging to two different figures.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1" grpId="2"/>
      <p:bldP build="whole" bldLvl="1" animBg="1" rev="0" advAuto="0" spid="5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2"/>
          <p:cNvSpPr txBox="1"/>
          <p:nvPr/>
        </p:nvSpPr>
        <p:spPr>
          <a:xfrm>
            <a:off x="-1" y="1390316"/>
            <a:ext cx="12765240" cy="167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r">
              <a:defRPr b="1" sz="5200"/>
            </a:lvl1pPr>
          </a:lstStyle>
          <a:p>
            <a:pPr/>
            <a:r>
              <a:t>How can we evaluate the prevailing educational narratives?</a:t>
            </a:r>
          </a:p>
        </p:txBody>
      </p:sp>
      <p:sp>
        <p:nvSpPr>
          <p:cNvPr id="58" name="TextBox 1"/>
          <p:cNvSpPr txBox="1"/>
          <p:nvPr/>
        </p:nvSpPr>
        <p:spPr>
          <a:xfrm>
            <a:off x="701574" y="2913246"/>
            <a:ext cx="2823411" cy="2720849"/>
          </a:xfrm>
          <a:prstGeom prst="rect">
            <a:avLst/>
          </a:prstGeom>
          <a:solidFill>
            <a:srgbClr val="B49AD7"/>
          </a:solidFill>
          <a:ln w="12700">
            <a:miter lim="400000"/>
          </a:ln>
          <a:effectLst>
            <a:outerShdw sx="100000" sy="100000" kx="0" ky="0" algn="b" rotWithShape="0" blurRad="63500" dist="50800" dir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ctr">
              <a:defRPr sz="4400"/>
            </a:lvl1pPr>
          </a:lstStyle>
          <a:p>
            <a:pPr/>
            <a:r>
              <a:t>Every Child Matters (2003)</a:t>
            </a:r>
          </a:p>
        </p:txBody>
      </p:sp>
      <p:sp>
        <p:nvSpPr>
          <p:cNvPr id="59" name="TextBox 5"/>
          <p:cNvSpPr txBox="1"/>
          <p:nvPr/>
        </p:nvSpPr>
        <p:spPr>
          <a:xfrm>
            <a:off x="5980494" y="4818083"/>
            <a:ext cx="3559211" cy="2720849"/>
          </a:xfrm>
          <a:prstGeom prst="rect">
            <a:avLst/>
          </a:prstGeom>
          <a:solidFill>
            <a:srgbClr val="B49AD7"/>
          </a:solidFill>
          <a:ln w="12700">
            <a:miter lim="400000"/>
          </a:ln>
          <a:effectLst>
            <a:outerShdw sx="100000" sy="100000" kx="0" ky="0" algn="b" rotWithShape="0" blurRad="63500" dist="50800" dir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ctr">
              <a:defRPr sz="4400"/>
            </a:lvl1pPr>
          </a:lstStyle>
          <a:p>
            <a:pPr/>
            <a:r>
              <a:t>Educational Excellence Everywhere (2016)</a:t>
            </a:r>
          </a:p>
        </p:txBody>
      </p:sp>
      <p:sp>
        <p:nvSpPr>
          <p:cNvPr id="60" name="TextBox 6"/>
          <p:cNvSpPr txBox="1"/>
          <p:nvPr/>
        </p:nvSpPr>
        <p:spPr>
          <a:xfrm>
            <a:off x="4936689" y="2387975"/>
            <a:ext cx="2823411" cy="3368549"/>
          </a:xfrm>
          <a:prstGeom prst="rect">
            <a:avLst/>
          </a:prstGeom>
          <a:solidFill>
            <a:srgbClr val="B49AD7"/>
          </a:solidFill>
          <a:ln w="12700">
            <a:miter lim="400000"/>
          </a:ln>
          <a:effectLst>
            <a:outerShdw sx="100000" sy="100000" kx="0" ky="0" algn="b" rotWithShape="0" blurRad="63500" dist="50800" dir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ctr">
              <a:defRPr sz="4400"/>
            </a:lvl1pPr>
          </a:lstStyle>
          <a:p>
            <a:pPr/>
            <a:r>
              <a:t>The importance of teaching (2010)</a:t>
            </a:r>
          </a:p>
        </p:txBody>
      </p:sp>
      <p:sp>
        <p:nvSpPr>
          <p:cNvPr id="61" name="TextBox 7"/>
          <p:cNvSpPr txBox="1"/>
          <p:nvPr/>
        </p:nvSpPr>
        <p:spPr>
          <a:xfrm>
            <a:off x="2113279" y="5040533"/>
            <a:ext cx="2823411" cy="3368549"/>
          </a:xfrm>
          <a:prstGeom prst="rect">
            <a:avLst/>
          </a:prstGeom>
          <a:solidFill>
            <a:srgbClr val="B49AD7"/>
          </a:solidFill>
          <a:ln w="12700">
            <a:miter lim="400000"/>
          </a:ln>
          <a:effectLst>
            <a:outerShdw sx="100000" sy="100000" kx="0" ky="0" algn="b" rotWithShape="0" blurRad="63500" dist="50800" dir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ctr">
              <a:defRPr sz="4400"/>
            </a:lvl1pPr>
          </a:lstStyle>
          <a:p>
            <a:pPr/>
            <a:r>
              <a:t>Your child, your schools, our future (2009)</a:t>
            </a:r>
          </a:p>
        </p:txBody>
      </p:sp>
      <p:sp>
        <p:nvSpPr>
          <p:cNvPr id="62" name="TextBox 8"/>
          <p:cNvSpPr txBox="1"/>
          <p:nvPr/>
        </p:nvSpPr>
        <p:spPr>
          <a:xfrm>
            <a:off x="9873379" y="2747268"/>
            <a:ext cx="2823411" cy="3368549"/>
          </a:xfrm>
          <a:prstGeom prst="rect">
            <a:avLst/>
          </a:prstGeom>
          <a:solidFill>
            <a:srgbClr val="B49AD7"/>
          </a:solidFill>
          <a:ln w="12700">
            <a:miter lim="400000"/>
          </a:ln>
          <a:effectLst>
            <a:outerShdw sx="100000" sy="100000" kx="0" ky="0" algn="b" rotWithShape="0" blurRad="63500" dist="50800" dir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ctr">
              <a:defRPr sz="4400"/>
            </a:lvl1pPr>
          </a:lstStyle>
          <a:p>
            <a:pPr/>
            <a:r>
              <a:t>Schools that work for everyone (2016)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4" dur="500"/>
                                        <p:tgtEl>
                                          <p:spTgt spid="6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Class="entr" nodeType="withEffect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1" dur="500"/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Class="entr" nodeType="withEffect" presetSubtype="0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4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8" dur="500"/>
                                        <p:tgtEl>
                                          <p:spTgt spid="5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Class="entr" nodeType="withEffect" presetSubtype="0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1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500"/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Class="entr" nodeType="withEffect" presetSubtype="0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8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60" grpId="3"/>
      <p:bldP build="p" bldLvl="5" animBg="1" rev="0" advAuto="0" spid="62" grpId="5"/>
      <p:bldP build="p" bldLvl="5" animBg="1" rev="0" advAuto="0" spid="59" grpId="4"/>
      <p:bldP build="p" bldLvl="5" animBg="1" rev="0" advAuto="0" spid="61" grpId="2"/>
      <p:bldP build="p" bldLvl="5" animBg="1" rev="0" advAuto="0" spid="5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2"/>
          <p:cNvSpPr txBox="1"/>
          <p:nvPr/>
        </p:nvSpPr>
        <p:spPr>
          <a:xfrm>
            <a:off x="-1" y="1390316"/>
            <a:ext cx="12765240" cy="167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r">
              <a:defRPr b="1" sz="5200"/>
            </a:lvl1pPr>
          </a:lstStyle>
          <a:p>
            <a:pPr/>
            <a:r>
              <a:t>How can we evaluate the prevailing educational narratives?</a:t>
            </a:r>
          </a:p>
        </p:txBody>
      </p:sp>
      <p:sp>
        <p:nvSpPr>
          <p:cNvPr id="65" name="TextBox 1"/>
          <p:cNvSpPr txBox="1"/>
          <p:nvPr/>
        </p:nvSpPr>
        <p:spPr>
          <a:xfrm>
            <a:off x="410677" y="2536792"/>
            <a:ext cx="2823411" cy="3368549"/>
          </a:xfrm>
          <a:prstGeom prst="rect">
            <a:avLst/>
          </a:prstGeom>
          <a:solidFill>
            <a:srgbClr val="B49AD7"/>
          </a:solidFill>
          <a:ln w="12700">
            <a:miter lim="400000"/>
          </a:ln>
          <a:effectLst>
            <a:outerShdw sx="100000" sy="100000" kx="0" ky="0" algn="b" rotWithShape="0" blurRad="63500" dist="50800" dir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ctr">
              <a:defRPr sz="4400"/>
            </a:lvl1pPr>
          </a:lstStyle>
          <a:p>
            <a:pPr/>
            <a:r>
              <a:t>‘A building with 4 walls and tomorrow inside’</a:t>
            </a:r>
          </a:p>
        </p:txBody>
      </p:sp>
      <p:sp>
        <p:nvSpPr>
          <p:cNvPr id="66" name="TextBox 5"/>
          <p:cNvSpPr txBox="1"/>
          <p:nvPr/>
        </p:nvSpPr>
        <p:spPr>
          <a:xfrm>
            <a:off x="2369951" y="5114424"/>
            <a:ext cx="2823410" cy="2720849"/>
          </a:xfrm>
          <a:prstGeom prst="rect">
            <a:avLst/>
          </a:prstGeom>
          <a:solidFill>
            <a:srgbClr val="B49AD7"/>
          </a:solidFill>
          <a:ln w="12700">
            <a:miter lim="400000"/>
          </a:ln>
          <a:effectLst>
            <a:outerShdw sx="100000" sy="100000" kx="0" ky="0" algn="b" rotWithShape="0" blurRad="63500" dist="50800" dir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ctr">
              <a:defRPr sz="4400"/>
            </a:lvl1pPr>
          </a:lstStyle>
          <a:p>
            <a:pPr/>
            <a:r>
              <a:t>Imagine greatness. Knowledge is Power</a:t>
            </a:r>
          </a:p>
        </p:txBody>
      </p:sp>
      <p:sp>
        <p:nvSpPr>
          <p:cNvPr id="67" name="TextBox 6"/>
          <p:cNvSpPr txBox="1"/>
          <p:nvPr/>
        </p:nvSpPr>
        <p:spPr>
          <a:xfrm>
            <a:off x="5047914" y="2536792"/>
            <a:ext cx="2823411" cy="3368549"/>
          </a:xfrm>
          <a:prstGeom prst="rect">
            <a:avLst/>
          </a:prstGeom>
          <a:solidFill>
            <a:srgbClr val="B49AD7"/>
          </a:solidFill>
          <a:ln w="12700">
            <a:miter lim="400000"/>
          </a:ln>
          <a:effectLst>
            <a:outerShdw sx="100000" sy="100000" kx="0" ky="0" algn="b" rotWithShape="0" blurRad="63500" dist="50800" dir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ctr">
              <a:defRPr sz="4400"/>
            </a:lvl1pPr>
          </a:lstStyle>
          <a:p>
            <a:pPr/>
            <a:r>
              <a:t>‘Building a better world, one student at a time’</a:t>
            </a:r>
          </a:p>
        </p:txBody>
      </p:sp>
      <p:sp>
        <p:nvSpPr>
          <p:cNvPr id="68" name="TextBox 7"/>
          <p:cNvSpPr txBox="1"/>
          <p:nvPr/>
        </p:nvSpPr>
        <p:spPr>
          <a:xfrm>
            <a:off x="6861741" y="5287672"/>
            <a:ext cx="2823411" cy="2073149"/>
          </a:xfrm>
          <a:prstGeom prst="rect">
            <a:avLst/>
          </a:prstGeom>
          <a:solidFill>
            <a:srgbClr val="B49AD7"/>
          </a:solidFill>
          <a:ln w="12700">
            <a:miter lim="400000"/>
          </a:ln>
          <a:effectLst>
            <a:outerShdw sx="100000" sy="100000" kx="0" ky="0" algn="b" rotWithShape="0" blurRad="63500" dist="50800" dir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ctr">
              <a:defRPr sz="4400"/>
            </a:lvl1pPr>
          </a:lstStyle>
          <a:p>
            <a:pPr/>
            <a:r>
              <a:t>‘Be safe. Be Kind. Be smart’</a:t>
            </a:r>
          </a:p>
        </p:txBody>
      </p:sp>
      <p:sp>
        <p:nvSpPr>
          <p:cNvPr id="69" name="TextBox 8"/>
          <p:cNvSpPr txBox="1"/>
          <p:nvPr/>
        </p:nvSpPr>
        <p:spPr>
          <a:xfrm>
            <a:off x="9685151" y="2901267"/>
            <a:ext cx="2823411" cy="2720849"/>
          </a:xfrm>
          <a:prstGeom prst="rect">
            <a:avLst/>
          </a:prstGeom>
          <a:solidFill>
            <a:srgbClr val="B49AD7"/>
          </a:solidFill>
          <a:ln w="12700">
            <a:miter lim="400000"/>
          </a:ln>
          <a:effectLst>
            <a:outerShdw sx="100000" sy="100000" kx="0" ky="0" algn="b" rotWithShape="0" blurRad="63500" dist="50800" dir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ctr">
              <a:defRPr sz="4400"/>
            </a:lvl1pPr>
          </a:lstStyle>
          <a:p>
            <a:pPr/>
            <a:r>
              <a:t>Learners Today. Leaders Tomorrow.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6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6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4" dur="500"/>
                                        <p:tgtEl>
                                          <p:spTgt spid="6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Class="entr" nodeType="withEffect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1" dur="500"/>
                                        <p:tgtEl>
                                          <p:spTgt spid="6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Class="entr" nodeType="withEffect" presetSubtype="0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4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6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8" dur="500"/>
                                        <p:tgtEl>
                                          <p:spTgt spid="6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Class="entr" nodeType="withEffect" presetSubtype="0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1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500"/>
                                        <p:tgtEl>
                                          <p:spTgt spid="6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Class="entr" nodeType="withEffect" presetSubtype="0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8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69" grpId="5"/>
      <p:bldP build="p" bldLvl="5" animBg="1" rev="0" advAuto="0" spid="68" grpId="4"/>
      <p:bldP build="p" bldLvl="5" animBg="1" rev="0" advAuto="0" spid="67" grpId="3"/>
      <p:bldP build="p" bldLvl="5" animBg="1" rev="0" advAuto="0" spid="66" grpId="2"/>
      <p:bldP build="p" bldLvl="5" animBg="1" rev="0" advAuto="0" spid="6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2"/>
          <p:cNvSpPr txBox="1"/>
          <p:nvPr/>
        </p:nvSpPr>
        <p:spPr>
          <a:xfrm>
            <a:off x="-1" y="1390316"/>
            <a:ext cx="12765240" cy="167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r">
              <a:defRPr b="1" sz="5200"/>
            </a:lvl1pPr>
          </a:lstStyle>
          <a:p>
            <a:pPr/>
            <a:r>
              <a:t>How can we evaluate the prevailing educational narratives?</a:t>
            </a:r>
          </a:p>
        </p:txBody>
      </p:sp>
      <p:sp>
        <p:nvSpPr>
          <p:cNvPr id="72" name="TextBox 1"/>
          <p:cNvSpPr txBox="1"/>
          <p:nvPr/>
        </p:nvSpPr>
        <p:spPr>
          <a:xfrm>
            <a:off x="701574" y="2913246"/>
            <a:ext cx="2823411" cy="2720849"/>
          </a:xfrm>
          <a:prstGeom prst="rect">
            <a:avLst/>
          </a:prstGeom>
          <a:solidFill>
            <a:srgbClr val="B49AD7"/>
          </a:solidFill>
          <a:ln w="12700">
            <a:miter lim="400000"/>
          </a:ln>
          <a:effectLst>
            <a:outerShdw sx="100000" sy="100000" kx="0" ky="0" algn="b" rotWithShape="0" blurRad="63500" dist="50800" dir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ctr">
              <a:defRPr sz="4400"/>
            </a:lvl1pPr>
          </a:lstStyle>
          <a:p>
            <a:pPr/>
            <a:r>
              <a:t>Every percentage point counts</a:t>
            </a:r>
          </a:p>
        </p:txBody>
      </p:sp>
      <p:sp>
        <p:nvSpPr>
          <p:cNvPr id="73" name="TextBox 5"/>
          <p:cNvSpPr txBox="1"/>
          <p:nvPr/>
        </p:nvSpPr>
        <p:spPr>
          <a:xfrm>
            <a:off x="5766600" y="5543919"/>
            <a:ext cx="4431900" cy="2720849"/>
          </a:xfrm>
          <a:prstGeom prst="rect">
            <a:avLst/>
          </a:prstGeom>
          <a:solidFill>
            <a:srgbClr val="B49AD7"/>
          </a:solidFill>
          <a:ln w="12700">
            <a:miter lim="400000"/>
          </a:ln>
          <a:effectLst>
            <a:outerShdw sx="100000" sy="100000" kx="0" ky="0" algn="b" rotWithShape="0" blurRad="63500" dist="50800" dir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ctr">
              <a:defRPr sz="4400"/>
            </a:lvl1pPr>
          </a:lstStyle>
          <a:p>
            <a:pPr/>
            <a:r>
              <a:t>Most children matter, some matter more than others</a:t>
            </a:r>
          </a:p>
        </p:txBody>
      </p:sp>
      <p:sp>
        <p:nvSpPr>
          <p:cNvPr id="74" name="TextBox 6"/>
          <p:cNvSpPr txBox="1"/>
          <p:nvPr/>
        </p:nvSpPr>
        <p:spPr>
          <a:xfrm>
            <a:off x="4645792" y="2387975"/>
            <a:ext cx="3944222" cy="4016249"/>
          </a:xfrm>
          <a:prstGeom prst="rect">
            <a:avLst/>
          </a:prstGeom>
          <a:solidFill>
            <a:srgbClr val="B49AD7"/>
          </a:solidFill>
          <a:ln w="12700">
            <a:miter lim="400000"/>
          </a:ln>
          <a:effectLst>
            <a:outerShdw sx="100000" sy="100000" kx="0" ky="0" algn="b" rotWithShape="0" blurRad="63500" dist="50800" dir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ctr">
              <a:defRPr sz="4400"/>
            </a:lvl1pPr>
          </a:lstStyle>
          <a:p>
            <a:pPr/>
            <a:r>
              <a:t>Narrowing the horizons of learning – keeping it tight until May in Year 6</a:t>
            </a:r>
          </a:p>
        </p:txBody>
      </p:sp>
      <p:sp>
        <p:nvSpPr>
          <p:cNvPr id="75" name="TextBox 7"/>
          <p:cNvSpPr txBox="1"/>
          <p:nvPr/>
        </p:nvSpPr>
        <p:spPr>
          <a:xfrm>
            <a:off x="1822382" y="5543919"/>
            <a:ext cx="2823411" cy="2073149"/>
          </a:xfrm>
          <a:prstGeom prst="rect">
            <a:avLst/>
          </a:prstGeom>
          <a:solidFill>
            <a:srgbClr val="B49AD7"/>
          </a:solidFill>
          <a:ln w="12700">
            <a:miter lim="400000"/>
          </a:ln>
          <a:effectLst>
            <a:outerShdw sx="100000" sy="100000" kx="0" ky="0" algn="b" rotWithShape="0" blurRad="63500" dist="50800" dir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ctr">
              <a:defRPr sz="4400"/>
            </a:lvl1pPr>
          </a:lstStyle>
          <a:p>
            <a:pPr/>
            <a:r>
              <a:t>Their results? My job.</a:t>
            </a:r>
          </a:p>
        </p:txBody>
      </p:sp>
      <p:sp>
        <p:nvSpPr>
          <p:cNvPr id="76" name="TextBox 8"/>
          <p:cNvSpPr txBox="1"/>
          <p:nvPr/>
        </p:nvSpPr>
        <p:spPr>
          <a:xfrm>
            <a:off x="9685151" y="2901267"/>
            <a:ext cx="2823411" cy="3368549"/>
          </a:xfrm>
          <a:prstGeom prst="rect">
            <a:avLst/>
          </a:prstGeom>
          <a:solidFill>
            <a:srgbClr val="B49AD7"/>
          </a:solidFill>
          <a:ln w="12700">
            <a:miter lim="400000"/>
          </a:ln>
          <a:effectLst>
            <a:outerShdw sx="100000" sy="100000" kx="0" ky="0" algn="b" rotWithShape="0" blurRad="63500" dist="50800" dir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ctr">
              <a:defRPr sz="4400"/>
            </a:lvl1pPr>
          </a:lstStyle>
          <a:p>
            <a:pPr/>
            <a:r>
              <a:t>Your child? Our unit of economic capital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7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4" dur="500"/>
                                        <p:tgtEl>
                                          <p:spTgt spid="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Class="entr" nodeType="withEffect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7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1" dur="500"/>
                                        <p:tgtEl>
                                          <p:spTgt spid="7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Class="entr" nodeType="withEffect" presetSubtype="0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4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7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8" dur="500"/>
                                        <p:tgtEl>
                                          <p:spTgt spid="7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Class="entr" nodeType="withEffect" presetSubtype="0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1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500"/>
                                        <p:tgtEl>
                                          <p:spTgt spid="7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Class="entr" nodeType="withEffect" presetSubtype="0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8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73" grpId="4"/>
      <p:bldP build="p" bldLvl="5" animBg="1" rev="0" advAuto="0" spid="72" grpId="1"/>
      <p:bldP build="p" bldLvl="5" animBg="1" rev="0" advAuto="0" spid="76" grpId="5"/>
      <p:bldP build="p" bldLvl="5" animBg="1" rev="0" advAuto="0" spid="75" grpId="2"/>
      <p:bldP build="p" bldLvl="5" animBg="1" rev="0" advAuto="0" spid="74" grpId="3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Diagram 1"/>
          <p:cNvGrpSpPr/>
          <p:nvPr/>
        </p:nvGrpSpPr>
        <p:grpSpPr>
          <a:xfrm>
            <a:off x="1226327" y="1353716"/>
            <a:ext cx="10854446" cy="5960420"/>
            <a:chOff x="0" y="0"/>
            <a:chExt cx="10854444" cy="5960419"/>
          </a:xfrm>
        </p:grpSpPr>
        <p:grpSp>
          <p:nvGrpSpPr>
            <p:cNvPr id="80" name="Group"/>
            <p:cNvGrpSpPr/>
            <p:nvPr/>
          </p:nvGrpSpPr>
          <p:grpSpPr>
            <a:xfrm>
              <a:off x="-1" y="-1"/>
              <a:ext cx="9226280" cy="1733975"/>
              <a:chOff x="0" y="0"/>
              <a:chExt cx="9226278" cy="1733973"/>
            </a:xfrm>
          </p:grpSpPr>
          <p:sp>
            <p:nvSpPr>
              <p:cNvPr id="78" name="Rounded Rectangle"/>
              <p:cNvSpPr/>
              <p:nvPr/>
            </p:nvSpPr>
            <p:spPr>
              <a:xfrm>
                <a:off x="0" y="0"/>
                <a:ext cx="9226279" cy="1733974"/>
              </a:xfrm>
              <a:prstGeom prst="roundRect">
                <a:avLst>
                  <a:gd name="adj" fmla="val 10000"/>
                </a:avLst>
              </a:prstGeom>
              <a:solidFill>
                <a:schemeClr val="accent2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2781582">
                  <a:lnSpc>
                    <a:spcPct val="90000"/>
                  </a:lnSpc>
                  <a:spcBef>
                    <a:spcPts val="1400"/>
                  </a:spcBef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79" name="Setting the Context"/>
              <p:cNvSpPr txBox="1"/>
              <p:nvPr/>
            </p:nvSpPr>
            <p:spPr>
              <a:xfrm>
                <a:off x="50786" y="230970"/>
                <a:ext cx="7355187" cy="12720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78815" tIns="178815" rIns="178815" bIns="178815" numCol="1" anchor="ctr">
                <a:spAutoFit/>
              </a:bodyPr>
              <a:lstStyle>
                <a:lvl1pPr defTabSz="2781582">
                  <a:lnSpc>
                    <a:spcPct val="90000"/>
                  </a:lnSpc>
                  <a:spcBef>
                    <a:spcPts val="2600"/>
                  </a:spcBef>
                  <a:defRPr sz="62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Setting the Context</a:t>
                </a:r>
              </a:p>
            </p:txBody>
          </p:sp>
        </p:grpSp>
        <p:grpSp>
          <p:nvGrpSpPr>
            <p:cNvPr id="83" name="Group"/>
            <p:cNvGrpSpPr/>
            <p:nvPr/>
          </p:nvGrpSpPr>
          <p:grpSpPr>
            <a:xfrm>
              <a:off x="814082" y="1842458"/>
              <a:ext cx="9226280" cy="2094993"/>
              <a:chOff x="0" y="-180509"/>
              <a:chExt cx="9226278" cy="2094991"/>
            </a:xfrm>
          </p:grpSpPr>
          <p:sp>
            <p:nvSpPr>
              <p:cNvPr id="81" name="Rounded Rectangle"/>
              <p:cNvSpPr/>
              <p:nvPr/>
            </p:nvSpPr>
            <p:spPr>
              <a:xfrm>
                <a:off x="0" y="0"/>
                <a:ext cx="9226279" cy="1733974"/>
              </a:xfrm>
              <a:prstGeom prst="roundRect">
                <a:avLst>
                  <a:gd name="adj" fmla="val 10000"/>
                </a:avLst>
              </a:prstGeom>
              <a:solidFill>
                <a:schemeClr val="accent1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2781582">
                  <a:lnSpc>
                    <a:spcPct val="90000"/>
                  </a:lnSpc>
                  <a:spcBef>
                    <a:spcPts val="1400"/>
                  </a:spcBef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82" name="Defining our Current Reality"/>
              <p:cNvSpPr txBox="1"/>
              <p:nvPr/>
            </p:nvSpPr>
            <p:spPr>
              <a:xfrm>
                <a:off x="50786" y="-180510"/>
                <a:ext cx="7183540" cy="209499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78815" tIns="178815" rIns="178815" bIns="178815" numCol="1" anchor="ctr">
                <a:spAutoFit/>
              </a:bodyPr>
              <a:lstStyle>
                <a:lvl1pPr defTabSz="2781582">
                  <a:lnSpc>
                    <a:spcPct val="90000"/>
                  </a:lnSpc>
                  <a:spcBef>
                    <a:spcPts val="2600"/>
                  </a:spcBef>
                  <a:defRPr sz="62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Defining our Current Reality</a:t>
                </a:r>
              </a:p>
            </p:txBody>
          </p:sp>
        </p:grpSp>
        <p:grpSp>
          <p:nvGrpSpPr>
            <p:cNvPr id="86" name="Group"/>
            <p:cNvGrpSpPr/>
            <p:nvPr/>
          </p:nvGrpSpPr>
          <p:grpSpPr>
            <a:xfrm>
              <a:off x="1628165" y="3865427"/>
              <a:ext cx="9226280" cy="2094993"/>
              <a:chOff x="0" y="-180509"/>
              <a:chExt cx="9226278" cy="2094991"/>
            </a:xfrm>
          </p:grpSpPr>
          <p:sp>
            <p:nvSpPr>
              <p:cNvPr id="84" name="Rounded Rectangle"/>
              <p:cNvSpPr/>
              <p:nvPr/>
            </p:nvSpPr>
            <p:spPr>
              <a:xfrm>
                <a:off x="0" y="0"/>
                <a:ext cx="9226279" cy="1733974"/>
              </a:xfrm>
              <a:prstGeom prst="roundRect">
                <a:avLst>
                  <a:gd name="adj" fmla="val 10000"/>
                </a:avLst>
              </a:prstGeom>
              <a:solidFill>
                <a:schemeClr val="accent1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2781582">
                  <a:lnSpc>
                    <a:spcPct val="90000"/>
                  </a:lnSpc>
                  <a:spcBef>
                    <a:spcPts val="1400"/>
                  </a:spcBef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85" name="Bringing the Vision Alive"/>
              <p:cNvSpPr txBox="1"/>
              <p:nvPr/>
            </p:nvSpPr>
            <p:spPr>
              <a:xfrm>
                <a:off x="50786" y="-180510"/>
                <a:ext cx="7183540" cy="209499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78815" tIns="178815" rIns="178815" bIns="178815" numCol="1" anchor="ctr">
                <a:spAutoFit/>
              </a:bodyPr>
              <a:lstStyle>
                <a:lvl1pPr defTabSz="2781582">
                  <a:lnSpc>
                    <a:spcPct val="90000"/>
                  </a:lnSpc>
                  <a:spcBef>
                    <a:spcPts val="2600"/>
                  </a:spcBef>
                  <a:defRPr sz="62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Bringing the Vision Alive</a:t>
                </a:r>
              </a:p>
            </p:txBody>
          </p:sp>
        </p:grpSp>
        <p:sp>
          <p:nvSpPr>
            <p:cNvPr id="87" name="Shape"/>
            <p:cNvSpPr/>
            <p:nvPr/>
          </p:nvSpPr>
          <p:spPr>
            <a:xfrm>
              <a:off x="8099195" y="1314929"/>
              <a:ext cx="1127084" cy="1127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1880"/>
                  </a:moveTo>
                  <a:lnTo>
                    <a:pt x="4860" y="11880"/>
                  </a:lnTo>
                  <a:lnTo>
                    <a:pt x="4860" y="0"/>
                  </a:lnTo>
                  <a:lnTo>
                    <a:pt x="16740" y="0"/>
                  </a:lnTo>
                  <a:lnTo>
                    <a:pt x="16740" y="11880"/>
                  </a:lnTo>
                  <a:lnTo>
                    <a:pt x="21600" y="1188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CECCD4">
                <a:alpha val="90000"/>
              </a:srgbClr>
            </a:solidFill>
            <a:ln w="25400" cap="flat">
              <a:solidFill>
                <a:srgbClr val="CECCD4">
                  <a:alpha val="90000"/>
                </a:srgbClr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defTabSz="3034453">
                <a:lnSpc>
                  <a:spcPct val="90000"/>
                </a:lnSpc>
                <a:spcBef>
                  <a:spcPts val="1400"/>
                </a:spcBef>
                <a:defRPr sz="6800"/>
              </a:pPr>
            </a:p>
          </p:txBody>
        </p:sp>
        <p:sp>
          <p:nvSpPr>
            <p:cNvPr id="88" name="Shape"/>
            <p:cNvSpPr/>
            <p:nvPr/>
          </p:nvSpPr>
          <p:spPr>
            <a:xfrm>
              <a:off x="8913278" y="3326338"/>
              <a:ext cx="1127084" cy="1127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1880"/>
                  </a:moveTo>
                  <a:lnTo>
                    <a:pt x="4860" y="11880"/>
                  </a:lnTo>
                  <a:lnTo>
                    <a:pt x="4860" y="0"/>
                  </a:lnTo>
                  <a:lnTo>
                    <a:pt x="16740" y="0"/>
                  </a:lnTo>
                  <a:lnTo>
                    <a:pt x="16740" y="11880"/>
                  </a:lnTo>
                  <a:lnTo>
                    <a:pt x="21600" y="1188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CECCD4">
                <a:alpha val="90000"/>
              </a:srgbClr>
            </a:solidFill>
            <a:ln w="25400" cap="flat">
              <a:solidFill>
                <a:srgbClr val="CECCD4">
                  <a:alpha val="90000"/>
                </a:srgbClr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defTabSz="3034453">
                <a:lnSpc>
                  <a:spcPct val="90000"/>
                </a:lnSpc>
                <a:spcBef>
                  <a:spcPts val="1400"/>
                </a:spcBef>
                <a:defRPr sz="6800"/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Diagram 1"/>
          <p:cNvGrpSpPr/>
          <p:nvPr/>
        </p:nvGrpSpPr>
        <p:grpSpPr>
          <a:xfrm>
            <a:off x="1226327" y="1353716"/>
            <a:ext cx="10854446" cy="5960420"/>
            <a:chOff x="0" y="0"/>
            <a:chExt cx="10854444" cy="5960419"/>
          </a:xfrm>
        </p:grpSpPr>
        <p:grpSp>
          <p:nvGrpSpPr>
            <p:cNvPr id="93" name="Group"/>
            <p:cNvGrpSpPr/>
            <p:nvPr/>
          </p:nvGrpSpPr>
          <p:grpSpPr>
            <a:xfrm>
              <a:off x="-1" y="-1"/>
              <a:ext cx="9226280" cy="1733975"/>
              <a:chOff x="0" y="0"/>
              <a:chExt cx="9226278" cy="1733973"/>
            </a:xfrm>
          </p:grpSpPr>
          <p:sp>
            <p:nvSpPr>
              <p:cNvPr id="91" name="Rounded Rectangle"/>
              <p:cNvSpPr/>
              <p:nvPr/>
            </p:nvSpPr>
            <p:spPr>
              <a:xfrm>
                <a:off x="0" y="0"/>
                <a:ext cx="9226279" cy="1733974"/>
              </a:xfrm>
              <a:prstGeom prst="roundRect">
                <a:avLst>
                  <a:gd name="adj" fmla="val 10000"/>
                </a:avLst>
              </a:prstGeom>
              <a:solidFill>
                <a:schemeClr val="accent1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2781582">
                  <a:lnSpc>
                    <a:spcPct val="90000"/>
                  </a:lnSpc>
                  <a:spcBef>
                    <a:spcPts val="1400"/>
                  </a:spcBef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92" name="Setting the Context"/>
              <p:cNvSpPr txBox="1"/>
              <p:nvPr/>
            </p:nvSpPr>
            <p:spPr>
              <a:xfrm>
                <a:off x="50786" y="230970"/>
                <a:ext cx="7355187" cy="12720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78815" tIns="178815" rIns="178815" bIns="178815" numCol="1" anchor="ctr">
                <a:spAutoFit/>
              </a:bodyPr>
              <a:lstStyle>
                <a:lvl1pPr defTabSz="2781582">
                  <a:lnSpc>
                    <a:spcPct val="90000"/>
                  </a:lnSpc>
                  <a:spcBef>
                    <a:spcPts val="2600"/>
                  </a:spcBef>
                  <a:defRPr sz="62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Setting the Context</a:t>
                </a:r>
              </a:p>
            </p:txBody>
          </p:sp>
        </p:grpSp>
        <p:grpSp>
          <p:nvGrpSpPr>
            <p:cNvPr id="96" name="Group"/>
            <p:cNvGrpSpPr/>
            <p:nvPr/>
          </p:nvGrpSpPr>
          <p:grpSpPr>
            <a:xfrm>
              <a:off x="814082" y="1842458"/>
              <a:ext cx="9226280" cy="2094993"/>
              <a:chOff x="0" y="-180509"/>
              <a:chExt cx="9226278" cy="2094991"/>
            </a:xfrm>
          </p:grpSpPr>
          <p:sp>
            <p:nvSpPr>
              <p:cNvPr id="94" name="Rounded Rectangle"/>
              <p:cNvSpPr/>
              <p:nvPr/>
            </p:nvSpPr>
            <p:spPr>
              <a:xfrm>
                <a:off x="0" y="0"/>
                <a:ext cx="9226279" cy="1733974"/>
              </a:xfrm>
              <a:prstGeom prst="roundRect">
                <a:avLst>
                  <a:gd name="adj" fmla="val 10000"/>
                </a:avLst>
              </a:prstGeom>
              <a:solidFill>
                <a:schemeClr val="accent2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2781582">
                  <a:lnSpc>
                    <a:spcPct val="90000"/>
                  </a:lnSpc>
                  <a:spcBef>
                    <a:spcPts val="1400"/>
                  </a:spcBef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95" name="Defining our Current Reality"/>
              <p:cNvSpPr txBox="1"/>
              <p:nvPr/>
            </p:nvSpPr>
            <p:spPr>
              <a:xfrm>
                <a:off x="50786" y="-180510"/>
                <a:ext cx="7183540" cy="209499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78815" tIns="178815" rIns="178815" bIns="178815" numCol="1" anchor="ctr">
                <a:spAutoFit/>
              </a:bodyPr>
              <a:lstStyle>
                <a:lvl1pPr defTabSz="2781582">
                  <a:lnSpc>
                    <a:spcPct val="90000"/>
                  </a:lnSpc>
                  <a:spcBef>
                    <a:spcPts val="2600"/>
                  </a:spcBef>
                  <a:defRPr sz="62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Defining our Current Reality</a:t>
                </a:r>
              </a:p>
            </p:txBody>
          </p:sp>
        </p:grpSp>
        <p:grpSp>
          <p:nvGrpSpPr>
            <p:cNvPr id="99" name="Group"/>
            <p:cNvGrpSpPr/>
            <p:nvPr/>
          </p:nvGrpSpPr>
          <p:grpSpPr>
            <a:xfrm>
              <a:off x="1628165" y="3865427"/>
              <a:ext cx="9226280" cy="2094993"/>
              <a:chOff x="0" y="-180509"/>
              <a:chExt cx="9226278" cy="2094991"/>
            </a:xfrm>
          </p:grpSpPr>
          <p:sp>
            <p:nvSpPr>
              <p:cNvPr id="97" name="Rounded Rectangle"/>
              <p:cNvSpPr/>
              <p:nvPr/>
            </p:nvSpPr>
            <p:spPr>
              <a:xfrm>
                <a:off x="0" y="0"/>
                <a:ext cx="9226279" cy="1733974"/>
              </a:xfrm>
              <a:prstGeom prst="roundRect">
                <a:avLst>
                  <a:gd name="adj" fmla="val 10000"/>
                </a:avLst>
              </a:prstGeom>
              <a:solidFill>
                <a:schemeClr val="accent1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2781582">
                  <a:lnSpc>
                    <a:spcPct val="90000"/>
                  </a:lnSpc>
                  <a:spcBef>
                    <a:spcPts val="1400"/>
                  </a:spcBef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98" name="Bringing the Vision Alive"/>
              <p:cNvSpPr txBox="1"/>
              <p:nvPr/>
            </p:nvSpPr>
            <p:spPr>
              <a:xfrm>
                <a:off x="50786" y="-180510"/>
                <a:ext cx="7183540" cy="209499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78815" tIns="178815" rIns="178815" bIns="178815" numCol="1" anchor="ctr">
                <a:spAutoFit/>
              </a:bodyPr>
              <a:lstStyle>
                <a:lvl1pPr defTabSz="2781582">
                  <a:lnSpc>
                    <a:spcPct val="90000"/>
                  </a:lnSpc>
                  <a:spcBef>
                    <a:spcPts val="2600"/>
                  </a:spcBef>
                  <a:defRPr sz="62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Bringing the Vision Alive</a:t>
                </a:r>
              </a:p>
            </p:txBody>
          </p:sp>
        </p:grpSp>
        <p:sp>
          <p:nvSpPr>
            <p:cNvPr id="100" name="Shape"/>
            <p:cNvSpPr/>
            <p:nvPr/>
          </p:nvSpPr>
          <p:spPr>
            <a:xfrm>
              <a:off x="8099195" y="1314929"/>
              <a:ext cx="1127084" cy="1127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1880"/>
                  </a:moveTo>
                  <a:lnTo>
                    <a:pt x="4860" y="11880"/>
                  </a:lnTo>
                  <a:lnTo>
                    <a:pt x="4860" y="0"/>
                  </a:lnTo>
                  <a:lnTo>
                    <a:pt x="16740" y="0"/>
                  </a:lnTo>
                  <a:lnTo>
                    <a:pt x="16740" y="11880"/>
                  </a:lnTo>
                  <a:lnTo>
                    <a:pt x="21600" y="1188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CECCD4">
                <a:alpha val="90000"/>
              </a:srgbClr>
            </a:solidFill>
            <a:ln w="25400" cap="flat">
              <a:solidFill>
                <a:srgbClr val="CECCD4">
                  <a:alpha val="90000"/>
                </a:srgbClr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defTabSz="3034453">
                <a:lnSpc>
                  <a:spcPct val="90000"/>
                </a:lnSpc>
                <a:spcBef>
                  <a:spcPts val="1400"/>
                </a:spcBef>
                <a:defRPr sz="6800"/>
              </a:pPr>
            </a:p>
          </p:txBody>
        </p:sp>
        <p:sp>
          <p:nvSpPr>
            <p:cNvPr id="101" name="Shape"/>
            <p:cNvSpPr/>
            <p:nvPr/>
          </p:nvSpPr>
          <p:spPr>
            <a:xfrm>
              <a:off x="8913278" y="3326338"/>
              <a:ext cx="1127084" cy="1127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1880"/>
                  </a:moveTo>
                  <a:lnTo>
                    <a:pt x="4860" y="11880"/>
                  </a:lnTo>
                  <a:lnTo>
                    <a:pt x="4860" y="0"/>
                  </a:lnTo>
                  <a:lnTo>
                    <a:pt x="16740" y="0"/>
                  </a:lnTo>
                  <a:lnTo>
                    <a:pt x="16740" y="11880"/>
                  </a:lnTo>
                  <a:lnTo>
                    <a:pt x="21600" y="1188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CECCD4">
                <a:alpha val="90000"/>
              </a:srgbClr>
            </a:solidFill>
            <a:ln w="25400" cap="flat">
              <a:solidFill>
                <a:srgbClr val="CECCD4">
                  <a:alpha val="90000"/>
                </a:srgbClr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defTabSz="3034453">
                <a:lnSpc>
                  <a:spcPct val="90000"/>
                </a:lnSpc>
                <a:spcBef>
                  <a:spcPts val="1400"/>
                </a:spcBef>
                <a:defRPr sz="6800"/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Inside Pages">
  <a:themeElements>
    <a:clrScheme name="Inside Pages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A2D72"/>
      </a:accent1>
      <a:accent2>
        <a:srgbClr val="973B8E"/>
      </a:accent2>
      <a:accent3>
        <a:srgbClr val="291940"/>
      </a:accent3>
      <a:accent4>
        <a:srgbClr val="552150"/>
      </a:accent4>
      <a:accent5>
        <a:srgbClr val="201331"/>
      </a:accent5>
      <a:accent6>
        <a:srgbClr val="41193D"/>
      </a:accent6>
      <a:hlink>
        <a:srgbClr val="0000FF"/>
      </a:hlink>
      <a:folHlink>
        <a:srgbClr val="FF00FF"/>
      </a:folHlink>
    </a:clrScheme>
    <a:fontScheme name="Inside Pages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Inside Pag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254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65023" tIns="65023" rIns="65023" bIns="65023" numCol="1" spcCol="38100" rtlCol="0" anchor="ctr" upright="0">
        <a:spAutoFit/>
      </a:bodyPr>
      <a:lstStyle>
        <a:defPPr marL="0" marR="0" indent="0" algn="l" defTabSz="86698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254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5023" tIns="65023" rIns="65023" bIns="65023" numCol="1" spcCol="38100" rtlCol="0" anchor="t" upright="0">
        <a:spAutoFit/>
      </a:bodyPr>
      <a:lstStyle>
        <a:defPPr marL="0" marR="0" indent="0" algn="l" defTabSz="86698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Inside Pages">
  <a:themeElements>
    <a:clrScheme name="Inside Pages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A2D72"/>
      </a:accent1>
      <a:accent2>
        <a:srgbClr val="973B8E"/>
      </a:accent2>
      <a:accent3>
        <a:srgbClr val="291940"/>
      </a:accent3>
      <a:accent4>
        <a:srgbClr val="552150"/>
      </a:accent4>
      <a:accent5>
        <a:srgbClr val="201331"/>
      </a:accent5>
      <a:accent6>
        <a:srgbClr val="41193D"/>
      </a:accent6>
      <a:hlink>
        <a:srgbClr val="0000FF"/>
      </a:hlink>
      <a:folHlink>
        <a:srgbClr val="FF00FF"/>
      </a:folHlink>
    </a:clrScheme>
    <a:fontScheme name="Inside Pages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Inside Pag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254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65023" tIns="65023" rIns="65023" bIns="65023" numCol="1" spcCol="38100" rtlCol="0" anchor="ctr" upright="0">
        <a:spAutoFit/>
      </a:bodyPr>
      <a:lstStyle>
        <a:defPPr marL="0" marR="0" indent="0" algn="l" defTabSz="86698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254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5023" tIns="65023" rIns="65023" bIns="65023" numCol="1" spcCol="38100" rtlCol="0" anchor="t" upright="0">
        <a:spAutoFit/>
      </a:bodyPr>
      <a:lstStyle>
        <a:defPPr marL="0" marR="0" indent="0" algn="l" defTabSz="86698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