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Lst>
  <p:notesMasterIdLst>
    <p:notesMasterId r:id="rId69"/>
  </p:notesMasterIdLst>
  <p:handoutMasterIdLst>
    <p:handoutMasterId r:id="rId70"/>
  </p:handoutMasterIdLst>
  <p:sldIdLst>
    <p:sldId id="342" r:id="rId3"/>
    <p:sldId id="692" r:id="rId4"/>
    <p:sldId id="693" r:id="rId5"/>
    <p:sldId id="587" r:id="rId6"/>
    <p:sldId id="542" r:id="rId7"/>
    <p:sldId id="543" r:id="rId8"/>
    <p:sldId id="544" r:id="rId9"/>
    <p:sldId id="696" r:id="rId10"/>
    <p:sldId id="697" r:id="rId11"/>
    <p:sldId id="694" r:id="rId12"/>
    <p:sldId id="672" r:id="rId13"/>
    <p:sldId id="600" r:id="rId14"/>
    <p:sldId id="362" r:id="rId15"/>
    <p:sldId id="363" r:id="rId16"/>
    <p:sldId id="364" r:id="rId17"/>
    <p:sldId id="365" r:id="rId18"/>
    <p:sldId id="366" r:id="rId19"/>
    <p:sldId id="367" r:id="rId20"/>
    <p:sldId id="398" r:id="rId21"/>
    <p:sldId id="397" r:id="rId22"/>
    <p:sldId id="399" r:id="rId23"/>
    <p:sldId id="636" r:id="rId24"/>
    <p:sldId id="567" r:id="rId25"/>
    <p:sldId id="519" r:id="rId26"/>
    <p:sldId id="520" r:id="rId27"/>
    <p:sldId id="650" r:id="rId28"/>
    <p:sldId id="613" r:id="rId29"/>
    <p:sldId id="614" r:id="rId30"/>
    <p:sldId id="615" r:id="rId31"/>
    <p:sldId id="612" r:id="rId32"/>
    <p:sldId id="616" r:id="rId33"/>
    <p:sldId id="649" r:id="rId34"/>
    <p:sldId id="698" r:id="rId35"/>
    <p:sldId id="717" r:id="rId36"/>
    <p:sldId id="718" r:id="rId37"/>
    <p:sldId id="746" r:id="rId38"/>
    <p:sldId id="699" r:id="rId39"/>
    <p:sldId id="483" r:id="rId40"/>
    <p:sldId id="485" r:id="rId41"/>
    <p:sldId id="727" r:id="rId42"/>
    <p:sldId id="700" r:id="rId43"/>
    <p:sldId id="661" r:id="rId44"/>
    <p:sldId id="528" r:id="rId45"/>
    <p:sldId id="662" r:id="rId46"/>
    <p:sldId id="664" r:id="rId47"/>
    <p:sldId id="666" r:id="rId48"/>
    <p:sldId id="667" r:id="rId49"/>
    <p:sldId id="665" r:id="rId50"/>
    <p:sldId id="663" r:id="rId51"/>
    <p:sldId id="668" r:id="rId52"/>
    <p:sldId id="761" r:id="rId53"/>
    <p:sldId id="771" r:id="rId54"/>
    <p:sldId id="683" r:id="rId55"/>
    <p:sldId id="358" r:id="rId56"/>
    <p:sldId id="684" r:id="rId57"/>
    <p:sldId id="685" r:id="rId58"/>
    <p:sldId id="686" r:id="rId59"/>
    <p:sldId id="524" r:id="rId60"/>
    <p:sldId id="569" r:id="rId61"/>
    <p:sldId id="772" r:id="rId62"/>
    <p:sldId id="570" r:id="rId63"/>
    <p:sldId id="678" r:id="rId64"/>
    <p:sldId id="680" r:id="rId65"/>
    <p:sldId id="773" r:id="rId66"/>
    <p:sldId id="531" r:id="rId67"/>
    <p:sldId id="532" r:id="rId68"/>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snapToObjects="1">
      <p:cViewPr>
        <p:scale>
          <a:sx n="119" d="100"/>
          <a:sy n="119" d="100"/>
        </p:scale>
        <p:origin x="120" y="80"/>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Opening Reflection: What kind of education?</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Stream 2: Teaching &amp; Learning</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GB" b="1" dirty="0"/>
            <a:t>Middle Curriculum Leadership</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57787" custScaleY="4885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Stream 3: Character Education</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Stream 4: Resilience and Wellbeing</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Lunch</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Ethos Enhancing Outcomes</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5400" b="1" dirty="0"/>
            <a:t>Activity</a:t>
          </a:r>
          <a:r>
            <a:rPr lang="en-US" sz="5400" b="1" baseline="0" dirty="0"/>
            <a:t>: Ethos Enhancing Outcomes</a:t>
          </a:r>
          <a:endParaRPr lang="en-US" sz="5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36667" custLinFactNeighborY="-13635">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5400" b="1" dirty="0"/>
            <a:t>Group Networking Activities </a:t>
          </a:r>
        </a:p>
        <a:p>
          <a:r>
            <a:rPr lang="en-GB" sz="5400" b="1" i="1" dirty="0"/>
            <a:t>(small groups by theme)</a:t>
          </a:r>
          <a:endParaRPr lang="en-US" sz="5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36667" custLinFactNeighborY="-13635">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3200" b="1" dirty="0"/>
            <a:t>Plenary, Planning your sessions and next steps</a:t>
          </a:r>
          <a:endParaRPr lang="en-GB" sz="3200" dirty="0"/>
        </a:p>
        <a:p>
          <a:pPr>
            <a:buFont typeface="Symbol" panose="05050102010706020507" pitchFamily="18" charset="2"/>
            <a:buChar char=""/>
          </a:pPr>
          <a:r>
            <a:rPr lang="en-GB" sz="3200" dirty="0"/>
            <a:t>Next PSN slots</a:t>
          </a:r>
        </a:p>
        <a:p>
          <a:pPr>
            <a:buFont typeface="Symbol" panose="05050102010706020507" pitchFamily="18" charset="2"/>
            <a:buChar char=""/>
          </a:pPr>
          <a:r>
            <a:rPr lang="en-GB" sz="3200" dirty="0"/>
            <a:t>National Conference – 6 February</a:t>
          </a:r>
        </a:p>
        <a:p>
          <a:pPr>
            <a:buFont typeface="Symbol" panose="05050102010706020507" pitchFamily="18" charset="2"/>
            <a:buChar char=""/>
          </a:pPr>
          <a:r>
            <a:rPr lang="en-GB" sz="3200" dirty="0"/>
            <a:t>Connecting with the wider national network</a:t>
          </a:r>
          <a:endParaRPr lang="en-US" sz="32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36667" custLinFactNeighborY="-13635">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Introducing the Peer Support Network</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3600" i="0" u="none" strike="noStrike" cap="none" spc="0" normalizeH="0" baseline="0" noProof="0" dirty="0">
              <a:ln>
                <a:noFill/>
              </a:ln>
              <a:solidFill>
                <a:schemeClr val="bg1"/>
              </a:solidFill>
              <a:effectLst/>
              <a:uLnTx/>
              <a:uFillTx/>
              <a:latin typeface="Arial"/>
              <a:ea typeface="+mn-ea"/>
              <a:cs typeface="Arial"/>
            </a:rPr>
            <a:t>“</a:t>
          </a:r>
          <a:r>
            <a:rPr kumimoji="0" lang="en-GB" sz="36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3600" i="0" u="none" strike="noStrike" cap="none" spc="0" normalizeH="0" noProof="0" dirty="0">
              <a:ln>
                <a:noFill/>
              </a:ln>
              <a:solidFill>
                <a:schemeClr val="bg1"/>
              </a:solidFill>
              <a:effectLst/>
              <a:uLnTx/>
              <a:uFillTx/>
              <a:latin typeface="Arial"/>
              <a:ea typeface="+mn-ea"/>
              <a:cs typeface="Arial"/>
            </a:rPr>
            <a:t> leaders who are </a:t>
          </a:r>
          <a:r>
            <a:rPr kumimoji="0" lang="en-GB" sz="48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36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36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GB" b="1" dirty="0">
              <a:solidFill>
                <a:schemeClr val="bg1"/>
              </a:solidFill>
              <a:latin typeface="Calibri" panose="020F0502020204030204" pitchFamily="34" charset="0"/>
              <a:ea typeface="Calibri" panose="020F0502020204030204" pitchFamily="34" charset="0"/>
            </a:rPr>
            <a:t>Network Themes 2019 onwards:</a:t>
          </a:r>
        </a:p>
        <a:p>
          <a:r>
            <a:rPr lang="en-GB" dirty="0">
              <a:solidFill>
                <a:schemeClr val="bg1"/>
              </a:solidFill>
              <a:latin typeface="Calibri" panose="020F0502020204030204" pitchFamily="34" charset="0"/>
              <a:ea typeface="Calibri" panose="020F0502020204030204" pitchFamily="34" charset="0"/>
            </a:rPr>
            <a:t>Curriculum design and innovation</a:t>
          </a:r>
        </a:p>
        <a:p>
          <a:pPr>
            <a:buFont typeface="Symbol" panose="05050102010706020507" pitchFamily="18" charset="2"/>
            <a:buChar char=""/>
          </a:pPr>
          <a:r>
            <a:rPr lang="en-GB" dirty="0">
              <a:solidFill>
                <a:schemeClr val="bg1"/>
              </a:solidFill>
              <a:latin typeface="Calibri" panose="020F0502020204030204" pitchFamily="34" charset="0"/>
              <a:ea typeface="Calibri" panose="020F0502020204030204" pitchFamily="34" charset="0"/>
            </a:rPr>
            <a:t>Teaching and Learning</a:t>
          </a:r>
        </a:p>
        <a:p>
          <a:pPr>
            <a:buFont typeface="Symbol" panose="05050102010706020507" pitchFamily="18" charset="2"/>
            <a:buChar char=""/>
          </a:pPr>
          <a:r>
            <a:rPr lang="en-GB" dirty="0">
              <a:solidFill>
                <a:schemeClr val="bg1"/>
              </a:solidFill>
              <a:latin typeface="Calibri" panose="020F0502020204030204" pitchFamily="34" charset="0"/>
              <a:ea typeface="Calibri" panose="020F0502020204030204" pitchFamily="34" charset="0"/>
            </a:rPr>
            <a:t>Character Education</a:t>
          </a:r>
        </a:p>
        <a:p>
          <a:pPr>
            <a:buFont typeface="Symbol" panose="05050102010706020507" pitchFamily="18" charset="2"/>
            <a:buChar char=""/>
          </a:pPr>
          <a:r>
            <a:rPr lang="en-GB" dirty="0">
              <a:solidFill>
                <a:schemeClr val="bg1"/>
              </a:solidFill>
              <a:latin typeface="Calibri" panose="020F0502020204030204" pitchFamily="34" charset="0"/>
              <a:ea typeface="Calibri" panose="020F0502020204030204" pitchFamily="34" charset="0"/>
            </a:rPr>
            <a:t>Resilience/wellbeing of pupils and staff</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3400" b="1" dirty="0"/>
            <a:t> “</a:t>
          </a:r>
          <a:r>
            <a:rPr lang="en-US" sz="3200" b="1" dirty="0"/>
            <a:t>Your vocation in life is where </a:t>
          </a:r>
          <a:r>
            <a:rPr lang="en-US" sz="3200" b="1" i="1" dirty="0"/>
            <a:t>your greatest joy meets the world’s deepest need</a:t>
          </a:r>
          <a:r>
            <a:rPr lang="en-US" sz="3200" dirty="0"/>
            <a:t>.”</a:t>
          </a:r>
        </a:p>
        <a:p>
          <a:r>
            <a:rPr lang="en-US" sz="3200" b="1" dirty="0"/>
            <a:t>Frederick Buechner</a:t>
          </a:r>
          <a:endParaRPr lang="en-US" sz="4400" b="1"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4579" custLinFactNeighborY="1338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Stream 1: Curriculum Development</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Wisdom in Curriculum Design</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Hope in Curriculum Design</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X="-3406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dirty="0"/>
            <a:t>Opening Reflection: What kind of education?</a:t>
          </a:r>
        </a:p>
      </dsp:txBody>
      <dsp:txXfrm>
        <a:off x="59515" y="401744"/>
        <a:ext cx="5976970" cy="19129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t>Stream 2: Teaching &amp; Learning</a:t>
          </a:r>
        </a:p>
      </dsp:txBody>
      <dsp:txXfrm>
        <a:off x="59515" y="401744"/>
        <a:ext cx="5976970" cy="19129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1286652" y="861832"/>
          <a:ext cx="3522695" cy="9927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kern="1200" dirty="0"/>
            <a:t>Middle Curriculum Leadership</a:t>
          </a:r>
          <a:endParaRPr lang="en-US" sz="2600" kern="1200" dirty="0"/>
        </a:p>
      </dsp:txBody>
      <dsp:txXfrm>
        <a:off x="1315730" y="890910"/>
        <a:ext cx="3464539" cy="9346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t>Stream 3: Character Education</a:t>
          </a:r>
        </a:p>
      </dsp:txBody>
      <dsp:txXfrm>
        <a:off x="59515" y="401744"/>
        <a:ext cx="5976970" cy="19129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016000"/>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b="1" kern="1200" dirty="0"/>
            <a:t>Stream 4: Resilience and Wellbeing</a:t>
          </a:r>
        </a:p>
      </dsp:txBody>
      <dsp:txXfrm>
        <a:off x="59515" y="1075515"/>
        <a:ext cx="5976970" cy="19129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dirty="0"/>
            <a:t>Lunch</a:t>
          </a:r>
        </a:p>
      </dsp:txBody>
      <dsp:txXfrm>
        <a:off x="59515" y="401744"/>
        <a:ext cx="5976970" cy="19129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kern="1200" dirty="0"/>
            <a:t>Ethos Enhancing Outcomes</a:t>
          </a:r>
        </a:p>
      </dsp:txBody>
      <dsp:txXfrm>
        <a:off x="59515" y="401744"/>
        <a:ext cx="5976970" cy="191297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6275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kern="1200" dirty="0"/>
            <a:t>Activity</a:t>
          </a:r>
          <a:r>
            <a:rPr lang="en-US" sz="5400" b="1" kern="1200" baseline="0" dirty="0"/>
            <a:t>: Ethos Enhancing Outcomes</a:t>
          </a:r>
          <a:endParaRPr lang="en-US" sz="5400" kern="1200" dirty="0"/>
        </a:p>
      </dsp:txBody>
      <dsp:txXfrm>
        <a:off x="106247" y="106247"/>
        <a:ext cx="5883506" cy="34150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6275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GB" sz="5400" b="1" kern="1200" dirty="0"/>
            <a:t>Group Networking Activities </a:t>
          </a:r>
        </a:p>
        <a:p>
          <a:pPr marL="0" lvl="0" indent="0" algn="ctr" defTabSz="2400300">
            <a:lnSpc>
              <a:spcPct val="90000"/>
            </a:lnSpc>
            <a:spcBef>
              <a:spcPct val="0"/>
            </a:spcBef>
            <a:spcAft>
              <a:spcPct val="35000"/>
            </a:spcAft>
            <a:buNone/>
          </a:pPr>
          <a:r>
            <a:rPr lang="en-GB" sz="5400" b="1" i="1" kern="1200" dirty="0"/>
            <a:t>(small groups by theme)</a:t>
          </a:r>
          <a:endParaRPr lang="en-US" sz="5400" kern="1200" dirty="0"/>
        </a:p>
      </dsp:txBody>
      <dsp:txXfrm>
        <a:off x="106247" y="106247"/>
        <a:ext cx="5883506" cy="34150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5759058" cy="321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Leadership Practices Matrix (2019) </a:t>
          </a:r>
          <a:endParaRPr lang="en-US" sz="4400" kern="1200" dirty="0"/>
        </a:p>
      </dsp:txBody>
      <dsp:txXfrm>
        <a:off x="94174" y="94174"/>
        <a:ext cx="5570710" cy="302699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6275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dirty="0"/>
            <a:t>Plenary, Planning your sessions and next steps</a:t>
          </a:r>
          <a:endParaRPr lang="en-GB" sz="3200" kern="1200" dirty="0"/>
        </a:p>
        <a:p>
          <a:pPr marL="0" lvl="0" indent="0" algn="ctr" defTabSz="1422400">
            <a:lnSpc>
              <a:spcPct val="90000"/>
            </a:lnSpc>
            <a:spcBef>
              <a:spcPct val="0"/>
            </a:spcBef>
            <a:spcAft>
              <a:spcPct val="35000"/>
            </a:spcAft>
            <a:buFont typeface="Symbol" panose="05050102010706020507" pitchFamily="18" charset="2"/>
            <a:buNone/>
          </a:pPr>
          <a:r>
            <a:rPr lang="en-GB" sz="3200" kern="1200" dirty="0"/>
            <a:t>Next PSN slots</a:t>
          </a:r>
        </a:p>
        <a:p>
          <a:pPr marL="0" lvl="0" indent="0" algn="ctr" defTabSz="1422400">
            <a:lnSpc>
              <a:spcPct val="90000"/>
            </a:lnSpc>
            <a:spcBef>
              <a:spcPct val="0"/>
            </a:spcBef>
            <a:spcAft>
              <a:spcPct val="35000"/>
            </a:spcAft>
            <a:buFont typeface="Symbol" panose="05050102010706020507" pitchFamily="18" charset="2"/>
            <a:buNone/>
          </a:pPr>
          <a:r>
            <a:rPr lang="en-GB" sz="3200" kern="1200" dirty="0"/>
            <a:t>National Conference – 6 February</a:t>
          </a:r>
        </a:p>
        <a:p>
          <a:pPr marL="0" lvl="0" indent="0" algn="ctr" defTabSz="1422400">
            <a:lnSpc>
              <a:spcPct val="90000"/>
            </a:lnSpc>
            <a:spcBef>
              <a:spcPct val="0"/>
            </a:spcBef>
            <a:spcAft>
              <a:spcPct val="35000"/>
            </a:spcAft>
            <a:buFont typeface="Symbol" panose="05050102010706020507" pitchFamily="18" charset="2"/>
            <a:buNone/>
          </a:pPr>
          <a:r>
            <a:rPr lang="en-GB" sz="3200" kern="1200" dirty="0"/>
            <a:t>Connecting with the wider national network</a:t>
          </a:r>
          <a:endParaRPr lang="en-US" sz="3200" kern="1200" dirty="0"/>
        </a:p>
      </dsp:txBody>
      <dsp:txXfrm>
        <a:off x="106247" y="106247"/>
        <a:ext cx="5883506" cy="3415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b="1" kern="1200" dirty="0"/>
            <a:t>Introducing the Peer Support Network</a:t>
          </a:r>
        </a:p>
      </dsp:txBody>
      <dsp:txXfrm>
        <a:off x="59515" y="401744"/>
        <a:ext cx="5976970" cy="1912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23410"/>
          <a:ext cx="8201851" cy="3173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kumimoji="0" lang="en-US" sz="3600" i="0" u="none" strike="noStrike" kern="1200" cap="none" spc="0" normalizeH="0" baseline="0" noProof="0" dirty="0">
              <a:ln>
                <a:noFill/>
              </a:ln>
              <a:solidFill>
                <a:schemeClr val="bg1"/>
              </a:solidFill>
              <a:effectLst/>
              <a:uLnTx/>
              <a:uFillTx/>
              <a:latin typeface="Arial"/>
              <a:ea typeface="+mn-ea"/>
              <a:cs typeface="Arial"/>
            </a:rPr>
            <a:t>“</a:t>
          </a:r>
          <a:r>
            <a:rPr kumimoji="0" lang="en-GB" sz="36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3600" i="0" u="none" strike="noStrike" kern="1200" cap="none" spc="0" normalizeH="0" noProof="0" dirty="0">
              <a:ln>
                <a:noFill/>
              </a:ln>
              <a:solidFill>
                <a:schemeClr val="bg1"/>
              </a:solidFill>
              <a:effectLst/>
              <a:uLnTx/>
              <a:uFillTx/>
              <a:latin typeface="Arial"/>
              <a:ea typeface="+mn-ea"/>
              <a:cs typeface="Arial"/>
            </a:rPr>
            <a:t> leaders who are </a:t>
          </a:r>
          <a:r>
            <a:rPr kumimoji="0" lang="en-GB" sz="48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36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3600" b="1" i="0" kern="1200" dirty="0">
            <a:solidFill>
              <a:schemeClr val="bg1"/>
            </a:solidFill>
          </a:endParaRPr>
        </a:p>
      </dsp:txBody>
      <dsp:txXfrm>
        <a:off x="92941" y="216351"/>
        <a:ext cx="8015969" cy="2987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6275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b="1" kern="1200" dirty="0">
              <a:solidFill>
                <a:schemeClr val="bg1"/>
              </a:solidFill>
              <a:latin typeface="Calibri" panose="020F0502020204030204" pitchFamily="34" charset="0"/>
              <a:ea typeface="Calibri" panose="020F0502020204030204" pitchFamily="34" charset="0"/>
            </a:rPr>
            <a:t>Network Themes 2019 onwards:</a:t>
          </a:r>
        </a:p>
        <a:p>
          <a:pPr marL="0" lvl="0" indent="0" algn="ctr" defTabSz="1333500">
            <a:lnSpc>
              <a:spcPct val="90000"/>
            </a:lnSpc>
            <a:spcBef>
              <a:spcPct val="0"/>
            </a:spcBef>
            <a:spcAft>
              <a:spcPct val="35000"/>
            </a:spcAft>
            <a:buNone/>
          </a:pPr>
          <a:r>
            <a:rPr lang="en-GB" sz="3000" kern="1200" dirty="0">
              <a:solidFill>
                <a:schemeClr val="bg1"/>
              </a:solidFill>
              <a:latin typeface="Calibri" panose="020F0502020204030204" pitchFamily="34" charset="0"/>
              <a:ea typeface="Calibri" panose="020F0502020204030204" pitchFamily="34" charset="0"/>
            </a:rPr>
            <a:t>Curriculum design and innovation</a:t>
          </a:r>
        </a:p>
        <a:p>
          <a:pPr marL="0" lvl="0" indent="0" algn="ctr" defTabSz="1333500">
            <a:lnSpc>
              <a:spcPct val="90000"/>
            </a:lnSpc>
            <a:spcBef>
              <a:spcPct val="0"/>
            </a:spcBef>
            <a:spcAft>
              <a:spcPct val="35000"/>
            </a:spcAft>
            <a:buFont typeface="Symbol" panose="05050102010706020507" pitchFamily="18" charset="2"/>
            <a:buNone/>
          </a:pPr>
          <a:r>
            <a:rPr lang="en-GB" sz="3000" kern="1200" dirty="0">
              <a:solidFill>
                <a:schemeClr val="bg1"/>
              </a:solidFill>
              <a:latin typeface="Calibri" panose="020F0502020204030204" pitchFamily="34" charset="0"/>
              <a:ea typeface="Calibri" panose="020F0502020204030204" pitchFamily="34" charset="0"/>
            </a:rPr>
            <a:t>Teaching and Learning</a:t>
          </a:r>
        </a:p>
        <a:p>
          <a:pPr marL="0" lvl="0" indent="0" algn="ctr" defTabSz="1333500">
            <a:lnSpc>
              <a:spcPct val="90000"/>
            </a:lnSpc>
            <a:spcBef>
              <a:spcPct val="0"/>
            </a:spcBef>
            <a:spcAft>
              <a:spcPct val="35000"/>
            </a:spcAft>
            <a:buFont typeface="Symbol" panose="05050102010706020507" pitchFamily="18" charset="2"/>
            <a:buNone/>
          </a:pPr>
          <a:r>
            <a:rPr lang="en-GB" sz="3000" kern="1200" dirty="0">
              <a:solidFill>
                <a:schemeClr val="bg1"/>
              </a:solidFill>
              <a:latin typeface="Calibri" panose="020F0502020204030204" pitchFamily="34" charset="0"/>
              <a:ea typeface="Calibri" panose="020F0502020204030204" pitchFamily="34" charset="0"/>
            </a:rPr>
            <a:t>Character Education</a:t>
          </a:r>
        </a:p>
        <a:p>
          <a:pPr marL="0" lvl="0" indent="0" algn="ctr" defTabSz="1333500">
            <a:lnSpc>
              <a:spcPct val="90000"/>
            </a:lnSpc>
            <a:spcBef>
              <a:spcPct val="0"/>
            </a:spcBef>
            <a:spcAft>
              <a:spcPct val="35000"/>
            </a:spcAft>
            <a:buFont typeface="Symbol" panose="05050102010706020507" pitchFamily="18" charset="2"/>
            <a:buNone/>
          </a:pPr>
          <a:r>
            <a:rPr lang="en-GB" sz="3000" kern="1200" dirty="0">
              <a:solidFill>
                <a:schemeClr val="bg1"/>
              </a:solidFill>
              <a:latin typeface="Calibri" panose="020F0502020204030204" pitchFamily="34" charset="0"/>
              <a:ea typeface="Calibri" panose="020F0502020204030204" pitchFamily="34" charset="0"/>
            </a:rPr>
            <a:t>Resilience/wellbeing of pupils and staff</a:t>
          </a:r>
        </a:p>
      </dsp:txBody>
      <dsp:txXfrm>
        <a:off x="106247" y="106247"/>
        <a:ext cx="5883506" cy="34150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2679099"/>
          <a:ext cx="3682553" cy="42264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 “</a:t>
          </a:r>
          <a:r>
            <a:rPr lang="en-US" sz="3200" b="1" kern="1200" dirty="0"/>
            <a:t>Your vocation in life is where </a:t>
          </a:r>
          <a:r>
            <a:rPr lang="en-US" sz="3200" b="1" i="1" kern="1200" dirty="0"/>
            <a:t>your greatest joy meets the world’s deepest need</a:t>
          </a:r>
          <a:r>
            <a:rPr lang="en-US" sz="3200" kern="1200" dirty="0"/>
            <a:t>.”</a:t>
          </a:r>
        </a:p>
        <a:p>
          <a:pPr marL="0" lvl="0" indent="0" algn="ctr" defTabSz="1511300">
            <a:lnSpc>
              <a:spcPct val="90000"/>
            </a:lnSpc>
            <a:spcBef>
              <a:spcPct val="0"/>
            </a:spcBef>
            <a:spcAft>
              <a:spcPct val="35000"/>
            </a:spcAft>
            <a:buNone/>
          </a:pPr>
          <a:r>
            <a:rPr lang="en-US" sz="3200" b="1" kern="1200" dirty="0"/>
            <a:t>Frederick Buechner</a:t>
          </a:r>
          <a:endParaRPr lang="en-US" sz="4400" b="1" kern="1200" dirty="0"/>
        </a:p>
      </dsp:txBody>
      <dsp:txXfrm>
        <a:off x="107858" y="2786957"/>
        <a:ext cx="3466837" cy="4010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r>
            <a:rPr lang="en-US" sz="2400" b="1" kern="1200" dirty="0"/>
            <a:t>Wisdom, Knowledge and Skills</a:t>
          </a:r>
        </a:p>
      </dsp:txBody>
      <dsp:txXfrm rot="5400000">
        <a:off x="0" y="0"/>
        <a:ext cx="3048000" cy="1524000"/>
      </dsp:txXfrm>
    </dsp:sp>
    <dsp:sp modelId="{F2796A30-4BA6-4579-B872-55030DC8751B}">
      <dsp:nvSpPr>
        <dsp:cNvPr id="0" name=""/>
        <dsp:cNvSpPr/>
      </dsp:nvSpPr>
      <dsp:spPr>
        <a:xfrm>
          <a:off x="3048000" y="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p>
        <a:p>
          <a:pPr marL="0" lvl="0" indent="0" algn="ctr" defTabSz="1066800">
            <a:lnSpc>
              <a:spcPct val="90000"/>
            </a:lnSpc>
            <a:spcBef>
              <a:spcPct val="0"/>
            </a:spcBef>
            <a:spcAft>
              <a:spcPct val="35000"/>
            </a:spcAft>
            <a:buNone/>
          </a:pPr>
          <a:r>
            <a:rPr lang="en-US" sz="2400" b="1" kern="1200" dirty="0"/>
            <a:t>Hope and Aspiration</a:t>
          </a:r>
        </a:p>
      </dsp:txBody>
      <dsp:txXfrm>
        <a:off x="3048000" y="0"/>
        <a:ext cx="3048000" cy="1524000"/>
      </dsp:txXfrm>
    </dsp:sp>
    <dsp:sp modelId="{D2EE4A69-F86E-44DB-8DC2-05CF8482E115}">
      <dsp:nvSpPr>
        <dsp:cNvPr id="0" name=""/>
        <dsp:cNvSpPr/>
      </dsp:nvSpPr>
      <dsp:spPr>
        <a:xfrm rot="10800000">
          <a:off x="0" y="203200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r>
            <a:rPr lang="en-US" sz="2400" b="1" kern="1200" dirty="0"/>
            <a:t>Community and Living Well Together</a:t>
          </a:r>
        </a:p>
      </dsp:txBody>
      <dsp:txXfrm rot="10800000">
        <a:off x="0" y="2539999"/>
        <a:ext cx="3048000" cy="1524000"/>
      </dsp:txXfrm>
    </dsp:sp>
    <dsp:sp modelId="{D2422CFC-64A5-4E24-9F46-1CDA73C5BF6F}">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Educating for </a:t>
          </a:r>
          <a:r>
            <a:rPr lang="en-US" sz="2400" b="1" kern="1200" dirty="0"/>
            <a:t>Dignity and Respect </a:t>
          </a:r>
        </a:p>
      </dsp:txBody>
      <dsp:txXfrm rot="-5400000">
        <a:off x="3048000" y="2539999"/>
        <a:ext cx="3048000" cy="1524000"/>
      </dsp:txXfrm>
    </dsp:sp>
    <dsp:sp modelId="{961D8291-A1AA-439C-9B5B-62F2FD2E034E}">
      <dsp:nvSpPr>
        <dsp:cNvPr id="0" name=""/>
        <dsp:cNvSpPr/>
      </dsp:nvSpPr>
      <dsp:spPr>
        <a:xfrm>
          <a:off x="2133600" y="1523999"/>
          <a:ext cx="1828800" cy="101600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1" kern="1200" dirty="0"/>
            <a:t>‘Life in all its fullness’</a:t>
          </a:r>
        </a:p>
      </dsp:txBody>
      <dsp:txXfrm>
        <a:off x="2183197" y="1573596"/>
        <a:ext cx="1729606" cy="9168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b="1" kern="1200" dirty="0"/>
            <a:t>Stream 1: Curriculum Development</a:t>
          </a:r>
        </a:p>
      </dsp:txBody>
      <dsp:txXfrm>
        <a:off x="59515" y="401744"/>
        <a:ext cx="5976970" cy="1912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dirty="0"/>
            <a:t>Wisdom in Curriculum Design</a:t>
          </a:r>
        </a:p>
      </dsp:txBody>
      <dsp:txXfrm>
        <a:off x="59515" y="401744"/>
        <a:ext cx="5976970" cy="19129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kern="1200" dirty="0"/>
            <a:t>Hope in Curriculum Design</a:t>
          </a:r>
        </a:p>
      </dsp:txBody>
      <dsp:txXfrm>
        <a:off x="59515" y="401744"/>
        <a:ext cx="5976970" cy="191297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C5B937-A347-4C80-9F21-BD6F314F1FB1}" type="datetimeFigureOut">
              <a:rPr lang="en-GB" smtClean="0"/>
              <a:t>13/11/2019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02B99FD-D39B-4436-A344-51B290240781}" type="slidenum">
              <a:rPr lang="en-GB" smtClean="0"/>
              <a:t>‹#›</a:t>
            </a:fld>
            <a:endParaRPr lang="en-GB"/>
          </a:p>
        </p:txBody>
      </p:sp>
    </p:spTree>
    <p:extLst>
      <p:ext uri="{BB962C8B-B14F-4D97-AF65-F5344CB8AC3E}">
        <p14:creationId xmlns:p14="http://schemas.microsoft.com/office/powerpoint/2010/main" val="359003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63DDCF-A389-4320-8F4A-6CB43A1B9FD2}" type="datetimeFigureOut">
              <a:rPr lang="en-GB" smtClean="0"/>
              <a:t>13/11/2019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B056913-BBBF-4376-B8AB-C9EBD5B2BFC7}" type="slidenum">
              <a:rPr lang="en-GB" smtClean="0"/>
              <a:t>‹#›</a:t>
            </a:fld>
            <a:endParaRPr lang="en-GB"/>
          </a:p>
        </p:txBody>
      </p:sp>
    </p:spTree>
    <p:extLst>
      <p:ext uri="{BB962C8B-B14F-4D97-AF65-F5344CB8AC3E}">
        <p14:creationId xmlns:p14="http://schemas.microsoft.com/office/powerpoint/2010/main" val="79858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5</a:t>
            </a:fld>
            <a:endParaRPr lang="en-GB"/>
          </a:p>
        </p:txBody>
      </p:sp>
    </p:spTree>
    <p:extLst>
      <p:ext uri="{BB962C8B-B14F-4D97-AF65-F5344CB8AC3E}">
        <p14:creationId xmlns:p14="http://schemas.microsoft.com/office/powerpoint/2010/main" val="1526981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46</a:t>
            </a:fld>
            <a:endParaRPr lang="en-GB"/>
          </a:p>
        </p:txBody>
      </p:sp>
    </p:spTree>
    <p:extLst>
      <p:ext uri="{BB962C8B-B14F-4D97-AF65-F5344CB8AC3E}">
        <p14:creationId xmlns:p14="http://schemas.microsoft.com/office/powerpoint/2010/main" val="312466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48</a:t>
            </a:fld>
            <a:endParaRPr lang="en-GB"/>
          </a:p>
        </p:txBody>
      </p:sp>
    </p:spTree>
    <p:extLst>
      <p:ext uri="{BB962C8B-B14F-4D97-AF65-F5344CB8AC3E}">
        <p14:creationId xmlns:p14="http://schemas.microsoft.com/office/powerpoint/2010/main" val="388892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50</a:t>
            </a:fld>
            <a:endParaRPr lang="en-GB"/>
          </a:p>
        </p:txBody>
      </p:sp>
    </p:spTree>
    <p:extLst>
      <p:ext uri="{BB962C8B-B14F-4D97-AF65-F5344CB8AC3E}">
        <p14:creationId xmlns:p14="http://schemas.microsoft.com/office/powerpoint/2010/main" val="4195335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58</a:t>
            </a:fld>
            <a:endParaRPr lang="en-GB"/>
          </a:p>
        </p:txBody>
      </p:sp>
    </p:spTree>
    <p:extLst>
      <p:ext uri="{BB962C8B-B14F-4D97-AF65-F5344CB8AC3E}">
        <p14:creationId xmlns:p14="http://schemas.microsoft.com/office/powerpoint/2010/main" val="410898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6</a:t>
            </a:fld>
            <a:endParaRPr lang="en-GB"/>
          </a:p>
        </p:txBody>
      </p:sp>
    </p:spTree>
    <p:extLst>
      <p:ext uri="{BB962C8B-B14F-4D97-AF65-F5344CB8AC3E}">
        <p14:creationId xmlns:p14="http://schemas.microsoft.com/office/powerpoint/2010/main" val="99018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7</a:t>
            </a:fld>
            <a:endParaRPr lang="en-GB"/>
          </a:p>
        </p:txBody>
      </p:sp>
    </p:spTree>
    <p:extLst>
      <p:ext uri="{BB962C8B-B14F-4D97-AF65-F5344CB8AC3E}">
        <p14:creationId xmlns:p14="http://schemas.microsoft.com/office/powerpoint/2010/main" val="251800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8</a:t>
            </a:fld>
            <a:endParaRPr lang="en-GB"/>
          </a:p>
        </p:txBody>
      </p:sp>
    </p:spTree>
    <p:extLst>
      <p:ext uri="{BB962C8B-B14F-4D97-AF65-F5344CB8AC3E}">
        <p14:creationId xmlns:p14="http://schemas.microsoft.com/office/powerpoint/2010/main" val="3566364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38</a:t>
            </a:fld>
            <a:endParaRPr lang="en-GB"/>
          </a:p>
        </p:txBody>
      </p:sp>
    </p:spTree>
    <p:extLst>
      <p:ext uri="{BB962C8B-B14F-4D97-AF65-F5344CB8AC3E}">
        <p14:creationId xmlns:p14="http://schemas.microsoft.com/office/powerpoint/2010/main" val="300406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39</a:t>
            </a:fld>
            <a:endParaRPr lang="en-GB"/>
          </a:p>
        </p:txBody>
      </p:sp>
    </p:spTree>
    <p:extLst>
      <p:ext uri="{BB962C8B-B14F-4D97-AF65-F5344CB8AC3E}">
        <p14:creationId xmlns:p14="http://schemas.microsoft.com/office/powerpoint/2010/main" val="153800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40</a:t>
            </a:fld>
            <a:endParaRPr lang="en-GB"/>
          </a:p>
        </p:txBody>
      </p:sp>
    </p:spTree>
    <p:extLst>
      <p:ext uri="{BB962C8B-B14F-4D97-AF65-F5344CB8AC3E}">
        <p14:creationId xmlns:p14="http://schemas.microsoft.com/office/powerpoint/2010/main" val="4083467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42</a:t>
            </a:fld>
            <a:endParaRPr lang="en-GB"/>
          </a:p>
        </p:txBody>
      </p:sp>
    </p:spTree>
    <p:extLst>
      <p:ext uri="{BB962C8B-B14F-4D97-AF65-F5344CB8AC3E}">
        <p14:creationId xmlns:p14="http://schemas.microsoft.com/office/powerpoint/2010/main" val="267305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44</a:t>
            </a:fld>
            <a:endParaRPr lang="en-GB"/>
          </a:p>
        </p:txBody>
      </p:sp>
    </p:spTree>
    <p:extLst>
      <p:ext uri="{BB962C8B-B14F-4D97-AF65-F5344CB8AC3E}">
        <p14:creationId xmlns:p14="http://schemas.microsoft.com/office/powerpoint/2010/main" val="134914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0564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86"/>
            <a:ext cx="9143999" cy="5142214"/>
          </a:xfrm>
          <a:prstGeom prst="rect">
            <a:avLst/>
          </a:prstGeom>
        </p:spPr>
      </p:pic>
    </p:spTree>
    <p:extLst>
      <p:ext uri="{BB962C8B-B14F-4D97-AF65-F5344CB8AC3E}">
        <p14:creationId xmlns:p14="http://schemas.microsoft.com/office/powerpoint/2010/main" val="4033387178"/>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93884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uk/url?sa=i&amp;rct=j&amp;q=&amp;esrc=s&amp;source=images&amp;cd=&amp;ved=2ahUKEwjMsY_Am_PiAhWz5OAKHd3fB_QQjRx6BAgBEAQ&amp;url=https://www.churchofengland.org/sites/default/files/2018-08/22102018%20-%20Rothwell%20etc.pdf&amp;psig=AOvVaw3fhWqGngv1lXnkgEipHibg&amp;ust=156095360882768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Layout" Target="../diagrams/layout5.xml"/><Relationship Id="rId7" Type="http://schemas.openxmlformats.org/officeDocument/2006/relationships/image" Target="../media/image4.jp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11" Type="http://schemas.openxmlformats.org/officeDocument/2006/relationships/image" Target="../media/image8.jpg"/><Relationship Id="rId5" Type="http://schemas.openxmlformats.org/officeDocument/2006/relationships/diagramColors" Target="../diagrams/colors5.xml"/><Relationship Id="rId10" Type="http://schemas.openxmlformats.org/officeDocument/2006/relationships/image" Target="../media/image7.jpg"/><Relationship Id="rId4" Type="http://schemas.openxmlformats.org/officeDocument/2006/relationships/diagramQuickStyle" Target="../diagrams/quickStyle5.xml"/><Relationship Id="rId9" Type="http://schemas.openxmlformats.org/officeDocument/2006/relationships/image" Target="../media/image6.jp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3" Type="http://schemas.openxmlformats.org/officeDocument/2006/relationships/hyperlink" Target="http://www.cefel.org.uk/character"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5"/>
          <p:cNvSpPr txBox="1">
            <a:spLocks/>
          </p:cNvSpPr>
          <p:nvPr/>
        </p:nvSpPr>
        <p:spPr>
          <a:xfrm>
            <a:off x="435535" y="270533"/>
            <a:ext cx="8391964" cy="3897986"/>
          </a:xfrm>
          <a:prstGeom prst="rect">
            <a:avLst/>
          </a:prstGeom>
        </p:spPr>
        <p:txBody>
          <a:bodyPr vert="horz"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457189">
              <a:buNone/>
              <a:defRPr/>
            </a:pPr>
            <a:r>
              <a:rPr lang="en-US" b="1" dirty="0">
                <a:solidFill>
                  <a:srgbClr val="973B8E"/>
                </a:solidFill>
                <a:latin typeface="Arial"/>
                <a:cs typeface="Arial"/>
              </a:rPr>
              <a:t>Diocese of Peterborough – </a:t>
            </a:r>
          </a:p>
          <a:p>
            <a:pPr marL="0" indent="0" algn="r" defTabSz="457189">
              <a:buNone/>
              <a:defRPr/>
            </a:pPr>
            <a:r>
              <a:rPr lang="en-US" b="1" dirty="0">
                <a:solidFill>
                  <a:srgbClr val="973B8E"/>
                </a:solidFill>
                <a:latin typeface="Arial"/>
                <a:cs typeface="Arial"/>
              </a:rPr>
              <a:t>Peer Support Network Session 1</a:t>
            </a:r>
          </a:p>
          <a:p>
            <a:pPr marL="0" indent="0" algn="r" defTabSz="457189">
              <a:buNone/>
              <a:defRPr/>
            </a:pPr>
            <a:endParaRPr lang="en-US" sz="2400" dirty="0">
              <a:solidFill>
                <a:srgbClr val="4A2D72"/>
              </a:solidFill>
              <a:latin typeface="Calibri"/>
              <a:cs typeface="Arial"/>
            </a:endParaRPr>
          </a:p>
          <a:p>
            <a:pPr marL="0" indent="0" algn="r" defTabSz="457189">
              <a:buNone/>
              <a:defRPr/>
            </a:pPr>
            <a:r>
              <a:rPr lang="en-US" sz="2400" dirty="0">
                <a:solidFill>
                  <a:srgbClr val="4A2D72"/>
                </a:solidFill>
                <a:latin typeface="Calibri"/>
                <a:cs typeface="Arial"/>
              </a:rPr>
              <a:t>Andy Wolfe, Deputy Chief Education Officer</a:t>
            </a:r>
          </a:p>
          <a:p>
            <a:pPr marL="0" indent="0" algn="r" defTabSz="457189">
              <a:buNone/>
              <a:defRPr/>
            </a:pPr>
            <a:r>
              <a:rPr lang="en-US" sz="2400" dirty="0">
                <a:solidFill>
                  <a:srgbClr val="4A2D72"/>
                </a:solidFill>
                <a:latin typeface="Calibri"/>
                <a:cs typeface="Arial"/>
              </a:rPr>
              <a:t>Church of England</a:t>
            </a:r>
          </a:p>
          <a:p>
            <a:pPr marL="0" indent="0" algn="r" defTabSz="457189">
              <a:buNone/>
              <a:defRPr/>
            </a:pPr>
            <a:r>
              <a:rPr lang="en-US" sz="2400" b="1" dirty="0">
                <a:solidFill>
                  <a:srgbClr val="4A2D72"/>
                </a:solidFill>
                <a:latin typeface="Calibri"/>
                <a:cs typeface="Arial"/>
              </a:rPr>
              <a:t>@</a:t>
            </a:r>
            <a:r>
              <a:rPr lang="en-US" sz="2400" b="1" dirty="0" err="1">
                <a:solidFill>
                  <a:srgbClr val="4A2D72"/>
                </a:solidFill>
                <a:latin typeface="Calibri"/>
                <a:cs typeface="Arial"/>
              </a:rPr>
              <a:t>mrawolfe</a:t>
            </a:r>
            <a:endParaRPr lang="en-US" sz="2400" b="1" dirty="0">
              <a:solidFill>
                <a:srgbClr val="4A2D72"/>
              </a:solidFill>
              <a:latin typeface="Calibri"/>
              <a:cs typeface="Arial"/>
            </a:endParaRPr>
          </a:p>
          <a:p>
            <a:pPr marL="0" indent="0" algn="r" defTabSz="457189">
              <a:buNone/>
              <a:defRPr/>
            </a:pPr>
            <a:endParaRPr lang="en-US" sz="2400" dirty="0">
              <a:solidFill>
                <a:srgbClr val="4A2D72"/>
              </a:solidFill>
              <a:latin typeface="Calibri"/>
              <a:cs typeface="Arial"/>
            </a:endParaRPr>
          </a:p>
          <a:p>
            <a:pPr marL="0" indent="0" algn="ctr" defTabSz="457189">
              <a:buNone/>
              <a:defRPr/>
            </a:pPr>
            <a:endParaRPr lang="en-US" sz="2400" b="1" dirty="0">
              <a:solidFill>
                <a:srgbClr val="4A2D72"/>
              </a:solidFill>
              <a:latin typeface="Calibri"/>
              <a:cs typeface="Arial"/>
            </a:endParaRPr>
          </a:p>
        </p:txBody>
      </p:sp>
      <p:pic>
        <p:nvPicPr>
          <p:cNvPr id="4" name="Picture 3" descr="Image result for diocese of peterborough logo">
            <a:hlinkClick r:id="rId2" tgtFrame="&quot;_blank&quot;"/>
            <a:extLst>
              <a:ext uri="{FF2B5EF4-FFF2-40B4-BE49-F238E27FC236}">
                <a16:creationId xmlns:a16="http://schemas.microsoft.com/office/drawing/2014/main" id="{9AB83D53-40A8-4E97-A618-9708B0A91C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6288" y="2969159"/>
            <a:ext cx="3556000" cy="916940"/>
          </a:xfrm>
          <a:prstGeom prst="rect">
            <a:avLst/>
          </a:prstGeom>
          <a:noFill/>
          <a:ln>
            <a:noFill/>
          </a:ln>
        </p:spPr>
      </p:pic>
    </p:spTree>
    <p:extLst>
      <p:ext uri="{BB962C8B-B14F-4D97-AF65-F5344CB8AC3E}">
        <p14:creationId xmlns:p14="http://schemas.microsoft.com/office/powerpoint/2010/main" val="31047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C227C1-E208-417A-88DC-F05D69D9DDA7}"/>
              </a:ext>
            </a:extLst>
          </p:cNvPr>
          <p:cNvPicPr>
            <a:picLocks noChangeAspect="1"/>
          </p:cNvPicPr>
          <p:nvPr/>
        </p:nvPicPr>
        <p:blipFill>
          <a:blip r:embed="rId2"/>
          <a:stretch>
            <a:fillRect/>
          </a:stretch>
        </p:blipFill>
        <p:spPr>
          <a:xfrm>
            <a:off x="869614" y="292396"/>
            <a:ext cx="7678961" cy="3702018"/>
          </a:xfrm>
          <a:prstGeom prst="rect">
            <a:avLst/>
          </a:prstGeom>
        </p:spPr>
      </p:pic>
    </p:spTree>
    <p:extLst>
      <p:ext uri="{BB962C8B-B14F-4D97-AF65-F5344CB8AC3E}">
        <p14:creationId xmlns:p14="http://schemas.microsoft.com/office/powerpoint/2010/main" val="313092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89414725"/>
              </p:ext>
            </p:extLst>
          </p:nvPr>
        </p:nvGraphicFramePr>
        <p:xfrm>
          <a:off x="1697268" y="43986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404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61417" y="-2548270"/>
          <a:ext cx="3682553" cy="8452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CC8F0E23-FA5E-4DCC-BE3D-2024A6DAA257}"/>
              </a:ext>
            </a:extLst>
          </p:cNvPr>
          <p:cNvPicPr>
            <a:picLocks noChangeAspect="1"/>
          </p:cNvPicPr>
          <p:nvPr/>
        </p:nvPicPr>
        <p:blipFill rotWithShape="1">
          <a:blip r:embed="rId7"/>
          <a:srcRect l="5626" t="7775"/>
          <a:stretch/>
        </p:blipFill>
        <p:spPr>
          <a:xfrm>
            <a:off x="4201199" y="201698"/>
            <a:ext cx="2500140" cy="1625841"/>
          </a:xfrm>
          <a:prstGeom prst="rect">
            <a:avLst/>
          </a:prstGeom>
          <a:effectLst>
            <a:outerShdw blurRad="50800" dist="38100" dir="5400000" sx="102000" sy="102000" algn="t" rotWithShape="0">
              <a:prstClr val="black">
                <a:alpha val="40000"/>
              </a:prstClr>
            </a:outerShdw>
          </a:effectLst>
        </p:spPr>
      </p:pic>
      <p:pic>
        <p:nvPicPr>
          <p:cNvPr id="6" name="Picture 5">
            <a:extLst>
              <a:ext uri="{FF2B5EF4-FFF2-40B4-BE49-F238E27FC236}">
                <a16:creationId xmlns:a16="http://schemas.microsoft.com/office/drawing/2014/main" id="{C8E75D9D-D74A-44D6-A133-577CE2F18669}"/>
              </a:ext>
            </a:extLst>
          </p:cNvPr>
          <p:cNvPicPr>
            <a:picLocks noChangeAspect="1"/>
          </p:cNvPicPr>
          <p:nvPr/>
        </p:nvPicPr>
        <p:blipFill>
          <a:blip r:embed="rId8"/>
          <a:stretch>
            <a:fillRect/>
          </a:stretch>
        </p:blipFill>
        <p:spPr>
          <a:xfrm rot="808724">
            <a:off x="6503504" y="585259"/>
            <a:ext cx="2437574" cy="1621085"/>
          </a:xfrm>
          <a:prstGeom prst="rect">
            <a:avLst/>
          </a:prstGeom>
          <a:effectLst>
            <a:outerShdw blurRad="50800" dist="38100" dir="5400000" sx="102000" sy="102000" algn="t" rotWithShape="0">
              <a:prstClr val="black">
                <a:alpha val="40000"/>
              </a:prstClr>
            </a:outerShdw>
          </a:effectLst>
        </p:spPr>
      </p:pic>
      <p:pic>
        <p:nvPicPr>
          <p:cNvPr id="9" name="Picture 8">
            <a:extLst>
              <a:ext uri="{FF2B5EF4-FFF2-40B4-BE49-F238E27FC236}">
                <a16:creationId xmlns:a16="http://schemas.microsoft.com/office/drawing/2014/main" id="{8B4DB6CF-B696-43A6-A032-F2BB464280AB}"/>
              </a:ext>
            </a:extLst>
          </p:cNvPr>
          <p:cNvPicPr>
            <a:picLocks noChangeAspect="1"/>
          </p:cNvPicPr>
          <p:nvPr/>
        </p:nvPicPr>
        <p:blipFill rotWithShape="1">
          <a:blip r:embed="rId9"/>
          <a:srcRect l="12191" t="15208" b="16673"/>
          <a:stretch/>
        </p:blipFill>
        <p:spPr>
          <a:xfrm rot="20742720">
            <a:off x="4260219" y="1789884"/>
            <a:ext cx="2457973" cy="1430093"/>
          </a:xfrm>
          <a:prstGeom prst="rect">
            <a:avLst/>
          </a:prstGeom>
          <a:effectLst>
            <a:outerShdw blurRad="50800" dist="38100" dir="5400000" sx="102000" sy="102000" algn="t" rotWithShape="0">
              <a:prstClr val="black">
                <a:alpha val="40000"/>
              </a:prstClr>
            </a:outerShdw>
          </a:effectLst>
        </p:spPr>
      </p:pic>
      <p:pic>
        <p:nvPicPr>
          <p:cNvPr id="13" name="Picture 12">
            <a:extLst>
              <a:ext uri="{FF2B5EF4-FFF2-40B4-BE49-F238E27FC236}">
                <a16:creationId xmlns:a16="http://schemas.microsoft.com/office/drawing/2014/main" id="{9A91A531-5B69-43D7-9EC3-53F42D718B34}"/>
              </a:ext>
            </a:extLst>
          </p:cNvPr>
          <p:cNvPicPr>
            <a:picLocks noChangeAspect="1"/>
          </p:cNvPicPr>
          <p:nvPr/>
        </p:nvPicPr>
        <p:blipFill>
          <a:blip r:embed="rId10"/>
          <a:stretch>
            <a:fillRect/>
          </a:stretch>
        </p:blipFill>
        <p:spPr>
          <a:xfrm rot="21262871">
            <a:off x="6756550" y="2164723"/>
            <a:ext cx="2200970" cy="1320582"/>
          </a:xfrm>
          <a:prstGeom prst="rect">
            <a:avLst/>
          </a:prstGeom>
          <a:effectLst>
            <a:outerShdw blurRad="50800" dist="38100" dir="5400000" sx="102000" sy="102000" algn="t" rotWithShape="0">
              <a:prstClr val="black">
                <a:alpha val="40000"/>
              </a:prstClr>
            </a:outerShdw>
          </a:effectLst>
        </p:spPr>
      </p:pic>
      <p:pic>
        <p:nvPicPr>
          <p:cNvPr id="15" name="Picture 14">
            <a:extLst>
              <a:ext uri="{FF2B5EF4-FFF2-40B4-BE49-F238E27FC236}">
                <a16:creationId xmlns:a16="http://schemas.microsoft.com/office/drawing/2014/main" id="{3E0A6461-87F2-43F5-A656-74936AE466F4}"/>
              </a:ext>
            </a:extLst>
          </p:cNvPr>
          <p:cNvPicPr>
            <a:picLocks noChangeAspect="1"/>
          </p:cNvPicPr>
          <p:nvPr/>
        </p:nvPicPr>
        <p:blipFill rotWithShape="1">
          <a:blip r:embed="rId11"/>
          <a:srcRect b="23546"/>
          <a:stretch/>
        </p:blipFill>
        <p:spPr>
          <a:xfrm>
            <a:off x="4873305" y="2944533"/>
            <a:ext cx="3045608" cy="1164237"/>
          </a:xfrm>
          <a:prstGeom prst="rect">
            <a:avLst/>
          </a:prstGeom>
          <a:effectLst>
            <a:outerShdw blurRad="50800" dist="38100" dir="5400000" sx="102000" sy="102000" algn="t" rotWithShape="0">
              <a:prstClr val="black">
                <a:alpha val="40000"/>
              </a:prstClr>
            </a:outerShdw>
          </a:effectLst>
        </p:spPr>
      </p:pic>
    </p:spTree>
    <p:extLst>
      <p:ext uri="{BB962C8B-B14F-4D97-AF65-F5344CB8AC3E}">
        <p14:creationId xmlns:p14="http://schemas.microsoft.com/office/powerpoint/2010/main" val="118363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118132"/>
            <a:ext cx="5005137" cy="4678204"/>
          </a:xfrm>
          <a:prstGeom prst="rect">
            <a:avLst/>
          </a:prstGeom>
          <a:noFill/>
        </p:spPr>
        <p:txBody>
          <a:bodyPr wrap="square" rtlCol="0">
            <a:spAutoFit/>
          </a:bodyPr>
          <a:lstStyle/>
          <a:p>
            <a:pPr marL="342900" indent="-342900">
              <a:buFont typeface="Arial" panose="020B0604020202020204" pitchFamily="34" charset="0"/>
              <a:buChar char="•"/>
            </a:pPr>
            <a:r>
              <a:rPr lang="en-GB" sz="2800" b="1" dirty="0"/>
              <a:t>‘</a:t>
            </a:r>
            <a:r>
              <a:rPr lang="en-GB" sz="2800" b="1" i="1" dirty="0"/>
              <a:t>Deeply Christian, Serving the Common Good</a:t>
            </a:r>
            <a:r>
              <a:rPr lang="en-GB" sz="2800" dirty="0"/>
              <a:t>’ – published Autumn 2016</a:t>
            </a:r>
          </a:p>
          <a:p>
            <a:pPr marL="342900" indent="-342900">
              <a:buFont typeface="Arial" panose="020B0604020202020204" pitchFamily="34" charset="0"/>
              <a:buChar char="•"/>
            </a:pPr>
            <a:r>
              <a:rPr lang="en-GB" sz="2800" dirty="0"/>
              <a:t>Leadership, Pedagogy and Theology brought together</a:t>
            </a:r>
          </a:p>
          <a:p>
            <a:pPr marL="342900" indent="-342900">
              <a:buFont typeface="Arial" panose="020B0604020202020204" pitchFamily="34" charset="0"/>
              <a:buChar char="•"/>
            </a:pPr>
            <a:r>
              <a:rPr lang="en-GB" sz="2800" dirty="0"/>
              <a:t>Clear vision for education for all schools, </a:t>
            </a:r>
            <a:r>
              <a:rPr lang="en-GB" sz="2800" b="1" i="1" dirty="0"/>
              <a:t>not just church schools</a:t>
            </a:r>
          </a:p>
          <a:p>
            <a:pPr marL="342900" indent="-342900">
              <a:buFont typeface="Arial" panose="020B0604020202020204" pitchFamily="34" charset="0"/>
              <a:buChar char="•"/>
            </a:pPr>
            <a:r>
              <a:rPr lang="en-GB" sz="2800" dirty="0"/>
              <a:t>Educating for life in all its fullness</a:t>
            </a:r>
          </a:p>
          <a:p>
            <a:endParaRPr lang="en-GB" dirty="0"/>
          </a:p>
        </p:txBody>
      </p:sp>
      <p:pic>
        <p:nvPicPr>
          <p:cNvPr id="4" name="Picture 3"/>
          <p:cNvPicPr>
            <a:picLocks noChangeAspect="1"/>
          </p:cNvPicPr>
          <p:nvPr/>
        </p:nvPicPr>
        <p:blipFill rotWithShape="1">
          <a:blip r:embed="rId2"/>
          <a:srcRect l="35367" t="10604" r="35975" b="17382"/>
          <a:stretch/>
        </p:blipFill>
        <p:spPr>
          <a:xfrm rot="837869">
            <a:off x="5889076" y="323963"/>
            <a:ext cx="2512878" cy="3550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12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608222" y="15306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343470" y="528053"/>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57189">
              <a:defRPr/>
            </a:pPr>
            <a:endParaRPr lang="en-US" sz="1400" dirty="0">
              <a:solidFill>
                <a:srgbClr val="272727"/>
              </a:solidFill>
              <a:latin typeface="Calibri"/>
              <a:cs typeface="Arial"/>
            </a:endParaRPr>
          </a:p>
          <a:p>
            <a:pPr algn="l" defTabSz="457189">
              <a:defRPr/>
            </a:pPr>
            <a:endParaRPr lang="en-US" sz="3600" dirty="0">
              <a:solidFill>
                <a:srgbClr val="973B8E"/>
              </a:solidFill>
              <a:latin typeface="Arial"/>
              <a:cs typeface="Arial"/>
            </a:endParaRPr>
          </a:p>
        </p:txBody>
      </p:sp>
      <p:sp>
        <p:nvSpPr>
          <p:cNvPr id="3" name="Rectangle 2"/>
          <p:cNvSpPr/>
          <p:nvPr/>
        </p:nvSpPr>
        <p:spPr>
          <a:xfrm>
            <a:off x="199092" y="299453"/>
            <a:ext cx="4493225" cy="4154984"/>
          </a:xfrm>
          <a:prstGeom prst="rect">
            <a:avLst/>
          </a:prstGeom>
        </p:spPr>
        <p:txBody>
          <a:bodyPr wrap="square">
            <a:spAutoFit/>
          </a:bodyPr>
          <a:lstStyle/>
          <a:p>
            <a:pPr defTabSz="914378">
              <a:defRPr/>
            </a:pPr>
            <a:r>
              <a:rPr lang="en-GB" altLang="en-US" sz="3200" b="1" dirty="0">
                <a:solidFill>
                  <a:sysClr val="windowText" lastClr="000000"/>
                </a:solidFill>
                <a:latin typeface="Calibri" pitchFamily="34" charset="0"/>
              </a:rPr>
              <a:t>Educating for Wisdom, Knowledge and Skills: </a:t>
            </a:r>
          </a:p>
          <a:p>
            <a:pPr defTabSz="914378">
              <a:defRPr/>
            </a:pPr>
            <a:endParaRPr lang="en-GB" altLang="en-US" sz="3200" b="1" dirty="0">
              <a:solidFill>
                <a:sysClr val="windowText" lastClr="000000"/>
              </a:solidFill>
              <a:latin typeface="Calibri" pitchFamily="34" charset="0"/>
            </a:endParaRPr>
          </a:p>
          <a:p>
            <a:pPr defTabSz="914378">
              <a:defRPr/>
            </a:pPr>
            <a:r>
              <a:rPr lang="en-GB" altLang="en-US" sz="2800" dirty="0">
                <a:solidFill>
                  <a:sysClr val="windowText" lastClr="000000"/>
                </a:solidFill>
                <a:latin typeface="Calibri" pitchFamily="34" charset="0"/>
              </a:rPr>
              <a:t>Fostering discipline, confidence and delight in seeking wisdom and knowledge, and fully developing talents in all areas of life.</a:t>
            </a:r>
            <a:endParaRPr lang="en-GB" altLang="en-US" sz="3200" dirty="0">
              <a:solidFill>
                <a:sysClr val="windowText" lastClr="000000"/>
              </a:solidFill>
              <a:latin typeface="Calibri" pitchFamily="34" charset="0"/>
            </a:endParaRPr>
          </a:p>
        </p:txBody>
      </p:sp>
      <p:pic>
        <p:nvPicPr>
          <p:cNvPr id="4" name="Picture 3"/>
          <p:cNvPicPr>
            <a:picLocks noChangeAspect="1"/>
          </p:cNvPicPr>
          <p:nvPr/>
        </p:nvPicPr>
        <p:blipFill>
          <a:blip r:embed="rId2"/>
          <a:stretch>
            <a:fillRect/>
          </a:stretch>
        </p:blipFill>
        <p:spPr>
          <a:xfrm>
            <a:off x="4836695" y="1250950"/>
            <a:ext cx="3678612" cy="2447798"/>
          </a:xfrm>
          <a:prstGeom prst="rect">
            <a:avLst/>
          </a:prstGeom>
        </p:spPr>
      </p:pic>
    </p:spTree>
    <p:extLst>
      <p:ext uri="{BB962C8B-B14F-4D97-AF65-F5344CB8AC3E}">
        <p14:creationId xmlns:p14="http://schemas.microsoft.com/office/powerpoint/2010/main" val="222548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68253" y="228358"/>
            <a:ext cx="4259687" cy="3970318"/>
          </a:xfrm>
          <a:prstGeom prst="rect">
            <a:avLst/>
          </a:prstGeom>
        </p:spPr>
        <p:txBody>
          <a:bodyPr wrap="square">
            <a:spAutoFit/>
          </a:bodyPr>
          <a:lstStyle/>
          <a:p>
            <a:pPr algn="r" defTabSz="914378">
              <a:defRPr/>
            </a:pPr>
            <a:r>
              <a:rPr lang="en-GB" altLang="en-US" sz="2800" b="1" dirty="0">
                <a:solidFill>
                  <a:sysClr val="windowText" lastClr="000000"/>
                </a:solidFill>
                <a:latin typeface="Calibri" pitchFamily="34" charset="0"/>
              </a:rPr>
              <a:t>Educating for Hope and Aspiration: </a:t>
            </a:r>
          </a:p>
          <a:p>
            <a:pPr algn="r" defTabSz="914378">
              <a:defRPr/>
            </a:pPr>
            <a:endParaRPr lang="en-GB" altLang="en-US" sz="2800" b="1" dirty="0">
              <a:solidFill>
                <a:sysClr val="windowText" lastClr="000000"/>
              </a:solidFill>
              <a:latin typeface="Calibri" pitchFamily="34" charset="0"/>
            </a:endParaRPr>
          </a:p>
          <a:p>
            <a:pPr algn="r" defTabSz="914378">
              <a:defRPr/>
            </a:pPr>
            <a:r>
              <a:rPr lang="en-GB" altLang="en-US" sz="2800" dirty="0">
                <a:solidFill>
                  <a:sysClr val="windowText" lastClr="000000"/>
                </a:solidFill>
                <a:latin typeface="Calibri" pitchFamily="34" charset="0"/>
              </a:rPr>
              <a:t>Seeking healing, repair and renewal, coping wisely with things and people going wrong, opening horizons and guiding people into ways of fulfilling them.</a:t>
            </a:r>
          </a:p>
        </p:txBody>
      </p:sp>
      <p:pic>
        <p:nvPicPr>
          <p:cNvPr id="4" name="Picture 3"/>
          <p:cNvPicPr>
            <a:picLocks noChangeAspect="1"/>
          </p:cNvPicPr>
          <p:nvPr/>
        </p:nvPicPr>
        <p:blipFill>
          <a:blip r:embed="rId2"/>
          <a:stretch>
            <a:fillRect/>
          </a:stretch>
        </p:blipFill>
        <p:spPr>
          <a:xfrm>
            <a:off x="332185" y="795509"/>
            <a:ext cx="4336068" cy="2900619"/>
          </a:xfrm>
          <a:prstGeom prst="rect">
            <a:avLst/>
          </a:prstGeom>
        </p:spPr>
      </p:pic>
    </p:spTree>
    <p:extLst>
      <p:ext uri="{BB962C8B-B14F-4D97-AF65-F5344CB8AC3E}">
        <p14:creationId xmlns:p14="http://schemas.microsoft.com/office/powerpoint/2010/main" val="216987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470" y="409074"/>
            <a:ext cx="4421036" cy="3970318"/>
          </a:xfrm>
          <a:prstGeom prst="rect">
            <a:avLst/>
          </a:prstGeom>
        </p:spPr>
        <p:txBody>
          <a:bodyPr wrap="square">
            <a:spAutoFit/>
          </a:bodyPr>
          <a:lstStyle/>
          <a:p>
            <a:pPr defTabSz="914378">
              <a:defRPr/>
            </a:pPr>
            <a:r>
              <a:rPr lang="en-GB" altLang="en-US" sz="2800" b="1" dirty="0">
                <a:solidFill>
                  <a:sysClr val="windowText" lastClr="000000"/>
                </a:solidFill>
                <a:latin typeface="Calibri" pitchFamily="34" charset="0"/>
              </a:rPr>
              <a:t>Educating for Community and Living Well Together: </a:t>
            </a:r>
          </a:p>
          <a:p>
            <a:pPr defTabSz="914378">
              <a:defRPr/>
            </a:pPr>
            <a:endParaRPr lang="en-GB" altLang="en-US" sz="2800" b="1" dirty="0">
              <a:solidFill>
                <a:sysClr val="windowText" lastClr="000000"/>
              </a:solidFill>
              <a:latin typeface="Calibri" pitchFamily="34" charset="0"/>
            </a:endParaRPr>
          </a:p>
          <a:p>
            <a:pPr defTabSz="914378">
              <a:defRPr/>
            </a:pPr>
            <a:r>
              <a:rPr lang="en-GB" altLang="en-US" sz="2800" dirty="0">
                <a:solidFill>
                  <a:sysClr val="windowText" lastClr="000000"/>
                </a:solidFill>
                <a:latin typeface="Calibri" pitchFamily="34" charset="0"/>
              </a:rPr>
              <a:t>Ensuring a core focus on relationships, participation in communities and the qualities of character that enable people to flourish together.</a:t>
            </a:r>
          </a:p>
        </p:txBody>
      </p:sp>
      <p:pic>
        <p:nvPicPr>
          <p:cNvPr id="4" name="Picture 3"/>
          <p:cNvPicPr>
            <a:picLocks noChangeAspect="1"/>
          </p:cNvPicPr>
          <p:nvPr/>
        </p:nvPicPr>
        <p:blipFill>
          <a:blip r:embed="rId2"/>
          <a:stretch>
            <a:fillRect/>
          </a:stretch>
        </p:blipFill>
        <p:spPr>
          <a:xfrm>
            <a:off x="4993104" y="770021"/>
            <a:ext cx="4065189" cy="2705032"/>
          </a:xfrm>
          <a:prstGeom prst="rect">
            <a:avLst/>
          </a:prstGeom>
        </p:spPr>
      </p:pic>
    </p:spTree>
    <p:extLst>
      <p:ext uri="{BB962C8B-B14F-4D97-AF65-F5344CB8AC3E}">
        <p14:creationId xmlns:p14="http://schemas.microsoft.com/office/powerpoint/2010/main" val="421441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5589" y="0"/>
            <a:ext cx="4319845" cy="3970318"/>
          </a:xfrm>
          <a:prstGeom prst="rect">
            <a:avLst/>
          </a:prstGeom>
        </p:spPr>
        <p:txBody>
          <a:bodyPr wrap="square">
            <a:spAutoFit/>
          </a:bodyPr>
          <a:lstStyle/>
          <a:p>
            <a:pPr algn="r" defTabSz="914378">
              <a:defRPr/>
            </a:pPr>
            <a:r>
              <a:rPr lang="en-GB" altLang="en-US" sz="2800" b="1" dirty="0">
                <a:solidFill>
                  <a:sysClr val="windowText" lastClr="000000"/>
                </a:solidFill>
                <a:latin typeface="Calibri" pitchFamily="34" charset="0"/>
              </a:rPr>
              <a:t>Educating for </a:t>
            </a:r>
          </a:p>
          <a:p>
            <a:pPr algn="r" defTabSz="914378">
              <a:defRPr/>
            </a:pPr>
            <a:r>
              <a:rPr lang="en-GB" altLang="en-US" sz="2800" b="1" dirty="0">
                <a:solidFill>
                  <a:sysClr val="windowText" lastClr="000000"/>
                </a:solidFill>
                <a:latin typeface="Calibri" pitchFamily="34" charset="0"/>
              </a:rPr>
              <a:t>Dignity and Respect:</a:t>
            </a:r>
          </a:p>
          <a:p>
            <a:pPr algn="r" defTabSz="914378">
              <a:defRPr/>
            </a:pPr>
            <a:endParaRPr lang="en-GB" altLang="en-US" sz="2800" b="1" dirty="0">
              <a:solidFill>
                <a:sysClr val="windowText" lastClr="000000"/>
              </a:solidFill>
              <a:latin typeface="Calibri" pitchFamily="34" charset="0"/>
            </a:endParaRPr>
          </a:p>
          <a:p>
            <a:pPr algn="r" defTabSz="914378">
              <a:defRPr/>
            </a:pPr>
            <a:r>
              <a:rPr lang="en-GB" altLang="en-US" sz="2800" dirty="0">
                <a:solidFill>
                  <a:sysClr val="windowText" lastClr="000000"/>
                </a:solidFill>
                <a:latin typeface="Calibri" pitchFamily="34" charset="0"/>
              </a:rPr>
              <a:t>Ensuring the basic principle of respect for the value and preciousness of each person, treating each person as a unique individual of inherent worth.</a:t>
            </a:r>
          </a:p>
        </p:txBody>
      </p:sp>
      <p:pic>
        <p:nvPicPr>
          <p:cNvPr id="4" name="Picture 3"/>
          <p:cNvPicPr>
            <a:picLocks noChangeAspect="1"/>
          </p:cNvPicPr>
          <p:nvPr/>
        </p:nvPicPr>
        <p:blipFill>
          <a:blip r:embed="rId2"/>
          <a:stretch>
            <a:fillRect/>
          </a:stretch>
        </p:blipFill>
        <p:spPr>
          <a:xfrm>
            <a:off x="322714" y="986590"/>
            <a:ext cx="3924173" cy="2610840"/>
          </a:xfrm>
          <a:prstGeom prst="rect">
            <a:avLst/>
          </a:prstGeom>
        </p:spPr>
      </p:pic>
    </p:spTree>
    <p:extLst>
      <p:ext uri="{BB962C8B-B14F-4D97-AF65-F5344CB8AC3E}">
        <p14:creationId xmlns:p14="http://schemas.microsoft.com/office/powerpoint/2010/main" val="25769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0126" y="683674"/>
            <a:ext cx="4138863" cy="2483318"/>
          </a:xfrm>
          <a:prstGeom prst="rect">
            <a:avLst/>
          </a:prstGeom>
        </p:spPr>
      </p:pic>
      <p:sp>
        <p:nvSpPr>
          <p:cNvPr id="3" name="TextBox 2"/>
          <p:cNvSpPr txBox="1"/>
          <p:nvPr/>
        </p:nvSpPr>
        <p:spPr>
          <a:xfrm>
            <a:off x="216568" y="421105"/>
            <a:ext cx="4150895" cy="3970318"/>
          </a:xfrm>
          <a:prstGeom prst="rect">
            <a:avLst/>
          </a:prstGeom>
          <a:noFill/>
        </p:spPr>
        <p:txBody>
          <a:bodyPr wrap="square" rtlCol="0">
            <a:spAutoFit/>
          </a:bodyPr>
          <a:lstStyle/>
          <a:p>
            <a:pPr algn="ctr"/>
            <a:r>
              <a:rPr lang="en-GB" sz="2800"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3403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26759362"/>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779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5926" y="708946"/>
            <a:ext cx="4006515" cy="2677656"/>
          </a:xfrm>
          <a:prstGeom prst="rect">
            <a:avLst/>
          </a:prstGeom>
          <a:noFill/>
        </p:spPr>
        <p:txBody>
          <a:bodyPr wrap="square" rtlCol="0">
            <a:spAutoFit/>
          </a:bodyPr>
          <a:lstStyle/>
          <a:p>
            <a:r>
              <a:rPr lang="en-GB" sz="2800" dirty="0"/>
              <a:t>“..It must come off the shelf and be brought to life through leaders evaluating its potential impact on every area of day-to-day school life…”</a:t>
            </a:r>
            <a:endParaRPr lang="en-GB" dirty="0"/>
          </a:p>
        </p:txBody>
      </p:sp>
      <p:pic>
        <p:nvPicPr>
          <p:cNvPr id="4" name="Picture 3"/>
          <p:cNvPicPr>
            <a:picLocks noChangeAspect="1"/>
          </p:cNvPicPr>
          <p:nvPr/>
        </p:nvPicPr>
        <p:blipFill>
          <a:blip r:embed="rId2"/>
          <a:stretch>
            <a:fillRect/>
          </a:stretch>
        </p:blipFill>
        <p:spPr>
          <a:xfrm>
            <a:off x="625641" y="681570"/>
            <a:ext cx="4065189" cy="2705032"/>
          </a:xfrm>
          <a:prstGeom prst="rect">
            <a:avLst/>
          </a:prstGeom>
        </p:spPr>
      </p:pic>
    </p:spTree>
    <p:extLst>
      <p:ext uri="{BB962C8B-B14F-4D97-AF65-F5344CB8AC3E}">
        <p14:creationId xmlns:p14="http://schemas.microsoft.com/office/powerpoint/2010/main" val="880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357" y="830179"/>
            <a:ext cx="4006515" cy="2677656"/>
          </a:xfrm>
          <a:prstGeom prst="rect">
            <a:avLst/>
          </a:prstGeom>
          <a:noFill/>
        </p:spPr>
        <p:txBody>
          <a:bodyPr wrap="square" rtlCol="0">
            <a:spAutoFit/>
          </a:bodyPr>
          <a:lstStyle/>
          <a:p>
            <a:r>
              <a:rPr lang="en-GB" sz="2800" dirty="0"/>
              <a:t>“…This dynamic and enhancing connection between ethos and outcomes is what we mean by ‘</a:t>
            </a:r>
            <a:r>
              <a:rPr lang="en-GB" sz="2800" b="1" dirty="0"/>
              <a:t>Bringing the Vision Alive</a:t>
            </a:r>
            <a:r>
              <a:rPr lang="en-GB" sz="2800" dirty="0"/>
              <a:t>.’” </a:t>
            </a:r>
          </a:p>
        </p:txBody>
      </p:sp>
      <p:pic>
        <p:nvPicPr>
          <p:cNvPr id="4" name="Picture 3"/>
          <p:cNvPicPr>
            <a:picLocks noChangeAspect="1"/>
          </p:cNvPicPr>
          <p:nvPr/>
        </p:nvPicPr>
        <p:blipFill>
          <a:blip r:embed="rId2"/>
          <a:stretch>
            <a:fillRect/>
          </a:stretch>
        </p:blipFill>
        <p:spPr>
          <a:xfrm>
            <a:off x="4846588" y="830179"/>
            <a:ext cx="3924173" cy="2610840"/>
          </a:xfrm>
          <a:prstGeom prst="rect">
            <a:avLst/>
          </a:prstGeom>
        </p:spPr>
      </p:pic>
    </p:spTree>
    <p:extLst>
      <p:ext uri="{BB962C8B-B14F-4D97-AF65-F5344CB8AC3E}">
        <p14:creationId xmlns:p14="http://schemas.microsoft.com/office/powerpoint/2010/main" val="424312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78081835"/>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068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246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EE075B-E20C-4CAA-98AC-32AB3B36BC93}"/>
              </a:ext>
            </a:extLst>
          </p:cNvPr>
          <p:cNvSpPr txBox="1"/>
          <p:nvPr/>
        </p:nvSpPr>
        <p:spPr>
          <a:xfrm>
            <a:off x="288476" y="-339820"/>
            <a:ext cx="8567048" cy="1077218"/>
          </a:xfrm>
          <a:prstGeom prst="rect">
            <a:avLst/>
          </a:prstGeom>
          <a:noFill/>
        </p:spPr>
        <p:txBody>
          <a:bodyPr wrap="square" rtlCol="0">
            <a:spAutoFit/>
          </a:bodyPr>
          <a:lstStyle/>
          <a:p>
            <a:endParaRPr lang="en-GB" sz="3200" b="1" dirty="0">
              <a:highlight>
                <a:srgbClr val="FFFF00"/>
              </a:highlight>
            </a:endParaRPr>
          </a:p>
          <a:p>
            <a:r>
              <a:rPr lang="en-GB" sz="3200" b="1" dirty="0"/>
              <a:t>Pedagogy: Freedoms and Opportunities</a:t>
            </a:r>
            <a:endParaRPr lang="en-GB" sz="2400" dirty="0"/>
          </a:p>
        </p:txBody>
      </p:sp>
      <p:sp>
        <p:nvSpPr>
          <p:cNvPr id="4" name="TextBox 3">
            <a:extLst>
              <a:ext uri="{FF2B5EF4-FFF2-40B4-BE49-F238E27FC236}">
                <a16:creationId xmlns:a16="http://schemas.microsoft.com/office/drawing/2014/main" id="{F84EDB32-9239-4562-87F8-4FA4B349D503}"/>
              </a:ext>
            </a:extLst>
          </p:cNvPr>
          <p:cNvSpPr txBox="1"/>
          <p:nvPr/>
        </p:nvSpPr>
        <p:spPr>
          <a:xfrm>
            <a:off x="596348" y="1192696"/>
            <a:ext cx="2763078" cy="707886"/>
          </a:xfrm>
          <a:prstGeom prst="rect">
            <a:avLst/>
          </a:prstGeom>
          <a:solidFill>
            <a:schemeClr val="bg2">
              <a:lumMod val="40000"/>
              <a:lumOff val="60000"/>
            </a:schemeClr>
          </a:solidFill>
          <a:ln w="22225">
            <a:solidFill>
              <a:schemeClr val="accent1"/>
            </a:solidFill>
          </a:ln>
        </p:spPr>
        <p:txBody>
          <a:bodyPr wrap="square" rtlCol="0">
            <a:spAutoFit/>
          </a:bodyPr>
          <a:lstStyle/>
          <a:p>
            <a:pPr algn="ctr"/>
            <a:r>
              <a:rPr lang="en-GB" sz="4000" b="1" dirty="0"/>
              <a:t>Knowledge</a:t>
            </a:r>
          </a:p>
        </p:txBody>
      </p:sp>
      <p:sp>
        <p:nvSpPr>
          <p:cNvPr id="5" name="TextBox 4">
            <a:extLst>
              <a:ext uri="{FF2B5EF4-FFF2-40B4-BE49-F238E27FC236}">
                <a16:creationId xmlns:a16="http://schemas.microsoft.com/office/drawing/2014/main" id="{AD94630D-457C-41B6-AD20-5483FBED98AF}"/>
              </a:ext>
            </a:extLst>
          </p:cNvPr>
          <p:cNvSpPr txBox="1"/>
          <p:nvPr/>
        </p:nvSpPr>
        <p:spPr>
          <a:xfrm>
            <a:off x="5476461" y="1192524"/>
            <a:ext cx="2763078" cy="707886"/>
          </a:xfrm>
          <a:prstGeom prst="rect">
            <a:avLst/>
          </a:prstGeom>
          <a:solidFill>
            <a:schemeClr val="bg2">
              <a:lumMod val="40000"/>
              <a:lumOff val="60000"/>
            </a:schemeClr>
          </a:solidFill>
          <a:ln w="22225">
            <a:solidFill>
              <a:schemeClr val="accent1"/>
            </a:solidFill>
          </a:ln>
        </p:spPr>
        <p:txBody>
          <a:bodyPr wrap="square" rtlCol="0">
            <a:spAutoFit/>
          </a:bodyPr>
          <a:lstStyle/>
          <a:p>
            <a:pPr algn="ctr"/>
            <a:r>
              <a:rPr lang="en-GB" sz="4000" b="1" dirty="0"/>
              <a:t>Wisdom</a:t>
            </a:r>
          </a:p>
        </p:txBody>
      </p:sp>
      <p:cxnSp>
        <p:nvCxnSpPr>
          <p:cNvPr id="7" name="Straight Connector 6">
            <a:extLst>
              <a:ext uri="{FF2B5EF4-FFF2-40B4-BE49-F238E27FC236}">
                <a16:creationId xmlns:a16="http://schemas.microsoft.com/office/drawing/2014/main" id="{B8B3A9BB-54AD-4064-9873-C869C0D9A17B}"/>
              </a:ext>
            </a:extLst>
          </p:cNvPr>
          <p:cNvCxnSpPr>
            <a:cxnSpLocks/>
            <a:stCxn id="4" idx="2"/>
          </p:cNvCxnSpPr>
          <p:nvPr/>
        </p:nvCxnSpPr>
        <p:spPr>
          <a:xfrm>
            <a:off x="1977887" y="1900582"/>
            <a:ext cx="2594113" cy="2082783"/>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AA45C245-BA0A-4EEB-BF25-4513396A6CCD}"/>
              </a:ext>
            </a:extLst>
          </p:cNvPr>
          <p:cNvCxnSpPr>
            <a:cxnSpLocks/>
          </p:cNvCxnSpPr>
          <p:nvPr/>
        </p:nvCxnSpPr>
        <p:spPr>
          <a:xfrm flipH="1">
            <a:off x="4572000" y="1900582"/>
            <a:ext cx="2146852" cy="2082783"/>
          </a:xfrm>
          <a:prstGeom prst="line">
            <a:avLst/>
          </a:prstGeom>
        </p:spPr>
        <p:style>
          <a:lnRef idx="2">
            <a:schemeClr val="dk1"/>
          </a:lnRef>
          <a:fillRef idx="0">
            <a:schemeClr val="dk1"/>
          </a:fillRef>
          <a:effectRef idx="1">
            <a:schemeClr val="dk1"/>
          </a:effectRef>
          <a:fontRef idx="minor">
            <a:schemeClr val="tx1"/>
          </a:fontRef>
        </p:style>
      </p:cxnSp>
      <p:sp>
        <p:nvSpPr>
          <p:cNvPr id="12" name="Arrow: Left-Right 11">
            <a:extLst>
              <a:ext uri="{FF2B5EF4-FFF2-40B4-BE49-F238E27FC236}">
                <a16:creationId xmlns:a16="http://schemas.microsoft.com/office/drawing/2014/main" id="{CCEB8A16-F974-4F8F-9B71-809AE7016DA5}"/>
              </a:ext>
            </a:extLst>
          </p:cNvPr>
          <p:cNvSpPr/>
          <p:nvPr/>
        </p:nvSpPr>
        <p:spPr>
          <a:xfrm>
            <a:off x="3359425" y="1369495"/>
            <a:ext cx="2117035" cy="35394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27010568-A585-440A-A894-368C63D0E44F}"/>
              </a:ext>
            </a:extLst>
          </p:cNvPr>
          <p:cNvSpPr/>
          <p:nvPr/>
        </p:nvSpPr>
        <p:spPr>
          <a:xfrm rot="1069707">
            <a:off x="632024" y="2054868"/>
            <a:ext cx="655093" cy="177420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Arrow: Down 13">
            <a:extLst>
              <a:ext uri="{FF2B5EF4-FFF2-40B4-BE49-F238E27FC236}">
                <a16:creationId xmlns:a16="http://schemas.microsoft.com/office/drawing/2014/main" id="{1A974749-D92B-4DBA-8C60-1C9B054C8599}"/>
              </a:ext>
            </a:extLst>
          </p:cNvPr>
          <p:cNvSpPr/>
          <p:nvPr/>
        </p:nvSpPr>
        <p:spPr>
          <a:xfrm rot="20643685">
            <a:off x="7716793" y="2056709"/>
            <a:ext cx="655093" cy="177420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AB827EE-4827-4B9B-A2D3-4D837C8BD16A}"/>
              </a:ext>
            </a:extLst>
          </p:cNvPr>
          <p:cNvSpPr txBox="1"/>
          <p:nvPr/>
        </p:nvSpPr>
        <p:spPr>
          <a:xfrm>
            <a:off x="3359426" y="1903331"/>
            <a:ext cx="2117035" cy="923330"/>
          </a:xfrm>
          <a:prstGeom prst="rect">
            <a:avLst/>
          </a:prstGeom>
          <a:noFill/>
        </p:spPr>
        <p:txBody>
          <a:bodyPr wrap="square" rtlCol="0">
            <a:spAutoFit/>
          </a:bodyPr>
          <a:lstStyle/>
          <a:p>
            <a:pPr algn="ctr"/>
            <a:r>
              <a:rPr lang="en-GB" b="1" dirty="0"/>
              <a:t>Tension – necessary, symbiotic, empowering?</a:t>
            </a:r>
          </a:p>
        </p:txBody>
      </p:sp>
    </p:spTree>
    <p:extLst>
      <p:ext uri="{BB962C8B-B14F-4D97-AF65-F5344CB8AC3E}">
        <p14:creationId xmlns:p14="http://schemas.microsoft.com/office/powerpoint/2010/main" val="2980069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E2D81373-FC8F-4A7E-8CB5-732F7BE56243}"/>
              </a:ext>
            </a:extLst>
          </p:cNvPr>
          <p:cNvSpPr/>
          <p:nvPr/>
        </p:nvSpPr>
        <p:spPr>
          <a:xfrm>
            <a:off x="426890" y="737398"/>
            <a:ext cx="5793352" cy="3507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BEE075B-E20C-4CAA-98AC-32AB3B36BC93}"/>
              </a:ext>
            </a:extLst>
          </p:cNvPr>
          <p:cNvSpPr txBox="1"/>
          <p:nvPr/>
        </p:nvSpPr>
        <p:spPr>
          <a:xfrm>
            <a:off x="288476" y="-339820"/>
            <a:ext cx="8567048" cy="1077218"/>
          </a:xfrm>
          <a:prstGeom prst="rect">
            <a:avLst/>
          </a:prstGeom>
          <a:noFill/>
        </p:spPr>
        <p:txBody>
          <a:bodyPr wrap="square" rtlCol="0">
            <a:spAutoFit/>
          </a:bodyPr>
          <a:lstStyle/>
          <a:p>
            <a:endParaRPr lang="en-GB" sz="3200" b="1" dirty="0">
              <a:highlight>
                <a:srgbClr val="FFFF00"/>
              </a:highlight>
            </a:endParaRPr>
          </a:p>
          <a:p>
            <a:r>
              <a:rPr lang="en-GB" sz="3200" b="1" dirty="0"/>
              <a:t>Pedagogy: Freedoms and Opportunities</a:t>
            </a:r>
            <a:endParaRPr lang="en-GB" sz="2400" dirty="0"/>
          </a:p>
        </p:txBody>
      </p:sp>
      <p:sp>
        <p:nvSpPr>
          <p:cNvPr id="5" name="TextBox 4">
            <a:extLst>
              <a:ext uri="{FF2B5EF4-FFF2-40B4-BE49-F238E27FC236}">
                <a16:creationId xmlns:a16="http://schemas.microsoft.com/office/drawing/2014/main" id="{AD94630D-457C-41B6-AD20-5483FBED98AF}"/>
              </a:ext>
            </a:extLst>
          </p:cNvPr>
          <p:cNvSpPr txBox="1"/>
          <p:nvPr/>
        </p:nvSpPr>
        <p:spPr>
          <a:xfrm>
            <a:off x="426890" y="1559213"/>
            <a:ext cx="2138302" cy="523220"/>
          </a:xfrm>
          <a:prstGeom prst="rect">
            <a:avLst/>
          </a:prstGeom>
          <a:noFill/>
          <a:ln w="22225">
            <a:noFill/>
          </a:ln>
        </p:spPr>
        <p:txBody>
          <a:bodyPr wrap="square" rtlCol="0">
            <a:spAutoFit/>
          </a:bodyPr>
          <a:lstStyle/>
          <a:p>
            <a:pPr algn="ctr"/>
            <a:r>
              <a:rPr lang="en-GB" sz="2800" b="1" dirty="0"/>
              <a:t>Wisdom</a:t>
            </a:r>
          </a:p>
        </p:txBody>
      </p:sp>
      <p:sp>
        <p:nvSpPr>
          <p:cNvPr id="3" name="Oval 2">
            <a:extLst>
              <a:ext uri="{FF2B5EF4-FFF2-40B4-BE49-F238E27FC236}">
                <a16:creationId xmlns:a16="http://schemas.microsoft.com/office/drawing/2014/main" id="{417784F6-8A37-4B94-8DAA-6758A814C5A0}"/>
              </a:ext>
            </a:extLst>
          </p:cNvPr>
          <p:cNvSpPr/>
          <p:nvPr/>
        </p:nvSpPr>
        <p:spPr>
          <a:xfrm>
            <a:off x="2092256" y="1328617"/>
            <a:ext cx="2489408" cy="2365084"/>
          </a:xfrm>
          <a:prstGeom prst="ellipse">
            <a:avLst/>
          </a:prstGeom>
          <a:gradFill>
            <a:gsLst>
              <a:gs pos="0">
                <a:schemeClr val="bg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84EDB32-9239-4562-87F8-4FA4B349D503}"/>
              </a:ext>
            </a:extLst>
          </p:cNvPr>
          <p:cNvSpPr txBox="1"/>
          <p:nvPr/>
        </p:nvSpPr>
        <p:spPr>
          <a:xfrm>
            <a:off x="1384636" y="2155637"/>
            <a:ext cx="3937477" cy="584775"/>
          </a:xfrm>
          <a:prstGeom prst="rect">
            <a:avLst/>
          </a:prstGeom>
          <a:noFill/>
          <a:ln w="22225">
            <a:noFill/>
          </a:ln>
        </p:spPr>
        <p:txBody>
          <a:bodyPr wrap="square" rtlCol="0">
            <a:spAutoFit/>
          </a:bodyPr>
          <a:lstStyle/>
          <a:p>
            <a:pPr algn="ctr"/>
            <a:r>
              <a:rPr lang="en-GB" sz="3200" b="1" dirty="0"/>
              <a:t>Knowledge</a:t>
            </a:r>
            <a:endParaRPr lang="en-GB" sz="2000" b="1" dirty="0"/>
          </a:p>
        </p:txBody>
      </p:sp>
      <p:sp>
        <p:nvSpPr>
          <p:cNvPr id="17" name="TextBox 16">
            <a:extLst>
              <a:ext uri="{FF2B5EF4-FFF2-40B4-BE49-F238E27FC236}">
                <a16:creationId xmlns:a16="http://schemas.microsoft.com/office/drawing/2014/main" id="{76C64C9D-D220-42CB-91C2-1ACAE45C286A}"/>
              </a:ext>
            </a:extLst>
          </p:cNvPr>
          <p:cNvSpPr txBox="1"/>
          <p:nvPr/>
        </p:nvSpPr>
        <p:spPr>
          <a:xfrm>
            <a:off x="4252962" y="2740412"/>
            <a:ext cx="2138302" cy="523220"/>
          </a:xfrm>
          <a:prstGeom prst="rect">
            <a:avLst/>
          </a:prstGeom>
          <a:noFill/>
          <a:ln w="22225">
            <a:noFill/>
          </a:ln>
        </p:spPr>
        <p:txBody>
          <a:bodyPr wrap="square" rtlCol="0">
            <a:spAutoFit/>
          </a:bodyPr>
          <a:lstStyle/>
          <a:p>
            <a:pPr algn="ctr"/>
            <a:r>
              <a:rPr lang="en-GB" sz="2800" b="1" dirty="0"/>
              <a:t>Wisdom</a:t>
            </a:r>
          </a:p>
        </p:txBody>
      </p:sp>
      <p:sp>
        <p:nvSpPr>
          <p:cNvPr id="6" name="TextBox 5">
            <a:extLst>
              <a:ext uri="{FF2B5EF4-FFF2-40B4-BE49-F238E27FC236}">
                <a16:creationId xmlns:a16="http://schemas.microsoft.com/office/drawing/2014/main" id="{69FD0AC7-E0F9-4E29-A96E-95B175855BF8}"/>
              </a:ext>
            </a:extLst>
          </p:cNvPr>
          <p:cNvSpPr txBox="1"/>
          <p:nvPr/>
        </p:nvSpPr>
        <p:spPr>
          <a:xfrm>
            <a:off x="6687701" y="1771701"/>
            <a:ext cx="2395814" cy="1323439"/>
          </a:xfrm>
          <a:prstGeom prst="rect">
            <a:avLst/>
          </a:prstGeom>
          <a:noFill/>
        </p:spPr>
        <p:txBody>
          <a:bodyPr wrap="square" rtlCol="0">
            <a:spAutoFit/>
          </a:bodyPr>
          <a:lstStyle/>
          <a:p>
            <a:pPr algn="ctr"/>
            <a:r>
              <a:rPr lang="en-GB" sz="2000" dirty="0"/>
              <a:t>Is Vision not simply where we’re headed, but how we see things?</a:t>
            </a:r>
          </a:p>
        </p:txBody>
      </p:sp>
    </p:spTree>
    <p:extLst>
      <p:ext uri="{BB962C8B-B14F-4D97-AF65-F5344CB8AC3E}">
        <p14:creationId xmlns:p14="http://schemas.microsoft.com/office/powerpoint/2010/main" val="4099954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172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77649-AF42-4D05-980E-1F14DA78A626}"/>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9F3A507-EA6D-4364-B2DA-715D0BB80C62}"/>
              </a:ext>
            </a:extLst>
          </p:cNvPr>
          <p:cNvPicPr>
            <a:picLocks noChangeAspect="1"/>
          </p:cNvPicPr>
          <p:nvPr/>
        </p:nvPicPr>
        <p:blipFill>
          <a:blip r:embed="rId2"/>
          <a:stretch>
            <a:fillRect/>
          </a:stretch>
        </p:blipFill>
        <p:spPr>
          <a:xfrm>
            <a:off x="154983" y="119739"/>
            <a:ext cx="8764731" cy="4865549"/>
          </a:xfrm>
          <a:prstGeom prst="rect">
            <a:avLst/>
          </a:prstGeom>
        </p:spPr>
      </p:pic>
    </p:spTree>
    <p:extLst>
      <p:ext uri="{BB962C8B-B14F-4D97-AF65-F5344CB8AC3E}">
        <p14:creationId xmlns:p14="http://schemas.microsoft.com/office/powerpoint/2010/main" val="24118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9A4C32-03CF-46DE-A8B9-386B54DE1820}"/>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650800A-CB1E-46F1-8D73-3BC0A33104C4}"/>
              </a:ext>
            </a:extLst>
          </p:cNvPr>
          <p:cNvPicPr>
            <a:picLocks noChangeAspect="1"/>
          </p:cNvPicPr>
          <p:nvPr/>
        </p:nvPicPr>
        <p:blipFill>
          <a:blip r:embed="rId2"/>
          <a:stretch>
            <a:fillRect/>
          </a:stretch>
        </p:blipFill>
        <p:spPr>
          <a:xfrm>
            <a:off x="1616990" y="0"/>
            <a:ext cx="5526760" cy="5143500"/>
          </a:xfrm>
          <a:prstGeom prst="rect">
            <a:avLst/>
          </a:prstGeom>
        </p:spPr>
      </p:pic>
    </p:spTree>
    <p:extLst>
      <p:ext uri="{BB962C8B-B14F-4D97-AF65-F5344CB8AC3E}">
        <p14:creationId xmlns:p14="http://schemas.microsoft.com/office/powerpoint/2010/main" val="424747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5F5CD5-2EE3-480D-9F5A-EC5BC0C3E393}"/>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4D0B2C4-D0A4-4678-9A81-E63B79FC738F}"/>
              </a:ext>
            </a:extLst>
          </p:cNvPr>
          <p:cNvPicPr>
            <a:picLocks noChangeAspect="1"/>
          </p:cNvPicPr>
          <p:nvPr/>
        </p:nvPicPr>
        <p:blipFill>
          <a:blip r:embed="rId2"/>
          <a:stretch>
            <a:fillRect/>
          </a:stretch>
        </p:blipFill>
        <p:spPr>
          <a:xfrm>
            <a:off x="1053885" y="249793"/>
            <a:ext cx="6924513" cy="4570179"/>
          </a:xfrm>
          <a:prstGeom prst="rect">
            <a:avLst/>
          </a:prstGeom>
        </p:spPr>
      </p:pic>
    </p:spTree>
    <p:extLst>
      <p:ext uri="{BB962C8B-B14F-4D97-AF65-F5344CB8AC3E}">
        <p14:creationId xmlns:p14="http://schemas.microsoft.com/office/powerpoint/2010/main" val="204443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61256352"/>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8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694A2F-2F7C-4C3C-A3B4-EE44752CF3E1}"/>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637372E-F0F9-461E-9148-DAEB42B79B6C}"/>
              </a:ext>
            </a:extLst>
          </p:cNvPr>
          <p:cNvPicPr>
            <a:picLocks noChangeAspect="1"/>
          </p:cNvPicPr>
          <p:nvPr/>
        </p:nvPicPr>
        <p:blipFill>
          <a:blip r:embed="rId2"/>
          <a:stretch>
            <a:fillRect/>
          </a:stretch>
        </p:blipFill>
        <p:spPr>
          <a:xfrm>
            <a:off x="1451674" y="185548"/>
            <a:ext cx="6363206" cy="4772404"/>
          </a:xfrm>
          <a:prstGeom prst="rect">
            <a:avLst/>
          </a:prstGeom>
        </p:spPr>
      </p:pic>
    </p:spTree>
    <p:extLst>
      <p:ext uri="{BB962C8B-B14F-4D97-AF65-F5344CB8AC3E}">
        <p14:creationId xmlns:p14="http://schemas.microsoft.com/office/powerpoint/2010/main" val="300672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D6AAC2-C579-45E7-BEC7-FD96A77A7FBB}"/>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CE6EE6A6-14BA-4BBE-8176-FCADF46A7290}"/>
              </a:ext>
            </a:extLst>
          </p:cNvPr>
          <p:cNvPicPr>
            <a:picLocks noChangeAspect="1"/>
          </p:cNvPicPr>
          <p:nvPr/>
        </p:nvPicPr>
        <p:blipFill>
          <a:blip r:embed="rId2"/>
          <a:stretch>
            <a:fillRect/>
          </a:stretch>
        </p:blipFill>
        <p:spPr>
          <a:xfrm>
            <a:off x="1255363" y="133350"/>
            <a:ext cx="6452461" cy="4857104"/>
          </a:xfrm>
          <a:prstGeom prst="rect">
            <a:avLst/>
          </a:prstGeom>
        </p:spPr>
      </p:pic>
    </p:spTree>
    <p:extLst>
      <p:ext uri="{BB962C8B-B14F-4D97-AF65-F5344CB8AC3E}">
        <p14:creationId xmlns:p14="http://schemas.microsoft.com/office/powerpoint/2010/main" val="203109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44A171CC-B99D-43BB-B55B-355A0B64C6BC}"/>
              </a:ext>
            </a:extLst>
          </p:cNvPr>
          <p:cNvSpPr txBox="1">
            <a:spLocks noChangeArrowheads="1"/>
          </p:cNvSpPr>
          <p:nvPr/>
        </p:nvSpPr>
        <p:spPr bwMode="auto">
          <a:xfrm>
            <a:off x="7036435" y="1480186"/>
            <a:ext cx="1307782" cy="895667"/>
          </a:xfrm>
          <a:prstGeom prst="rect">
            <a:avLst/>
          </a:prstGeom>
          <a:solidFill>
            <a:srgbClr val="F5C3FD"/>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Hopeful Choice Process</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Text Box 2">
            <a:extLst>
              <a:ext uri="{FF2B5EF4-FFF2-40B4-BE49-F238E27FC236}">
                <a16:creationId xmlns:a16="http://schemas.microsoft.com/office/drawing/2014/main" id="{B4160E17-8BD7-4AB9-9F3E-AF10FC93448E}"/>
              </a:ext>
            </a:extLst>
          </p:cNvPr>
          <p:cNvSpPr txBox="1">
            <a:spLocks noChangeArrowheads="1"/>
          </p:cNvSpPr>
          <p:nvPr/>
        </p:nvSpPr>
        <p:spPr bwMode="auto">
          <a:xfrm>
            <a:off x="6333808" y="217487"/>
            <a:ext cx="1914842" cy="830262"/>
          </a:xfrm>
          <a:prstGeom prst="rect">
            <a:avLst/>
          </a:prstGeom>
          <a:solidFill>
            <a:srgbClr val="F5C3FD"/>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‘Breadth vs Depth’ of learning in pre-exam specification learning</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ext Box 2">
            <a:extLst>
              <a:ext uri="{FF2B5EF4-FFF2-40B4-BE49-F238E27FC236}">
                <a16:creationId xmlns:a16="http://schemas.microsoft.com/office/drawing/2014/main" id="{CCD37877-F860-4A0A-BD22-5653EC020A04}"/>
              </a:ext>
            </a:extLst>
          </p:cNvPr>
          <p:cNvSpPr txBox="1">
            <a:spLocks noChangeArrowheads="1"/>
          </p:cNvSpPr>
          <p:nvPr/>
        </p:nvSpPr>
        <p:spPr bwMode="auto">
          <a:xfrm>
            <a:off x="335281" y="2023269"/>
            <a:ext cx="1830387" cy="990282"/>
          </a:xfrm>
          <a:prstGeom prst="rect">
            <a:avLst/>
          </a:prstGeom>
          <a:solidFill>
            <a:srgbClr val="F5C3FD"/>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Inter-disciplinary curriculum choices and balance of hours/modelling</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xt Box 2">
            <a:extLst>
              <a:ext uri="{FF2B5EF4-FFF2-40B4-BE49-F238E27FC236}">
                <a16:creationId xmlns:a16="http://schemas.microsoft.com/office/drawing/2014/main" id="{76731B47-FB2A-4561-8CF6-399E9798ABC7}"/>
              </a:ext>
            </a:extLst>
          </p:cNvPr>
          <p:cNvSpPr txBox="1">
            <a:spLocks noChangeArrowheads="1"/>
          </p:cNvSpPr>
          <p:nvPr/>
        </p:nvSpPr>
        <p:spPr bwMode="auto">
          <a:xfrm>
            <a:off x="1819593" y="3562669"/>
            <a:ext cx="3550920" cy="634682"/>
          </a:xfrm>
          <a:prstGeom prst="rect">
            <a:avLst/>
          </a:prstGeom>
          <a:solidFill>
            <a:srgbClr val="F5C3FD"/>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Setting, mobility and ability-related curriculum limitations</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7ADA5EB3-6CEC-4774-93C6-02A6613419B2}"/>
              </a:ext>
            </a:extLst>
          </p:cNvPr>
          <p:cNvSpPr txBox="1">
            <a:spLocks noChangeArrowheads="1"/>
          </p:cNvSpPr>
          <p:nvPr/>
        </p:nvSpPr>
        <p:spPr bwMode="auto">
          <a:xfrm>
            <a:off x="6889433" y="2605090"/>
            <a:ext cx="1830387" cy="1490661"/>
          </a:xfrm>
          <a:prstGeom prst="rect">
            <a:avLst/>
          </a:prstGeom>
          <a:solidFill>
            <a:srgbClr val="F5C3FD"/>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Access to and encouragement of out-of-lesson learning (including homework and/or reading)</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059C2AF3-E579-44EE-8E1F-35DB04E0C843}"/>
              </a:ext>
            </a:extLst>
          </p:cNvPr>
          <p:cNvSpPr txBox="1">
            <a:spLocks noChangeArrowheads="1"/>
          </p:cNvSpPr>
          <p:nvPr/>
        </p:nvSpPr>
        <p:spPr bwMode="auto">
          <a:xfrm>
            <a:off x="378143" y="341787"/>
            <a:ext cx="1984057" cy="1049338"/>
          </a:xfrm>
          <a:prstGeom prst="rect">
            <a:avLst/>
          </a:prstGeom>
          <a:solidFill>
            <a:srgbClr val="F5C3FD"/>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Non-examined curriculum – careers/employability/ service/enrichment  </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27C06166-A134-4D38-B776-1C967DDB43E8}"/>
              </a:ext>
            </a:extLst>
          </p:cNvPr>
          <p:cNvSpPr txBox="1">
            <a:spLocks noChangeArrowheads="1"/>
          </p:cNvSpPr>
          <p:nvPr/>
        </p:nvSpPr>
        <p:spPr bwMode="auto">
          <a:xfrm>
            <a:off x="2994343" y="1754823"/>
            <a:ext cx="3505200" cy="1382077"/>
          </a:xfrm>
          <a:prstGeom prst="rect">
            <a:avLst/>
          </a:prstGeom>
          <a:solidFill>
            <a:srgbClr val="CCCC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6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What does Hope </a:t>
            </a:r>
            <a:r>
              <a:rPr lang="en-GB" sz="1600" b="1" i="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look like </a:t>
            </a:r>
            <a:r>
              <a:rPr lang="en-GB" sz="16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in the curriculum? </a:t>
            </a:r>
            <a:endParaRPr lang="en-GB" sz="105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6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What kind of individuals are you hoping will leave your school?</a:t>
            </a:r>
            <a:endParaRPr lang="en-GB" sz="105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9" name="Text Box 2">
            <a:extLst>
              <a:ext uri="{FF2B5EF4-FFF2-40B4-BE49-F238E27FC236}">
                <a16:creationId xmlns:a16="http://schemas.microsoft.com/office/drawing/2014/main" id="{961630CE-1C52-4E3C-8FE3-24439C4E7D4A}"/>
              </a:ext>
            </a:extLst>
          </p:cNvPr>
          <p:cNvSpPr txBox="1">
            <a:spLocks noChangeArrowheads="1"/>
          </p:cNvSpPr>
          <p:nvPr/>
        </p:nvSpPr>
        <p:spPr bwMode="auto">
          <a:xfrm>
            <a:off x="3547904" y="263684"/>
            <a:ext cx="2048192" cy="1127441"/>
          </a:xfrm>
          <a:prstGeom prst="rect">
            <a:avLst/>
          </a:prstGeom>
          <a:solidFill>
            <a:srgbClr val="F5C3FD"/>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300" b="1" i="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‘Middle-class cultural subsidy’</a:t>
            </a:r>
            <a:r>
              <a:rPr lang="en-GB" sz="1300" b="1"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rPr>
              <a:t> (Young, 2018) and social justice in curriculum design</a:t>
            </a:r>
            <a:endParaRPr lang="en-GB" sz="11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6869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3817895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820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22F610CC-F7C2-4569-8532-D9B4CD350A9C}"/>
              </a:ext>
            </a:extLst>
          </p:cNvPr>
          <p:cNvPicPr>
            <a:picLocks noChangeAspect="1"/>
          </p:cNvPicPr>
          <p:nvPr/>
        </p:nvPicPr>
        <p:blipFill>
          <a:blip r:embed="rId2"/>
          <a:stretch>
            <a:fillRect/>
          </a:stretch>
        </p:blipFill>
        <p:spPr>
          <a:xfrm rot="20628433">
            <a:off x="981789" y="581909"/>
            <a:ext cx="2147210" cy="334830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AC3602A-D4C1-44E2-874F-D49C18AFFE74}"/>
              </a:ext>
            </a:extLst>
          </p:cNvPr>
          <p:cNvSpPr txBox="1"/>
          <p:nvPr/>
        </p:nvSpPr>
        <p:spPr>
          <a:xfrm>
            <a:off x="4075043" y="117015"/>
            <a:ext cx="4704522" cy="3816429"/>
          </a:xfrm>
          <a:prstGeom prst="rect">
            <a:avLst/>
          </a:prstGeom>
          <a:noFill/>
        </p:spPr>
        <p:txBody>
          <a:bodyPr wrap="square" rtlCol="0">
            <a:spAutoFit/>
          </a:bodyPr>
          <a:lstStyle/>
          <a:p>
            <a:r>
              <a:rPr lang="en-GB" sz="2400" b="1" dirty="0"/>
              <a:t>Professor Michael Young, Institute of Education</a:t>
            </a:r>
          </a:p>
          <a:p>
            <a:endParaRPr lang="en-GB" dirty="0"/>
          </a:p>
          <a:p>
            <a:r>
              <a:rPr lang="en-GB" sz="2800" dirty="0"/>
              <a:t>What are schools actually for?</a:t>
            </a:r>
          </a:p>
          <a:p>
            <a:endParaRPr lang="en-GB" sz="2800" dirty="0"/>
          </a:p>
          <a:p>
            <a:r>
              <a:rPr lang="en-GB" sz="2800" b="1" i="1" dirty="0"/>
              <a:t>‘Powerful Knowledge’ </a:t>
            </a:r>
            <a:r>
              <a:rPr lang="en-GB" sz="2800" dirty="0"/>
              <a:t>= Social Justice</a:t>
            </a:r>
          </a:p>
          <a:p>
            <a:endParaRPr lang="en-GB" sz="2800" dirty="0"/>
          </a:p>
          <a:p>
            <a:endParaRPr lang="en-GB" dirty="0"/>
          </a:p>
          <a:p>
            <a:endParaRPr lang="en-GB" dirty="0"/>
          </a:p>
        </p:txBody>
      </p:sp>
    </p:spTree>
    <p:extLst>
      <p:ext uri="{BB962C8B-B14F-4D97-AF65-F5344CB8AC3E}">
        <p14:creationId xmlns:p14="http://schemas.microsoft.com/office/powerpoint/2010/main" val="40706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22F610CC-F7C2-4569-8532-D9B4CD350A9C}"/>
              </a:ext>
            </a:extLst>
          </p:cNvPr>
          <p:cNvPicPr>
            <a:picLocks noChangeAspect="1"/>
          </p:cNvPicPr>
          <p:nvPr/>
        </p:nvPicPr>
        <p:blipFill>
          <a:blip r:embed="rId2"/>
          <a:stretch>
            <a:fillRect/>
          </a:stretch>
        </p:blipFill>
        <p:spPr>
          <a:xfrm rot="20628433">
            <a:off x="981789" y="581909"/>
            <a:ext cx="2147210" cy="334830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AC3602A-D4C1-44E2-874F-D49C18AFFE74}"/>
              </a:ext>
            </a:extLst>
          </p:cNvPr>
          <p:cNvSpPr txBox="1"/>
          <p:nvPr/>
        </p:nvSpPr>
        <p:spPr>
          <a:xfrm>
            <a:off x="4075043" y="117015"/>
            <a:ext cx="4704522" cy="4154984"/>
          </a:xfrm>
          <a:prstGeom prst="rect">
            <a:avLst/>
          </a:prstGeom>
          <a:noFill/>
        </p:spPr>
        <p:txBody>
          <a:bodyPr wrap="square" rtlCol="0">
            <a:spAutoFit/>
          </a:bodyPr>
          <a:lstStyle/>
          <a:p>
            <a:r>
              <a:rPr lang="en-GB" sz="2400" b="1" dirty="0"/>
              <a:t>Professor Michael Young, Institute of Education</a:t>
            </a:r>
          </a:p>
          <a:p>
            <a:endParaRPr lang="en-GB" dirty="0"/>
          </a:p>
          <a:p>
            <a:r>
              <a:rPr lang="en-GB" b="1" dirty="0"/>
              <a:t>Subject-led curriculum that: </a:t>
            </a:r>
          </a:p>
          <a:p>
            <a:pPr marL="285750" indent="-285750">
              <a:buFont typeface="Arial" panose="020B0604020202020204" pitchFamily="34" charset="0"/>
              <a:buChar char="•"/>
            </a:pPr>
            <a:r>
              <a:rPr lang="en-GB" dirty="0"/>
              <a:t>sees knowledge as an entitlement of children</a:t>
            </a:r>
          </a:p>
          <a:p>
            <a:pPr marL="285750" indent="-285750">
              <a:buFont typeface="Arial" panose="020B0604020202020204" pitchFamily="34" charset="0"/>
              <a:buChar char="•"/>
            </a:pPr>
            <a:r>
              <a:rPr lang="en-GB" dirty="0"/>
              <a:t>enlightens, stretches and challenges</a:t>
            </a:r>
          </a:p>
          <a:p>
            <a:pPr marL="285750" indent="-285750">
              <a:buFont typeface="Arial" panose="020B0604020202020204" pitchFamily="34" charset="0"/>
              <a:buChar char="•"/>
            </a:pPr>
            <a:r>
              <a:rPr lang="en-GB" dirty="0"/>
              <a:t>liberates through the empowering knowledge it provides</a:t>
            </a:r>
          </a:p>
          <a:p>
            <a:endParaRPr lang="en-GB" dirty="0"/>
          </a:p>
          <a:p>
            <a:r>
              <a:rPr lang="en-GB" b="1" dirty="0"/>
              <a:t>Teacher as:</a:t>
            </a:r>
          </a:p>
          <a:p>
            <a:pPr marL="285750" indent="-285750">
              <a:buFont typeface="Arial" panose="020B0604020202020204" pitchFamily="34" charset="0"/>
              <a:buChar char="•"/>
            </a:pPr>
            <a:r>
              <a:rPr lang="en-GB" dirty="0"/>
              <a:t>‘Sage’ or ‘Guide’ (</a:t>
            </a:r>
            <a:r>
              <a:rPr lang="en-GB" i="1" dirty="0"/>
              <a:t>wisdom?</a:t>
            </a:r>
            <a:r>
              <a:rPr lang="en-GB" dirty="0"/>
              <a:t>) vs ‘Instructor’</a:t>
            </a:r>
          </a:p>
          <a:p>
            <a:pPr marL="285750" indent="-285750">
              <a:buFont typeface="Arial" panose="020B0604020202020204" pitchFamily="34" charset="0"/>
              <a:buChar char="•"/>
            </a:pPr>
            <a:r>
              <a:rPr lang="en-GB" dirty="0"/>
              <a:t>Academic professional, proactively engaging in a subject-disciplinary community with their peers</a:t>
            </a:r>
          </a:p>
        </p:txBody>
      </p:sp>
    </p:spTree>
    <p:extLst>
      <p:ext uri="{BB962C8B-B14F-4D97-AF65-F5344CB8AC3E}">
        <p14:creationId xmlns:p14="http://schemas.microsoft.com/office/powerpoint/2010/main" val="256491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9A95690-8815-4807-A84F-21A6C3F589E5}"/>
              </a:ext>
            </a:extLst>
          </p:cNvPr>
          <p:cNvSpPr txBox="1"/>
          <p:nvPr/>
        </p:nvSpPr>
        <p:spPr>
          <a:xfrm>
            <a:off x="5823679" y="352373"/>
            <a:ext cx="2803161" cy="830997"/>
          </a:xfrm>
          <a:prstGeom prst="rect">
            <a:avLst/>
          </a:prstGeom>
          <a:noFill/>
        </p:spPr>
        <p:txBody>
          <a:bodyPr wrap="square" rtlCol="0">
            <a:spAutoFit/>
          </a:bodyPr>
          <a:lstStyle/>
          <a:p>
            <a:pPr algn="ctr"/>
            <a:r>
              <a:rPr lang="en-GB" sz="2400" b="1" dirty="0"/>
              <a:t>Sage/Guide/Expert/</a:t>
            </a:r>
          </a:p>
          <a:p>
            <a:pPr algn="ctr"/>
            <a:r>
              <a:rPr lang="en-GB" sz="2400" b="1" dirty="0"/>
              <a:t>Enthusiast</a:t>
            </a:r>
          </a:p>
        </p:txBody>
      </p:sp>
      <p:sp>
        <p:nvSpPr>
          <p:cNvPr id="5" name="TextBox 4">
            <a:extLst>
              <a:ext uri="{FF2B5EF4-FFF2-40B4-BE49-F238E27FC236}">
                <a16:creationId xmlns:a16="http://schemas.microsoft.com/office/drawing/2014/main" id="{672D7E6F-EA09-4298-BED3-AF36C80D990A}"/>
              </a:ext>
            </a:extLst>
          </p:cNvPr>
          <p:cNvSpPr txBox="1"/>
          <p:nvPr/>
        </p:nvSpPr>
        <p:spPr>
          <a:xfrm>
            <a:off x="5063545" y="2908404"/>
            <a:ext cx="4080455" cy="830997"/>
          </a:xfrm>
          <a:prstGeom prst="rect">
            <a:avLst/>
          </a:prstGeom>
          <a:noFill/>
        </p:spPr>
        <p:txBody>
          <a:bodyPr wrap="square" rtlCol="0">
            <a:spAutoFit/>
          </a:bodyPr>
          <a:lstStyle/>
          <a:p>
            <a:pPr algn="ctr"/>
            <a:r>
              <a:rPr lang="en-GB" sz="2400" b="1" dirty="0"/>
              <a:t>Energy/Passion/Love/</a:t>
            </a:r>
          </a:p>
          <a:p>
            <a:pPr algn="ctr"/>
            <a:r>
              <a:rPr lang="en-GB" sz="2400" b="1" dirty="0"/>
              <a:t>Time</a:t>
            </a:r>
          </a:p>
        </p:txBody>
      </p:sp>
      <p:sp>
        <p:nvSpPr>
          <p:cNvPr id="6" name="TextBox 5">
            <a:extLst>
              <a:ext uri="{FF2B5EF4-FFF2-40B4-BE49-F238E27FC236}">
                <a16:creationId xmlns:a16="http://schemas.microsoft.com/office/drawing/2014/main" id="{A676CCF4-D87D-4DC8-A2AF-D702AEA34F16}"/>
              </a:ext>
            </a:extLst>
          </p:cNvPr>
          <p:cNvSpPr txBox="1"/>
          <p:nvPr/>
        </p:nvSpPr>
        <p:spPr>
          <a:xfrm>
            <a:off x="0" y="2908403"/>
            <a:ext cx="4337154" cy="830997"/>
          </a:xfrm>
          <a:prstGeom prst="rect">
            <a:avLst/>
          </a:prstGeom>
          <a:noFill/>
        </p:spPr>
        <p:txBody>
          <a:bodyPr wrap="square" rtlCol="0">
            <a:spAutoFit/>
          </a:bodyPr>
          <a:lstStyle/>
          <a:p>
            <a:pPr algn="ctr"/>
            <a:r>
              <a:rPr lang="en-GB" sz="2400" b="1" dirty="0"/>
              <a:t>Storyteller/Evangelist/</a:t>
            </a:r>
          </a:p>
          <a:p>
            <a:pPr algn="ctr"/>
            <a:r>
              <a:rPr lang="en-GB" sz="2400" b="1" dirty="0"/>
              <a:t>Salesperson</a:t>
            </a:r>
          </a:p>
        </p:txBody>
      </p:sp>
      <p:sp>
        <p:nvSpPr>
          <p:cNvPr id="7" name="TextBox 6">
            <a:extLst>
              <a:ext uri="{FF2B5EF4-FFF2-40B4-BE49-F238E27FC236}">
                <a16:creationId xmlns:a16="http://schemas.microsoft.com/office/drawing/2014/main" id="{ACD46CBD-6386-484B-88A4-7D9D22B02987}"/>
              </a:ext>
            </a:extLst>
          </p:cNvPr>
          <p:cNvSpPr txBox="1"/>
          <p:nvPr/>
        </p:nvSpPr>
        <p:spPr>
          <a:xfrm>
            <a:off x="227351" y="464799"/>
            <a:ext cx="4080455" cy="830997"/>
          </a:xfrm>
          <a:prstGeom prst="rect">
            <a:avLst/>
          </a:prstGeom>
          <a:noFill/>
        </p:spPr>
        <p:txBody>
          <a:bodyPr wrap="square" rtlCol="0">
            <a:spAutoFit/>
          </a:bodyPr>
          <a:lstStyle/>
          <a:p>
            <a:pPr algn="ctr"/>
            <a:r>
              <a:rPr lang="en-GB" sz="2400" b="1" dirty="0"/>
              <a:t>Resourced/Trusted/</a:t>
            </a:r>
          </a:p>
          <a:p>
            <a:pPr algn="ctr"/>
            <a:r>
              <a:rPr lang="en-GB" sz="2400" b="1" dirty="0"/>
              <a:t>Revered</a:t>
            </a:r>
          </a:p>
        </p:txBody>
      </p:sp>
      <p:cxnSp>
        <p:nvCxnSpPr>
          <p:cNvPr id="9" name="Straight Arrow Connector 8">
            <a:extLst>
              <a:ext uri="{FF2B5EF4-FFF2-40B4-BE49-F238E27FC236}">
                <a16:creationId xmlns:a16="http://schemas.microsoft.com/office/drawing/2014/main" id="{68861481-B03D-47BC-946C-C861E414860E}"/>
              </a:ext>
            </a:extLst>
          </p:cNvPr>
          <p:cNvCxnSpPr/>
          <p:nvPr/>
        </p:nvCxnSpPr>
        <p:spPr>
          <a:xfrm flipV="1">
            <a:off x="5063545" y="880297"/>
            <a:ext cx="842580" cy="415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0508D5C-6353-4A7B-BF30-507EF99AE9C8}"/>
              </a:ext>
            </a:extLst>
          </p:cNvPr>
          <p:cNvCxnSpPr>
            <a:cxnSpLocks/>
          </p:cNvCxnSpPr>
          <p:nvPr/>
        </p:nvCxnSpPr>
        <p:spPr>
          <a:xfrm flipH="1" flipV="1">
            <a:off x="3041130" y="1004341"/>
            <a:ext cx="927516" cy="2914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908CEF5-ADC2-4FDD-A7F7-904BDD6AAEA1}"/>
              </a:ext>
            </a:extLst>
          </p:cNvPr>
          <p:cNvCxnSpPr>
            <a:cxnSpLocks/>
          </p:cNvCxnSpPr>
          <p:nvPr/>
        </p:nvCxnSpPr>
        <p:spPr>
          <a:xfrm flipH="1">
            <a:off x="2743200" y="2510710"/>
            <a:ext cx="1307892" cy="3976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6DF74B7-12AB-4A95-B9E8-99D562B4D7C1}"/>
              </a:ext>
            </a:extLst>
          </p:cNvPr>
          <p:cNvCxnSpPr>
            <a:cxnSpLocks/>
          </p:cNvCxnSpPr>
          <p:nvPr/>
        </p:nvCxnSpPr>
        <p:spPr>
          <a:xfrm>
            <a:off x="5092910" y="2473234"/>
            <a:ext cx="1113018" cy="435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96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19992082"/>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00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118132"/>
            <a:ext cx="5347824" cy="3847207"/>
          </a:xfrm>
          <a:prstGeom prst="rect">
            <a:avLst/>
          </a:prstGeom>
          <a:noFill/>
        </p:spPr>
        <p:txBody>
          <a:bodyPr wrap="square" rtlCol="0">
            <a:spAutoFit/>
          </a:bodyPr>
          <a:lstStyle/>
          <a:p>
            <a:r>
              <a:rPr lang="en-GB" sz="2800" b="1" dirty="0">
                <a:solidFill>
                  <a:schemeClr val="bg2"/>
                </a:solidFill>
              </a:rPr>
              <a:t>Leadership of Character Education: Developing Virtues and Celebrating Human Flourishing in Schools (2017)</a:t>
            </a:r>
          </a:p>
          <a:p>
            <a:endParaRPr lang="en-GB" sz="2800" b="1" dirty="0">
              <a:solidFill>
                <a:schemeClr val="bg2"/>
              </a:solidFill>
            </a:endParaRPr>
          </a:p>
          <a:p>
            <a:endParaRPr lang="en-GB" sz="2800" b="1" dirty="0">
              <a:solidFill>
                <a:schemeClr val="bg2"/>
              </a:solidFill>
            </a:endParaRPr>
          </a:p>
          <a:p>
            <a:endParaRPr lang="en-GB" sz="2800" b="1" dirty="0"/>
          </a:p>
          <a:p>
            <a:r>
              <a:rPr lang="en-GB" sz="2400" dirty="0"/>
              <a:t>Available to download free at </a:t>
            </a:r>
            <a:r>
              <a:rPr lang="en-GB" sz="2400" dirty="0">
                <a:hlinkClick r:id="rId3"/>
              </a:rPr>
              <a:t>www.cefel.org.uk/character</a:t>
            </a:r>
            <a:r>
              <a:rPr lang="en-GB" sz="2400" dirty="0"/>
              <a:t> </a:t>
            </a:r>
          </a:p>
        </p:txBody>
      </p:sp>
      <p:pic>
        <p:nvPicPr>
          <p:cNvPr id="2" name="Picture 1">
            <a:extLst>
              <a:ext uri="{FF2B5EF4-FFF2-40B4-BE49-F238E27FC236}">
                <a16:creationId xmlns:a16="http://schemas.microsoft.com/office/drawing/2014/main" id="{A23C7011-0FDB-4295-AEB3-297642D3C0A0}"/>
              </a:ext>
            </a:extLst>
          </p:cNvPr>
          <p:cNvPicPr>
            <a:picLocks noChangeAspect="1"/>
          </p:cNvPicPr>
          <p:nvPr/>
        </p:nvPicPr>
        <p:blipFill rotWithShape="1">
          <a:blip r:embed="rId4"/>
          <a:srcRect l="33537" t="10821" r="33415" b="6537"/>
          <a:stretch/>
        </p:blipFill>
        <p:spPr>
          <a:xfrm rot="861611">
            <a:off x="5830639" y="372805"/>
            <a:ext cx="2495698" cy="3508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261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44C6A-FC06-429B-8093-5F986578EF1D}"/>
              </a:ext>
            </a:extLst>
          </p:cNvPr>
          <p:cNvSpPr txBox="1"/>
          <p:nvPr/>
        </p:nvSpPr>
        <p:spPr>
          <a:xfrm>
            <a:off x="1337045" y="231025"/>
            <a:ext cx="6331688"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seeks to develop and celebrate the flourishing of individuals, communities, families and societies</a:t>
            </a:r>
          </a:p>
        </p:txBody>
      </p:sp>
      <p:sp>
        <p:nvSpPr>
          <p:cNvPr id="3" name="Rectangle 2">
            <a:extLst>
              <a:ext uri="{FF2B5EF4-FFF2-40B4-BE49-F238E27FC236}">
                <a16:creationId xmlns:a16="http://schemas.microsoft.com/office/drawing/2014/main" id="{FC068711-EC8C-4898-A4A5-EFED526D423C}"/>
              </a:ext>
            </a:extLst>
          </p:cNvPr>
          <p:cNvSpPr/>
          <p:nvPr/>
        </p:nvSpPr>
        <p:spPr>
          <a:xfrm>
            <a:off x="326952" y="1184067"/>
            <a:ext cx="2020186"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 is fundamental to the pursuit of academic excellence</a:t>
            </a:r>
          </a:p>
        </p:txBody>
      </p:sp>
      <p:sp>
        <p:nvSpPr>
          <p:cNvPr id="4" name="Rectangle 3">
            <a:extLst>
              <a:ext uri="{FF2B5EF4-FFF2-40B4-BE49-F238E27FC236}">
                <a16:creationId xmlns:a16="http://schemas.microsoft.com/office/drawing/2014/main" id="{A8446103-7983-44FC-9C5E-5D08520B52E0}"/>
              </a:ext>
            </a:extLst>
          </p:cNvPr>
          <p:cNvSpPr/>
          <p:nvPr/>
        </p:nvSpPr>
        <p:spPr>
          <a:xfrm>
            <a:off x="526312" y="2994941"/>
            <a:ext cx="3907465"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invests in a legacy far beyond the school gates, impacting young people as friends, neighbours, parents, team members and employees</a:t>
            </a:r>
          </a:p>
        </p:txBody>
      </p:sp>
      <p:sp>
        <p:nvSpPr>
          <p:cNvPr id="5" name="Rectangle 4">
            <a:extLst>
              <a:ext uri="{FF2B5EF4-FFF2-40B4-BE49-F238E27FC236}">
                <a16:creationId xmlns:a16="http://schemas.microsoft.com/office/drawing/2014/main" id="{2E71078B-4216-4CB4-8A87-10893C0625BD}"/>
              </a:ext>
            </a:extLst>
          </p:cNvPr>
          <p:cNvSpPr/>
          <p:nvPr/>
        </p:nvSpPr>
        <p:spPr>
          <a:xfrm>
            <a:off x="5486400" y="2850941"/>
            <a:ext cx="3226982"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is caught implicitly through role-modelling and relationship, and the deliberate embedding of leadership virtues in staff teams</a:t>
            </a:r>
          </a:p>
        </p:txBody>
      </p:sp>
      <p:sp>
        <p:nvSpPr>
          <p:cNvPr id="6" name="Rectangle 5">
            <a:extLst>
              <a:ext uri="{FF2B5EF4-FFF2-40B4-BE49-F238E27FC236}">
                <a16:creationId xmlns:a16="http://schemas.microsoft.com/office/drawing/2014/main" id="{805353FE-12E4-42B0-8CBF-0A342021C829}"/>
              </a:ext>
            </a:extLst>
          </p:cNvPr>
          <p:cNvSpPr/>
          <p:nvPr/>
        </p:nvSpPr>
        <p:spPr>
          <a:xfrm>
            <a:off x="6382193" y="1369230"/>
            <a:ext cx="2434855" cy="9233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is central to a Christian vision for education for ‘life in all its fullness’</a:t>
            </a:r>
          </a:p>
        </p:txBody>
      </p:sp>
      <p:sp>
        <p:nvSpPr>
          <p:cNvPr id="7" name="Rectangle 6">
            <a:extLst>
              <a:ext uri="{FF2B5EF4-FFF2-40B4-BE49-F238E27FC236}">
                <a16:creationId xmlns:a16="http://schemas.microsoft.com/office/drawing/2014/main" id="{CD76E329-62B5-42BC-A3F2-BDE2D782951A}"/>
              </a:ext>
            </a:extLst>
          </p:cNvPr>
          <p:cNvSpPr/>
          <p:nvPr/>
        </p:nvSpPr>
        <p:spPr>
          <a:xfrm>
            <a:off x="3232297" y="1505917"/>
            <a:ext cx="2020186" cy="954107"/>
          </a:xfrm>
          <a:prstGeom prst="rect">
            <a:avLst/>
          </a:prstGeom>
          <a:solidFill>
            <a:schemeClr val="tx2"/>
          </a:solidFill>
        </p:spPr>
        <p:txBody>
          <a:bodyPr wrap="square">
            <a:spAutoFit/>
          </a:bodyPr>
          <a:lstStyle/>
          <a:p>
            <a:pPr algn="ctr"/>
            <a:r>
              <a:rPr lang="en-GB" sz="2800" b="1" dirty="0">
                <a:solidFill>
                  <a:schemeClr val="bg1"/>
                </a:solidFill>
              </a:rPr>
              <a:t>Character Education</a:t>
            </a:r>
            <a:endParaRPr lang="en-GB" sz="2800" dirty="0">
              <a:solidFill>
                <a:schemeClr val="bg1"/>
              </a:solidFill>
            </a:endParaRPr>
          </a:p>
        </p:txBody>
      </p:sp>
      <p:cxnSp>
        <p:nvCxnSpPr>
          <p:cNvPr id="9" name="Straight Arrow Connector 8">
            <a:extLst>
              <a:ext uri="{FF2B5EF4-FFF2-40B4-BE49-F238E27FC236}">
                <a16:creationId xmlns:a16="http://schemas.microsoft.com/office/drawing/2014/main" id="{6C11A58D-1F95-4873-92BF-69CCFB43D8C1}"/>
              </a:ext>
            </a:extLst>
          </p:cNvPr>
          <p:cNvCxnSpPr/>
          <p:nvPr/>
        </p:nvCxnSpPr>
        <p:spPr>
          <a:xfrm>
            <a:off x="5305647" y="1830895"/>
            <a:ext cx="99414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7DFAEE4-75E0-4E44-A938-B95A7369E0C5}"/>
              </a:ext>
            </a:extLst>
          </p:cNvPr>
          <p:cNvCxnSpPr>
            <a:cxnSpLocks/>
          </p:cNvCxnSpPr>
          <p:nvPr/>
        </p:nvCxnSpPr>
        <p:spPr>
          <a:xfrm>
            <a:off x="4800601" y="2506062"/>
            <a:ext cx="600739" cy="488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3120656" y="2500868"/>
            <a:ext cx="454543" cy="488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944E6BE-D6CB-4ABB-9EF5-F081E1DD969F}"/>
              </a:ext>
            </a:extLst>
          </p:cNvPr>
          <p:cNvCxnSpPr>
            <a:cxnSpLocks/>
            <a:endCxn id="3" idx="3"/>
          </p:cNvCxnSpPr>
          <p:nvPr/>
        </p:nvCxnSpPr>
        <p:spPr>
          <a:xfrm flipH="1" flipV="1">
            <a:off x="2347138" y="1784232"/>
            <a:ext cx="831996" cy="466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725D943-3536-4E11-8E88-A3828D671FE6}"/>
              </a:ext>
            </a:extLst>
          </p:cNvPr>
          <p:cNvCxnSpPr>
            <a:cxnSpLocks/>
          </p:cNvCxnSpPr>
          <p:nvPr/>
        </p:nvCxnSpPr>
        <p:spPr>
          <a:xfrm flipH="1" flipV="1">
            <a:off x="4242390" y="971000"/>
            <a:ext cx="66454" cy="4879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31538" y="843064"/>
          <a:ext cx="8201851" cy="3296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5">
            <a:extLst>
              <a:ext uri="{FF2B5EF4-FFF2-40B4-BE49-F238E27FC236}">
                <a16:creationId xmlns:a16="http://schemas.microsoft.com/office/drawing/2014/main" id="{2D2ADCD0-D779-4FAA-AC2D-05FA2C9C9289}"/>
              </a:ext>
            </a:extLst>
          </p:cNvPr>
          <p:cNvSpPr txBox="1">
            <a:spLocks/>
          </p:cNvSpPr>
          <p:nvPr/>
        </p:nvSpPr>
        <p:spPr>
          <a:xfrm>
            <a:off x="531537" y="110304"/>
            <a:ext cx="8201852" cy="329665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lang="en-GB" sz="2000" b="1" dirty="0">
                <a:solidFill>
                  <a:schemeClr val="bg2">
                    <a:lumMod val="75000"/>
                  </a:schemeClr>
                </a:solidFill>
                <a:latin typeface="Arial"/>
                <a:cs typeface="Arial"/>
              </a:rPr>
              <a:t>The Church of England Foundation </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GB" sz="2000" b="1" dirty="0">
                <a:solidFill>
                  <a:schemeClr val="bg2">
                    <a:lumMod val="75000"/>
                  </a:schemeClr>
                </a:solidFill>
                <a:latin typeface="Arial"/>
                <a:cs typeface="Arial"/>
              </a:rPr>
              <a:t>for Educational Leadership’s</a:t>
            </a:r>
            <a:r>
              <a:rPr kumimoji="0" lang="en-GB" sz="2000" b="1" i="0" u="none" strike="noStrike" kern="1200" cap="none" spc="0" normalizeH="0" baseline="0" noProof="0" dirty="0">
                <a:ln>
                  <a:noFill/>
                </a:ln>
                <a:solidFill>
                  <a:schemeClr val="bg2">
                    <a:lumMod val="75000"/>
                  </a:schemeClr>
                </a:solidFill>
                <a:effectLst/>
                <a:uLnTx/>
                <a:uFillTx/>
                <a:latin typeface="Arial"/>
                <a:ea typeface="+mn-ea"/>
                <a:cs typeface="Arial"/>
              </a:rPr>
              <a:t> mission is:</a:t>
            </a:r>
            <a:endParaRPr kumimoji="0" lang="en-US" sz="1800" i="1" u="none" strike="noStrike" kern="1200" cap="none" spc="0" normalizeH="0" baseline="0" noProof="0" dirty="0">
              <a:ln>
                <a:noFill/>
              </a:ln>
              <a:solidFill>
                <a:schemeClr val="bg2">
                  <a:lumMod val="75000"/>
                </a:schemeClr>
              </a:solidFill>
              <a:effectLst/>
              <a:uLnTx/>
              <a:uFillTx/>
              <a:latin typeface="Arial"/>
              <a:ea typeface="+mn-ea"/>
              <a:cs typeface="Arial"/>
            </a:endParaRPr>
          </a:p>
        </p:txBody>
      </p:sp>
    </p:spTree>
    <p:extLst>
      <p:ext uri="{BB962C8B-B14F-4D97-AF65-F5344CB8AC3E}">
        <p14:creationId xmlns:p14="http://schemas.microsoft.com/office/powerpoint/2010/main" val="100939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068711-EC8C-4898-A4A5-EFED526D423C}"/>
              </a:ext>
            </a:extLst>
          </p:cNvPr>
          <p:cNvSpPr/>
          <p:nvPr/>
        </p:nvSpPr>
        <p:spPr>
          <a:xfrm>
            <a:off x="1419360" y="1876564"/>
            <a:ext cx="2020186" cy="52322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800" b="1" dirty="0">
                <a:solidFill>
                  <a:schemeClr val="bg1"/>
                </a:solidFill>
              </a:rPr>
              <a:t>CHARACTER</a:t>
            </a:r>
          </a:p>
        </p:txBody>
      </p:sp>
      <p:sp>
        <p:nvSpPr>
          <p:cNvPr id="6" name="Rectangle 5">
            <a:extLst>
              <a:ext uri="{FF2B5EF4-FFF2-40B4-BE49-F238E27FC236}">
                <a16:creationId xmlns:a16="http://schemas.microsoft.com/office/drawing/2014/main" id="{805353FE-12E4-42B0-8CBF-0A342021C829}"/>
              </a:ext>
            </a:extLst>
          </p:cNvPr>
          <p:cNvSpPr/>
          <p:nvPr/>
        </p:nvSpPr>
        <p:spPr>
          <a:xfrm>
            <a:off x="5638304" y="1877061"/>
            <a:ext cx="2434855" cy="52322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2800" b="1" dirty="0">
                <a:solidFill>
                  <a:schemeClr val="bg1"/>
                </a:solidFill>
              </a:rPr>
              <a:t>ACHIEVEMENT</a:t>
            </a:r>
          </a:p>
        </p:txBody>
      </p:sp>
      <p:sp>
        <p:nvSpPr>
          <p:cNvPr id="13" name="Rectangle 12">
            <a:extLst>
              <a:ext uri="{FF2B5EF4-FFF2-40B4-BE49-F238E27FC236}">
                <a16:creationId xmlns:a16="http://schemas.microsoft.com/office/drawing/2014/main" id="{E5AE35CF-203A-435C-BBCD-C1A5DE2FE7B4}"/>
              </a:ext>
            </a:extLst>
          </p:cNvPr>
          <p:cNvSpPr/>
          <p:nvPr/>
        </p:nvSpPr>
        <p:spPr>
          <a:xfrm>
            <a:off x="3530052" y="992144"/>
            <a:ext cx="2020186" cy="646331"/>
          </a:xfrm>
          <a:prstGeom prst="rect">
            <a:avLst/>
          </a:prstGeom>
          <a:solidFill>
            <a:schemeClr val="tx2">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i="1" dirty="0">
                <a:solidFill>
                  <a:schemeClr val="bg1"/>
                </a:solidFill>
              </a:rPr>
              <a:t>Performance Under Pressure - TCUP</a:t>
            </a:r>
          </a:p>
        </p:txBody>
      </p:sp>
      <p:sp>
        <p:nvSpPr>
          <p:cNvPr id="15" name="Rectangle 14">
            <a:extLst>
              <a:ext uri="{FF2B5EF4-FFF2-40B4-BE49-F238E27FC236}">
                <a16:creationId xmlns:a16="http://schemas.microsoft.com/office/drawing/2014/main" id="{5681AC66-ABF1-48A3-8983-9D40ADB15904}"/>
              </a:ext>
            </a:extLst>
          </p:cNvPr>
          <p:cNvSpPr/>
          <p:nvPr/>
        </p:nvSpPr>
        <p:spPr>
          <a:xfrm>
            <a:off x="3530052" y="2513645"/>
            <a:ext cx="2020186" cy="1200329"/>
          </a:xfrm>
          <a:prstGeom prst="rect">
            <a:avLst/>
          </a:prstGeom>
          <a:solidFill>
            <a:schemeClr val="tx2">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i="1" dirty="0">
                <a:solidFill>
                  <a:schemeClr val="bg1"/>
                </a:solidFill>
              </a:rPr>
              <a:t>Self-affirmation, Peer Praise, Increased Risk-Taking in Learning</a:t>
            </a:r>
          </a:p>
        </p:txBody>
      </p:sp>
      <p:sp>
        <p:nvSpPr>
          <p:cNvPr id="17" name="Rectangle 16">
            <a:extLst>
              <a:ext uri="{FF2B5EF4-FFF2-40B4-BE49-F238E27FC236}">
                <a16:creationId xmlns:a16="http://schemas.microsoft.com/office/drawing/2014/main" id="{37AA7B40-06BF-4803-912F-51847938DCF5}"/>
              </a:ext>
            </a:extLst>
          </p:cNvPr>
          <p:cNvSpPr/>
          <p:nvPr/>
        </p:nvSpPr>
        <p:spPr>
          <a:xfrm>
            <a:off x="167615" y="2963349"/>
            <a:ext cx="2743331" cy="1323439"/>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1600" i="1" dirty="0">
                <a:solidFill>
                  <a:schemeClr val="bg1"/>
                </a:solidFill>
              </a:rPr>
              <a:t>Where does this come from? Can you be disadvantaged in character? If so how? What would need to happen to build this?</a:t>
            </a:r>
          </a:p>
        </p:txBody>
      </p:sp>
      <p:sp>
        <p:nvSpPr>
          <p:cNvPr id="18" name="Rectangle 17">
            <a:extLst>
              <a:ext uri="{FF2B5EF4-FFF2-40B4-BE49-F238E27FC236}">
                <a16:creationId xmlns:a16="http://schemas.microsoft.com/office/drawing/2014/main" id="{9EE63C75-D5F8-4071-8D94-8B37AAA96601}"/>
              </a:ext>
            </a:extLst>
          </p:cNvPr>
          <p:cNvSpPr/>
          <p:nvPr/>
        </p:nvSpPr>
        <p:spPr>
          <a:xfrm>
            <a:off x="6291097" y="48885"/>
            <a:ext cx="2743331" cy="1569660"/>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sz="1600" i="1" dirty="0">
                <a:solidFill>
                  <a:schemeClr val="bg1"/>
                </a:solidFill>
              </a:rPr>
              <a:t>What achievements matter most? How much does one subject impact another? Who knows about my achievements? Do they need validating? </a:t>
            </a:r>
          </a:p>
        </p:txBody>
      </p:sp>
      <p:sp>
        <p:nvSpPr>
          <p:cNvPr id="8" name="Arrow: Bent 7">
            <a:extLst>
              <a:ext uri="{FF2B5EF4-FFF2-40B4-BE49-F238E27FC236}">
                <a16:creationId xmlns:a16="http://schemas.microsoft.com/office/drawing/2014/main" id="{C6588191-BA5B-4AD7-AC95-330A71CDF9FF}"/>
              </a:ext>
            </a:extLst>
          </p:cNvPr>
          <p:cNvSpPr/>
          <p:nvPr/>
        </p:nvSpPr>
        <p:spPr>
          <a:xfrm>
            <a:off x="2833587" y="1123307"/>
            <a:ext cx="652072" cy="6463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9" name="Arrow: Bent 18">
            <a:extLst>
              <a:ext uri="{FF2B5EF4-FFF2-40B4-BE49-F238E27FC236}">
                <a16:creationId xmlns:a16="http://schemas.microsoft.com/office/drawing/2014/main" id="{ECD97A0B-ACEA-4609-9F19-9843ACE341D4}"/>
              </a:ext>
            </a:extLst>
          </p:cNvPr>
          <p:cNvSpPr/>
          <p:nvPr/>
        </p:nvSpPr>
        <p:spPr>
          <a:xfrm rot="5400000">
            <a:off x="5639025" y="1123308"/>
            <a:ext cx="652072" cy="6463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 name="Arrow: Bent 19">
            <a:extLst>
              <a:ext uri="{FF2B5EF4-FFF2-40B4-BE49-F238E27FC236}">
                <a16:creationId xmlns:a16="http://schemas.microsoft.com/office/drawing/2014/main" id="{8CB25B6B-82F2-42A5-BD19-D7A4B00F8F8C}"/>
              </a:ext>
            </a:extLst>
          </p:cNvPr>
          <p:cNvSpPr/>
          <p:nvPr/>
        </p:nvSpPr>
        <p:spPr>
          <a:xfrm rot="10800000">
            <a:off x="5581110" y="2504832"/>
            <a:ext cx="652072" cy="6463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 name="Arrow: Bent 20">
            <a:extLst>
              <a:ext uri="{FF2B5EF4-FFF2-40B4-BE49-F238E27FC236}">
                <a16:creationId xmlns:a16="http://schemas.microsoft.com/office/drawing/2014/main" id="{79A43FB3-A0B1-4482-8F09-35A7AE6347FA}"/>
              </a:ext>
            </a:extLst>
          </p:cNvPr>
          <p:cNvSpPr/>
          <p:nvPr/>
        </p:nvSpPr>
        <p:spPr>
          <a:xfrm rot="16200000">
            <a:off x="2790345" y="2495388"/>
            <a:ext cx="652072" cy="64633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2" name="Straight Arrow Connector 21">
            <a:extLst>
              <a:ext uri="{FF2B5EF4-FFF2-40B4-BE49-F238E27FC236}">
                <a16:creationId xmlns:a16="http://schemas.microsoft.com/office/drawing/2014/main" id="{1CAEE520-B1DF-4FAC-BB40-0E716475BCCC}"/>
              </a:ext>
            </a:extLst>
          </p:cNvPr>
          <p:cNvCxnSpPr/>
          <p:nvPr/>
        </p:nvCxnSpPr>
        <p:spPr>
          <a:xfrm flipV="1">
            <a:off x="629587" y="2256020"/>
            <a:ext cx="674557" cy="63708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CB238F37-42C1-4A9A-9092-ED063960C5B0}"/>
              </a:ext>
            </a:extLst>
          </p:cNvPr>
          <p:cNvCxnSpPr>
            <a:cxnSpLocks/>
          </p:cNvCxnSpPr>
          <p:nvPr/>
        </p:nvCxnSpPr>
        <p:spPr>
          <a:xfrm flipH="1">
            <a:off x="8154649" y="1701384"/>
            <a:ext cx="479685" cy="55463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780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60236234"/>
              </p:ext>
            </p:extLst>
          </p:nvPr>
        </p:nvGraphicFramePr>
        <p:xfrm>
          <a:off x="1428307" y="103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036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049205-550C-4707-A054-91E346D63ECA}"/>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D76E329-62B5-42BC-A3F2-BDE2D782951A}"/>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grpSp>
        <p:nvGrpSpPr>
          <p:cNvPr id="22" name="Group 21">
            <a:extLst>
              <a:ext uri="{FF2B5EF4-FFF2-40B4-BE49-F238E27FC236}">
                <a16:creationId xmlns:a16="http://schemas.microsoft.com/office/drawing/2014/main"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id="{EA9E4CE7-FB51-44B5-91BB-E992D42615D5}"/>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15" name="Rectangle 14">
            <a:extLst>
              <a:ext uri="{FF2B5EF4-FFF2-40B4-BE49-F238E27FC236}">
                <a16:creationId xmlns:a16="http://schemas.microsoft.com/office/drawing/2014/main" id="{95B9F8C6-0F22-4FCD-9282-3AB55D296DCF}"/>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spTree>
    <p:extLst>
      <p:ext uri="{BB962C8B-B14F-4D97-AF65-F5344CB8AC3E}">
        <p14:creationId xmlns:p14="http://schemas.microsoft.com/office/powerpoint/2010/main" val="17433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C13276-B32F-44DF-BB0C-2E16EB295727}"/>
              </a:ext>
            </a:extLst>
          </p:cNvPr>
          <p:cNvGraphicFramePr>
            <a:graphicFrameLocks noGrp="1"/>
          </p:cNvGraphicFramePr>
          <p:nvPr/>
        </p:nvGraphicFramePr>
        <p:xfrm>
          <a:off x="377686" y="122307"/>
          <a:ext cx="8587410" cy="4028440"/>
        </p:xfrm>
        <a:graphic>
          <a:graphicData uri="http://schemas.openxmlformats.org/drawingml/2006/table">
            <a:tbl>
              <a:tblPr firstRow="1" bandRow="1">
                <a:tableStyleId>{93296810-A885-4BE3-A3E7-6D5BEEA58F35}</a:tableStyleId>
              </a:tblPr>
              <a:tblGrid>
                <a:gridCol w="4293705">
                  <a:extLst>
                    <a:ext uri="{9D8B030D-6E8A-4147-A177-3AD203B41FA5}">
                      <a16:colId xmlns:a16="http://schemas.microsoft.com/office/drawing/2014/main" val="2589394018"/>
                    </a:ext>
                  </a:extLst>
                </a:gridCol>
                <a:gridCol w="4293705">
                  <a:extLst>
                    <a:ext uri="{9D8B030D-6E8A-4147-A177-3AD203B41FA5}">
                      <a16:colId xmlns:a16="http://schemas.microsoft.com/office/drawing/2014/main" val="494215844"/>
                    </a:ext>
                  </a:extLst>
                </a:gridCol>
              </a:tblGrid>
              <a:tr h="370840">
                <a:tc>
                  <a:txBody>
                    <a:bodyPr/>
                    <a:lstStyle/>
                    <a:p>
                      <a:r>
                        <a:rPr lang="en-GB" sz="2400" dirty="0"/>
                        <a:t>Learning Plantation</a:t>
                      </a:r>
                    </a:p>
                  </a:txBody>
                  <a:tcPr/>
                </a:tc>
                <a:tc>
                  <a:txBody>
                    <a:bodyPr/>
                    <a:lstStyle/>
                    <a:p>
                      <a:r>
                        <a:rPr lang="en-GB" sz="2400" dirty="0"/>
                        <a:t>Learning Rainforest</a:t>
                      </a:r>
                    </a:p>
                  </a:txBody>
                  <a:tcPr/>
                </a:tc>
                <a:extLst>
                  <a:ext uri="{0D108BD9-81ED-4DB2-BD59-A6C34878D82A}">
                    <a16:rowId xmlns:a16="http://schemas.microsoft.com/office/drawing/2014/main" val="369110526"/>
                  </a:ext>
                </a:extLst>
              </a:tr>
              <a:tr h="370840">
                <a:tc>
                  <a:txBody>
                    <a:bodyPr/>
                    <a:lstStyle/>
                    <a:p>
                      <a:r>
                        <a:rPr lang="en-GB" dirty="0"/>
                        <a:t>‘A right way to do things’ – set routines – e.g. L.O. on the board every lesson</a:t>
                      </a:r>
                    </a:p>
                  </a:txBody>
                  <a:tcPr/>
                </a:tc>
                <a:tc>
                  <a:txBody>
                    <a:bodyPr/>
                    <a:lstStyle/>
                    <a:p>
                      <a:r>
                        <a:rPr lang="en-GB" dirty="0"/>
                        <a:t>Nourishing individual talents  - high trust/high challenge</a:t>
                      </a:r>
                    </a:p>
                  </a:txBody>
                  <a:tcPr/>
                </a:tc>
                <a:extLst>
                  <a:ext uri="{0D108BD9-81ED-4DB2-BD59-A6C34878D82A}">
                    <a16:rowId xmlns:a16="http://schemas.microsoft.com/office/drawing/2014/main" val="1081847209"/>
                  </a:ext>
                </a:extLst>
              </a:tr>
              <a:tr h="370840">
                <a:tc>
                  <a:txBody>
                    <a:bodyPr/>
                    <a:lstStyle/>
                    <a:p>
                      <a:r>
                        <a:rPr lang="en-GB" dirty="0"/>
                        <a:t>Leaders driven by compliance to external voices</a:t>
                      </a:r>
                    </a:p>
                  </a:txBody>
                  <a:tcPr/>
                </a:tc>
                <a:tc>
                  <a:txBody>
                    <a:bodyPr/>
                    <a:lstStyle/>
                    <a:p>
                      <a:r>
                        <a:rPr lang="en-GB" dirty="0"/>
                        <a:t>Great variety in pedagogy and OK to try new things all the time</a:t>
                      </a:r>
                    </a:p>
                  </a:txBody>
                  <a:tcPr/>
                </a:tc>
                <a:extLst>
                  <a:ext uri="{0D108BD9-81ED-4DB2-BD59-A6C34878D82A}">
                    <a16:rowId xmlns:a16="http://schemas.microsoft.com/office/drawing/2014/main" val="426128574"/>
                  </a:ext>
                </a:extLst>
              </a:tr>
              <a:tr h="370840">
                <a:tc>
                  <a:txBody>
                    <a:bodyPr/>
                    <a:lstStyle/>
                    <a:p>
                      <a:r>
                        <a:rPr lang="en-GB" dirty="0"/>
                        <a:t>T+L focused on what can be examined</a:t>
                      </a:r>
                    </a:p>
                  </a:txBody>
                  <a:tcPr/>
                </a:tc>
                <a:tc>
                  <a:txBody>
                    <a:bodyPr/>
                    <a:lstStyle/>
                    <a:p>
                      <a:r>
                        <a:rPr lang="en-GB" dirty="0"/>
                        <a:t>If creative approaches deliver, there is high level of autonomy</a:t>
                      </a:r>
                    </a:p>
                  </a:txBody>
                  <a:tcPr/>
                </a:tc>
                <a:extLst>
                  <a:ext uri="{0D108BD9-81ED-4DB2-BD59-A6C34878D82A}">
                    <a16:rowId xmlns:a16="http://schemas.microsoft.com/office/drawing/2014/main" val="1191630874"/>
                  </a:ext>
                </a:extLst>
              </a:tr>
              <a:tr h="370840">
                <a:tc>
                  <a:txBody>
                    <a:bodyPr/>
                    <a:lstStyle/>
                    <a:p>
                      <a:r>
                        <a:rPr lang="en-GB" dirty="0"/>
                        <a:t>Data has very high status</a:t>
                      </a:r>
                    </a:p>
                  </a:txBody>
                  <a:tcPr/>
                </a:tc>
                <a:tc>
                  <a:txBody>
                    <a:bodyPr/>
                    <a:lstStyle/>
                    <a:p>
                      <a:r>
                        <a:rPr lang="en-GB" dirty="0"/>
                        <a:t>Data is part of the picture of learning</a:t>
                      </a:r>
                    </a:p>
                  </a:txBody>
                  <a:tcPr/>
                </a:tc>
                <a:extLst>
                  <a:ext uri="{0D108BD9-81ED-4DB2-BD59-A6C34878D82A}">
                    <a16:rowId xmlns:a16="http://schemas.microsoft.com/office/drawing/2014/main" val="1830548507"/>
                  </a:ext>
                </a:extLst>
              </a:tr>
              <a:tr h="370840">
                <a:tc>
                  <a:txBody>
                    <a:bodyPr/>
                    <a:lstStyle/>
                    <a:p>
                      <a:r>
                        <a:rPr lang="en-GB" dirty="0"/>
                        <a:t>Interventions heavily focused  on short-term gains</a:t>
                      </a:r>
                    </a:p>
                  </a:txBody>
                  <a:tcPr/>
                </a:tc>
                <a:tc>
                  <a:txBody>
                    <a:bodyPr/>
                    <a:lstStyle/>
                    <a:p>
                      <a:r>
                        <a:rPr lang="en-GB" dirty="0"/>
                        <a:t>T+L structures are dynamic/organic, aligning T+L to stated school values</a:t>
                      </a:r>
                    </a:p>
                  </a:txBody>
                  <a:tcPr/>
                </a:tc>
                <a:extLst>
                  <a:ext uri="{0D108BD9-81ED-4DB2-BD59-A6C34878D82A}">
                    <a16:rowId xmlns:a16="http://schemas.microsoft.com/office/drawing/2014/main" val="463153819"/>
                  </a:ext>
                </a:extLst>
              </a:tr>
              <a:tr h="370840">
                <a:tc>
                  <a:txBody>
                    <a:bodyPr/>
                    <a:lstStyle/>
                    <a:p>
                      <a:r>
                        <a:rPr lang="en-GB" dirty="0"/>
                        <a:t>Creativity becomes rules – e.g. standardised homework format etc.</a:t>
                      </a:r>
                    </a:p>
                  </a:txBody>
                  <a:tcPr/>
                </a:tc>
                <a:tc>
                  <a:txBody>
                    <a:bodyPr/>
                    <a:lstStyle/>
                    <a:p>
                      <a:r>
                        <a:rPr lang="en-GB" dirty="0"/>
                        <a:t>Highly personalised CPD</a:t>
                      </a:r>
                    </a:p>
                  </a:txBody>
                  <a:tcPr/>
                </a:tc>
                <a:extLst>
                  <a:ext uri="{0D108BD9-81ED-4DB2-BD59-A6C34878D82A}">
                    <a16:rowId xmlns:a16="http://schemas.microsoft.com/office/drawing/2014/main" val="3387007941"/>
                  </a:ext>
                </a:extLst>
              </a:tr>
            </a:tbl>
          </a:graphicData>
        </a:graphic>
      </p:graphicFrame>
    </p:spTree>
    <p:extLst>
      <p:ext uri="{BB962C8B-B14F-4D97-AF65-F5344CB8AC3E}">
        <p14:creationId xmlns:p14="http://schemas.microsoft.com/office/powerpoint/2010/main" val="362257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1F8BA19-D8FF-4953-B885-A66D379EFE9C}"/>
              </a:ext>
            </a:extLst>
          </p:cNvPr>
          <p:cNvGrpSpPr/>
          <p:nvPr/>
        </p:nvGrpSpPr>
        <p:grpSpPr>
          <a:xfrm>
            <a:off x="5992112" y="312120"/>
            <a:ext cx="3058853" cy="1496727"/>
            <a:chOff x="5758195" y="371382"/>
            <a:chExt cx="3058853" cy="1496727"/>
          </a:xfrm>
          <a:solidFill>
            <a:schemeClr val="bg2">
              <a:lumMod val="75000"/>
            </a:schemeClr>
          </a:solidFill>
        </p:grpSpPr>
        <p:sp>
          <p:nvSpPr>
            <p:cNvPr id="6" name="Rectangle 5">
              <a:extLst>
                <a:ext uri="{FF2B5EF4-FFF2-40B4-BE49-F238E27FC236}">
                  <a16:creationId xmlns:a16="http://schemas.microsoft.com/office/drawing/2014/main" id="{805353FE-12E4-42B0-8CBF-0A342021C829}"/>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9" name="Straight Arrow Connector 8">
              <a:extLst>
                <a:ext uri="{FF2B5EF4-FFF2-40B4-BE49-F238E27FC236}">
                  <a16:creationId xmlns:a16="http://schemas.microsoft.com/office/drawing/2014/main" id="{6C11A58D-1F95-4873-92BF-69CCFB43D8C1}"/>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A9742492-45BF-4FD3-9E2C-33659C0DA891}"/>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9AB938A-5AC7-4C91-9E12-9F0E26CBE917}"/>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0" name="Rectangle 19">
            <a:extLst>
              <a:ext uri="{FF2B5EF4-FFF2-40B4-BE49-F238E27FC236}">
                <a16:creationId xmlns:a16="http://schemas.microsoft.com/office/drawing/2014/main" id="{E30A6581-4AA5-4322-B5C8-978A0D749DD1}"/>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1" name="Rectangle 20">
            <a:extLst>
              <a:ext uri="{FF2B5EF4-FFF2-40B4-BE49-F238E27FC236}">
                <a16:creationId xmlns:a16="http://schemas.microsoft.com/office/drawing/2014/main" id="{C4E49362-3417-4791-8AF6-FDA2B0AAA4A0}"/>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spTree>
    <p:extLst>
      <p:ext uri="{BB962C8B-B14F-4D97-AF65-F5344CB8AC3E}">
        <p14:creationId xmlns:p14="http://schemas.microsoft.com/office/powerpoint/2010/main" val="198815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32E83E-F601-4525-A8CC-4DBFF1E0F5D3}"/>
              </a:ext>
            </a:extLst>
          </p:cNvPr>
          <p:cNvPicPr>
            <a:picLocks noChangeAspect="1"/>
          </p:cNvPicPr>
          <p:nvPr/>
        </p:nvPicPr>
        <p:blipFill>
          <a:blip r:embed="rId2"/>
          <a:stretch>
            <a:fillRect/>
          </a:stretch>
        </p:blipFill>
        <p:spPr>
          <a:xfrm>
            <a:off x="425303" y="212189"/>
            <a:ext cx="3310161" cy="307592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C2EB817-FD60-4901-8095-7799D0BBC480}"/>
              </a:ext>
            </a:extLst>
          </p:cNvPr>
          <p:cNvSpPr txBox="1"/>
          <p:nvPr/>
        </p:nvSpPr>
        <p:spPr>
          <a:xfrm>
            <a:off x="4635672" y="499731"/>
            <a:ext cx="3894849" cy="400110"/>
          </a:xfrm>
          <a:prstGeom prst="rect">
            <a:avLst/>
          </a:prstGeom>
          <a:noFill/>
        </p:spPr>
        <p:txBody>
          <a:bodyPr wrap="none" rtlCol="0">
            <a:spAutoFit/>
          </a:bodyPr>
          <a:lstStyle/>
          <a:p>
            <a:r>
              <a:rPr lang="en-GB" sz="2000" b="1" dirty="0"/>
              <a:t>A garden that’s bursting into life…?</a:t>
            </a:r>
          </a:p>
        </p:txBody>
      </p:sp>
      <p:pic>
        <p:nvPicPr>
          <p:cNvPr id="15" name="Picture 14" descr="A close up of a flower garden&#10;&#10;Description generated with very high confidence">
            <a:extLst>
              <a:ext uri="{FF2B5EF4-FFF2-40B4-BE49-F238E27FC236}">
                <a16:creationId xmlns:a16="http://schemas.microsoft.com/office/drawing/2014/main" id="{07356F22-5C8C-416A-9CC9-EEDF583BC45C}"/>
              </a:ext>
            </a:extLst>
          </p:cNvPr>
          <p:cNvPicPr>
            <a:picLocks noChangeAspect="1"/>
          </p:cNvPicPr>
          <p:nvPr/>
        </p:nvPicPr>
        <p:blipFill>
          <a:blip r:embed="rId3"/>
          <a:stretch>
            <a:fillRect/>
          </a:stretch>
        </p:blipFill>
        <p:spPr>
          <a:xfrm>
            <a:off x="4118235" y="1121734"/>
            <a:ext cx="4494137" cy="2937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888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B17E03-66E4-44E2-8788-4447221D5459}"/>
              </a:ext>
            </a:extLst>
          </p:cNvPr>
          <p:cNvGrpSpPr/>
          <p:nvPr/>
        </p:nvGrpSpPr>
        <p:grpSpPr>
          <a:xfrm>
            <a:off x="5992112" y="2332932"/>
            <a:ext cx="2816964" cy="1510790"/>
            <a:chOff x="5758195" y="2269789"/>
            <a:chExt cx="2816964" cy="1510790"/>
          </a:xfrm>
          <a:solidFill>
            <a:schemeClr val="bg2">
              <a:lumMod val="75000"/>
            </a:schemeClr>
          </a:solidFill>
        </p:grpSpPr>
        <p:sp>
          <p:nvSpPr>
            <p:cNvPr id="5" name="Rectangle 4">
              <a:extLst>
                <a:ext uri="{FF2B5EF4-FFF2-40B4-BE49-F238E27FC236}">
                  <a16:creationId xmlns:a16="http://schemas.microsoft.com/office/drawing/2014/main" id="{2E71078B-4216-4CB4-8A87-10893C0625BD}"/>
                </a:ext>
              </a:extLst>
            </p:cNvPr>
            <p:cNvSpPr/>
            <p:nvPr/>
          </p:nvSpPr>
          <p:spPr>
            <a:xfrm>
              <a:off x="6711803" y="2857249"/>
              <a:ext cx="1863356"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when we stop doing things</a:t>
              </a:r>
            </a:p>
          </p:txBody>
        </p:sp>
        <p:cxnSp>
          <p:nvCxnSpPr>
            <p:cNvPr id="10" name="Straight Arrow Connector 9">
              <a:extLst>
                <a:ext uri="{FF2B5EF4-FFF2-40B4-BE49-F238E27FC236}">
                  <a16:creationId xmlns:a16="http://schemas.microsoft.com/office/drawing/2014/main" id="{C7DFAEE4-75E0-4E44-A938-B95A7369E0C5}"/>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8F3FE224-EB4B-4111-A2E1-0C4B59EC56D0}"/>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AF7852B-114B-4A5C-9483-67E9C1F52736}"/>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0" name="Rectangle 19">
            <a:extLst>
              <a:ext uri="{FF2B5EF4-FFF2-40B4-BE49-F238E27FC236}">
                <a16:creationId xmlns:a16="http://schemas.microsoft.com/office/drawing/2014/main" id="{36B1CC11-8423-4FC0-A169-9EE0201B797C}"/>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1" name="Rectangle 20">
            <a:extLst>
              <a:ext uri="{FF2B5EF4-FFF2-40B4-BE49-F238E27FC236}">
                <a16:creationId xmlns:a16="http://schemas.microsoft.com/office/drawing/2014/main" id="{E6868C78-3D01-4390-898C-464946ECB4B4}"/>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grpSp>
        <p:nvGrpSpPr>
          <p:cNvPr id="26" name="Group 25">
            <a:extLst>
              <a:ext uri="{FF2B5EF4-FFF2-40B4-BE49-F238E27FC236}">
                <a16:creationId xmlns:a16="http://schemas.microsoft.com/office/drawing/2014/main" id="{147569D6-60F7-4565-A5B7-8A97B9B7974C}"/>
              </a:ext>
            </a:extLst>
          </p:cNvPr>
          <p:cNvGrpSpPr/>
          <p:nvPr/>
        </p:nvGrpSpPr>
        <p:grpSpPr>
          <a:xfrm>
            <a:off x="5992112" y="312120"/>
            <a:ext cx="3058853" cy="1496727"/>
            <a:chOff x="5758195" y="371382"/>
            <a:chExt cx="3058853" cy="1496727"/>
          </a:xfrm>
          <a:solidFill>
            <a:schemeClr val="bg2">
              <a:lumMod val="75000"/>
            </a:schemeClr>
          </a:solidFill>
        </p:grpSpPr>
        <p:sp>
          <p:nvSpPr>
            <p:cNvPr id="27" name="Rectangle 26">
              <a:extLst>
                <a:ext uri="{FF2B5EF4-FFF2-40B4-BE49-F238E27FC236}">
                  <a16:creationId xmlns:a16="http://schemas.microsoft.com/office/drawing/2014/main" id="{A4005F79-7116-4864-B5FB-10D3E7C63C4F}"/>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28" name="Straight Arrow Connector 27">
              <a:extLst>
                <a:ext uri="{FF2B5EF4-FFF2-40B4-BE49-F238E27FC236}">
                  <a16:creationId xmlns:a16="http://schemas.microsoft.com/office/drawing/2014/main" id="{4F820A5F-E00E-40CA-BD63-C8EDD8686252}"/>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8644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small tree&#10;&#10;Description generated with very high confidence">
            <a:extLst>
              <a:ext uri="{FF2B5EF4-FFF2-40B4-BE49-F238E27FC236}">
                <a16:creationId xmlns:a16="http://schemas.microsoft.com/office/drawing/2014/main" id="{0B070582-8C5A-4A59-877A-56CCD315436A}"/>
              </a:ext>
            </a:extLst>
          </p:cNvPr>
          <p:cNvPicPr>
            <a:picLocks noChangeAspect="1"/>
          </p:cNvPicPr>
          <p:nvPr/>
        </p:nvPicPr>
        <p:blipFill>
          <a:blip r:embed="rId2"/>
          <a:stretch>
            <a:fillRect/>
          </a:stretch>
        </p:blipFill>
        <p:spPr>
          <a:xfrm>
            <a:off x="2539599" y="170121"/>
            <a:ext cx="5694874" cy="379848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45CFDEB-F3F1-4060-9836-DCF00F735B9D}"/>
              </a:ext>
            </a:extLst>
          </p:cNvPr>
          <p:cNvSpPr txBox="1"/>
          <p:nvPr/>
        </p:nvSpPr>
        <p:spPr>
          <a:xfrm>
            <a:off x="439669" y="1589568"/>
            <a:ext cx="1759688" cy="1200329"/>
          </a:xfrm>
          <a:prstGeom prst="rect">
            <a:avLst/>
          </a:prstGeom>
          <a:noFill/>
        </p:spPr>
        <p:txBody>
          <a:bodyPr wrap="square" rtlCol="0">
            <a:spAutoFit/>
          </a:bodyPr>
          <a:lstStyle/>
          <a:p>
            <a:r>
              <a:rPr lang="en-GB" sz="2400" b="1" dirty="0"/>
              <a:t>What should we stop doing?</a:t>
            </a:r>
          </a:p>
        </p:txBody>
      </p:sp>
    </p:spTree>
    <p:extLst>
      <p:ext uri="{BB962C8B-B14F-4D97-AF65-F5344CB8AC3E}">
        <p14:creationId xmlns:p14="http://schemas.microsoft.com/office/powerpoint/2010/main" val="213436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657888" y="2157252"/>
            <a:ext cx="2407615" cy="1688392"/>
            <a:chOff x="657888" y="2157252"/>
            <a:chExt cx="2407615" cy="1688392"/>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5992112" y="2332932"/>
            <a:ext cx="2816964" cy="1510790"/>
            <a:chOff x="5758195" y="2269789"/>
            <a:chExt cx="2816964" cy="1510790"/>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7B2EB8F-C9E9-4644-B357-4086570B4B6D}"/>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5992112" y="312120"/>
            <a:ext cx="3058853" cy="1496727"/>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712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32A3D-35EA-4D3C-A2C9-5F255977723D}"/>
              </a:ext>
            </a:extLst>
          </p:cNvPr>
          <p:cNvSpPr/>
          <p:nvPr/>
        </p:nvSpPr>
        <p:spPr>
          <a:xfrm>
            <a:off x="643269" y="791094"/>
            <a:ext cx="7676708" cy="2677656"/>
          </a:xfrm>
          <a:prstGeom prst="rect">
            <a:avLst/>
          </a:prstGeom>
        </p:spPr>
        <p:txBody>
          <a:bodyPr wrap="square">
            <a:spAutoFit/>
          </a:bodyPr>
          <a:lstStyle/>
          <a:p>
            <a:pPr algn="r"/>
            <a:r>
              <a:rPr lang="en-GB" sz="2800" dirty="0">
                <a:solidFill>
                  <a:srgbClr val="272727"/>
                </a:solidFill>
                <a:latin typeface="Arial" panose="020B0604020202020204" pitchFamily="34" charset="0"/>
                <a:ea typeface="Calibri" panose="020F0502020204030204" pitchFamily="34" charset="0"/>
                <a:cs typeface="Times New Roman" panose="02020603050405020304" pitchFamily="18" charset="0"/>
              </a:rPr>
              <a:t>“But since you excel in everything – in faith, in speech, in knowledge, in complete earnestness and in the love we have kindled in you – </a:t>
            </a:r>
            <a:r>
              <a:rPr lang="en-GB" sz="2800" b="1" dirty="0">
                <a:solidFill>
                  <a:srgbClr val="272727"/>
                </a:solidFill>
                <a:latin typeface="Arial" panose="020B0604020202020204" pitchFamily="34" charset="0"/>
                <a:ea typeface="Calibri" panose="020F0502020204030204" pitchFamily="34" charset="0"/>
                <a:cs typeface="Times New Roman" panose="02020603050405020304" pitchFamily="18" charset="0"/>
              </a:rPr>
              <a:t>see that you also excel in this grace of giving</a:t>
            </a:r>
            <a:r>
              <a:rPr lang="en-GB" sz="2800" dirty="0">
                <a:solidFill>
                  <a:srgbClr val="272727"/>
                </a:solidFill>
                <a:latin typeface="Arial" panose="020B0604020202020204" pitchFamily="34" charset="0"/>
                <a:ea typeface="Calibri" panose="020F0502020204030204" pitchFamily="34" charset="0"/>
                <a:cs typeface="Times New Roman" panose="02020603050405020304" pitchFamily="18" charset="0"/>
              </a:rPr>
              <a:t>.” </a:t>
            </a:r>
          </a:p>
          <a:p>
            <a:pPr algn="r"/>
            <a:endParaRPr lang="en-GB" sz="2800" b="1"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algn="r"/>
            <a:r>
              <a:rPr lang="en-GB" sz="2800" dirty="0">
                <a:solidFill>
                  <a:srgbClr val="272727"/>
                </a:solidFill>
                <a:latin typeface="Arial" panose="020B0604020202020204" pitchFamily="34" charset="0"/>
                <a:ea typeface="Calibri" panose="020F0502020204030204" pitchFamily="34" charset="0"/>
                <a:cs typeface="Times New Roman" panose="02020603050405020304" pitchFamily="18" charset="0"/>
              </a:rPr>
              <a:t>(2 Corinthians 8.7)</a:t>
            </a:r>
            <a:endParaRPr lang="en-GB" sz="2800" dirty="0"/>
          </a:p>
        </p:txBody>
      </p:sp>
    </p:spTree>
    <p:extLst>
      <p:ext uri="{BB962C8B-B14F-4D97-AF65-F5344CB8AC3E}">
        <p14:creationId xmlns:p14="http://schemas.microsoft.com/office/powerpoint/2010/main" val="402402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4D66E-CF37-4993-96F6-5AC140D77E65}"/>
              </a:ext>
            </a:extLst>
          </p:cNvPr>
          <p:cNvSpPr/>
          <p:nvPr/>
        </p:nvSpPr>
        <p:spPr>
          <a:xfrm>
            <a:off x="278296" y="0"/>
            <a:ext cx="8865704" cy="4174476"/>
          </a:xfrm>
          <a:prstGeom prst="rect">
            <a:avLst/>
          </a:prstGeom>
          <a:solidFill>
            <a:schemeClr val="bg1"/>
          </a:solidFill>
        </p:spPr>
        <p:txBody>
          <a:bodyPr wrap="square">
            <a:spAutoFit/>
          </a:bodyPr>
          <a:lstStyle/>
          <a:p>
            <a:pPr algn="ctr">
              <a:lnSpc>
                <a:spcPct val="107000"/>
              </a:lnSpc>
              <a:spcAft>
                <a:spcPts val="800"/>
              </a:spcAft>
            </a:pPr>
            <a:r>
              <a:rPr lang="en-GB" sz="3600" b="1" dirty="0">
                <a:latin typeface="Arial" panose="020B0604020202020204" pitchFamily="34" charset="0"/>
                <a:ea typeface="Calibri" panose="020F0502020204030204" pitchFamily="34" charset="0"/>
                <a:cs typeface="Arial" panose="020B0604020202020204" pitchFamily="34" charset="0"/>
              </a:rPr>
              <a:t>Called:</a:t>
            </a:r>
            <a:r>
              <a:rPr lang="en-GB" sz="3600" dirty="0">
                <a:latin typeface="Arial" panose="020B0604020202020204" pitchFamily="34" charset="0"/>
                <a:ea typeface="Calibri" panose="020F0502020204030204" pitchFamily="34" charset="0"/>
                <a:cs typeface="Arial" panose="020B0604020202020204" pitchFamily="34" charset="0"/>
              </a:rPr>
              <a:t> </a:t>
            </a:r>
            <a:endParaRPr lang="en-GB" sz="11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3200" b="1" dirty="0">
                <a:latin typeface="Arial" panose="020B0604020202020204" pitchFamily="34" charset="0"/>
                <a:ea typeface="Calibri" panose="020F0502020204030204" pitchFamily="34" charset="0"/>
                <a:cs typeface="Arial" panose="020B0604020202020204" pitchFamily="34" charset="0"/>
              </a:rPr>
              <a:t>personal vocation</a:t>
            </a:r>
            <a:r>
              <a:rPr lang="en-GB" sz="32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2400" b="1" dirty="0">
                <a:latin typeface="Arial" panose="020B0604020202020204" pitchFamily="34" charset="0"/>
                <a:ea typeface="Calibri" panose="020F0502020204030204" pitchFamily="34" charset="0"/>
                <a:cs typeface="Arial" panose="020B0604020202020204" pitchFamily="34" charset="0"/>
              </a:rPr>
              <a:t>words, actions and decision making</a:t>
            </a:r>
            <a:r>
              <a:rPr lang="en-GB" dirty="0">
                <a:latin typeface="Arial" panose="020B0604020202020204" pitchFamily="34" charset="0"/>
                <a:ea typeface="Calibri" panose="020F0502020204030204" pitchFamily="34" charset="0"/>
                <a:cs typeface="Arial" panose="020B0604020202020204" pitchFamily="34" charset="0"/>
              </a:rPr>
              <a:t>, exemplifying a strong moral purpose, </a:t>
            </a:r>
            <a:r>
              <a:rPr lang="en-GB" sz="3200" b="1" dirty="0">
                <a:latin typeface="Arial" panose="020B0604020202020204" pitchFamily="34" charset="0"/>
                <a:ea typeface="Calibri" panose="020F0502020204030204" pitchFamily="34" charset="0"/>
                <a:cs typeface="Arial" panose="020B0604020202020204" pitchFamily="34" charset="0"/>
              </a:rPr>
              <a:t>confident vision</a:t>
            </a:r>
            <a:r>
              <a:rPr lang="en-GB" sz="2400" b="1" dirty="0">
                <a:latin typeface="Arial" panose="020B0604020202020204" pitchFamily="34" charset="0"/>
                <a:ea typeface="Calibri" panose="020F0502020204030204" pitchFamily="34" charset="0"/>
                <a:cs typeface="Arial" panose="020B0604020202020204" pitchFamily="34" charset="0"/>
              </a:rPr>
              <a:t>,</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and </a:t>
            </a:r>
            <a:r>
              <a:rPr lang="en-GB" b="1" dirty="0">
                <a:latin typeface="Arial" panose="020B0604020202020204" pitchFamily="34" charset="0"/>
                <a:ea typeface="Calibri" panose="020F0502020204030204" pitchFamily="34" charset="0"/>
                <a:cs typeface="Arial" panose="020B0604020202020204" pitchFamily="34" charset="0"/>
              </a:rPr>
              <a:t>ambitious trajectory</a:t>
            </a:r>
            <a:r>
              <a:rPr lang="en-GB" dirty="0">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2400" b="1" dirty="0">
                <a:latin typeface="Arial" panose="020B0604020202020204" pitchFamily="34" charset="0"/>
                <a:ea typeface="Calibri" panose="020F0502020204030204" pitchFamily="34" charset="0"/>
                <a:cs typeface="Arial" panose="020B0604020202020204" pitchFamily="34" charset="0"/>
              </a:rPr>
              <a:t>developing faith</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3200" b="1" dirty="0">
                <a:latin typeface="Arial" panose="020B0604020202020204" pitchFamily="34" charset="0"/>
                <a:ea typeface="Calibri" panose="020F0502020204030204" pitchFamily="34" charset="0"/>
                <a:cs typeface="Arial" panose="020B0604020202020204" pitchFamily="34" charset="0"/>
              </a:rPr>
              <a:t>deep sense of resilience</a:t>
            </a:r>
            <a:r>
              <a:rPr lang="en-GB" sz="32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947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657888" y="2157252"/>
            <a:ext cx="2407615" cy="1688392"/>
            <a:chOff x="657888" y="2157252"/>
            <a:chExt cx="2407615" cy="1688392"/>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564189" y="305647"/>
            <a:ext cx="2489347" cy="1604992"/>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5992112" y="2332932"/>
            <a:ext cx="2816964" cy="1510790"/>
            <a:chOff x="5758195" y="2269789"/>
            <a:chExt cx="2816964" cy="1510790"/>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3446942" y="294724"/>
            <a:ext cx="2430867" cy="38210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7B2EB8F-C9E9-4644-B357-4086570B4B6D}"/>
              </a:ext>
            </a:extLst>
          </p:cNvPr>
          <p:cNvSpPr/>
          <p:nvPr/>
        </p:nvSpPr>
        <p:spPr>
          <a:xfrm>
            <a:off x="3603773" y="583431"/>
            <a:ext cx="2020186" cy="954107"/>
          </a:xfrm>
          <a:prstGeom prst="rect">
            <a:avLst/>
          </a:prstGeom>
          <a:solidFill>
            <a:schemeClr val="tx2"/>
          </a:solidFill>
        </p:spPr>
        <p:txBody>
          <a:bodyPr wrap="square">
            <a:spAutoFit/>
          </a:bodyPr>
          <a:lstStyle/>
          <a:p>
            <a:pPr algn="ctr"/>
            <a:r>
              <a:rPr lang="en-GB" sz="2800" b="1" dirty="0">
                <a:solidFill>
                  <a:schemeClr val="bg1"/>
                </a:solidFill>
              </a:rPr>
              <a:t>Flourishing Teams</a:t>
            </a:r>
            <a:endParaRPr lang="en-GB" sz="2800" dirty="0">
              <a:solidFill>
                <a:schemeClr val="bg1"/>
              </a:solidFill>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3627696" y="1755734"/>
            <a:ext cx="2020186" cy="954107"/>
          </a:xfrm>
          <a:prstGeom prst="rect">
            <a:avLst/>
          </a:prstGeom>
          <a:solidFill>
            <a:schemeClr val="tx2"/>
          </a:solidFill>
        </p:spPr>
        <p:txBody>
          <a:bodyPr wrap="square">
            <a:spAutoFit/>
          </a:bodyPr>
          <a:lstStyle/>
          <a:p>
            <a:pPr algn="ctr"/>
            <a:r>
              <a:rPr lang="en-GB" sz="2800" b="1" dirty="0">
                <a:solidFill>
                  <a:schemeClr val="bg1"/>
                </a:solidFill>
              </a:rPr>
              <a:t>Flourishing Adults</a:t>
            </a:r>
            <a:endParaRPr lang="en-GB" sz="2800" dirty="0">
              <a:solidFill>
                <a:schemeClr val="bg1"/>
              </a:solidFill>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3627696" y="2882861"/>
            <a:ext cx="2020186" cy="954107"/>
          </a:xfrm>
          <a:prstGeom prst="rect">
            <a:avLst/>
          </a:prstGeom>
          <a:solidFill>
            <a:schemeClr val="tx2"/>
          </a:solidFill>
        </p:spPr>
        <p:txBody>
          <a:bodyPr wrap="square">
            <a:spAutoFit/>
          </a:bodyPr>
          <a:lstStyle/>
          <a:p>
            <a:pPr algn="ctr"/>
            <a:r>
              <a:rPr lang="en-GB" sz="2800" b="1" dirty="0">
                <a:solidFill>
                  <a:schemeClr val="bg1"/>
                </a:solidFill>
              </a:rPr>
              <a:t>Flourishing Children</a:t>
            </a:r>
            <a:endParaRPr lang="en-GB" sz="2800" dirty="0">
              <a:solidFill>
                <a:schemeClr val="bg1"/>
              </a:solidFill>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5992112" y="312120"/>
            <a:ext cx="3058853" cy="1496727"/>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23330"/>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3737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6EADE3-21CD-413E-BA2E-858CBB39A4E7}"/>
              </a:ext>
            </a:extLst>
          </p:cNvPr>
          <p:cNvSpPr/>
          <p:nvPr/>
        </p:nvSpPr>
        <p:spPr>
          <a:xfrm>
            <a:off x="401443" y="718030"/>
            <a:ext cx="3088889" cy="2862322"/>
          </a:xfrm>
          <a:prstGeom prst="rect">
            <a:avLst/>
          </a:prstGeom>
          <a:solidFill>
            <a:schemeClr val="accent2">
              <a:lumMod val="75000"/>
            </a:schemeClr>
          </a:solidFill>
        </p:spPr>
        <p:txBody>
          <a:bodyPr wrap="square">
            <a:spAutoFit/>
          </a:bodyPr>
          <a:lstStyle/>
          <a:p>
            <a:pPr algn="ctr"/>
            <a:r>
              <a:rPr lang="en-GB" i="1" dirty="0">
                <a:solidFill>
                  <a:schemeClr val="bg1"/>
                </a:solidFill>
              </a:rPr>
              <a:t>“Leaders who love their pupils recognise the transference of fear that can ensue from macro to school to teacher to pupil, and care deeply for the mental health and wellbeing of their pupils, taking great care with them, particularly at pressure points of examinations.” </a:t>
            </a:r>
          </a:p>
        </p:txBody>
      </p:sp>
      <p:sp>
        <p:nvSpPr>
          <p:cNvPr id="3" name="TextBox 2">
            <a:extLst>
              <a:ext uri="{FF2B5EF4-FFF2-40B4-BE49-F238E27FC236}">
                <a16:creationId xmlns:a16="http://schemas.microsoft.com/office/drawing/2014/main" id="{62E26A3B-9557-4D4C-BABF-56FC875E7D79}"/>
              </a:ext>
            </a:extLst>
          </p:cNvPr>
          <p:cNvSpPr txBox="1"/>
          <p:nvPr/>
        </p:nvSpPr>
        <p:spPr>
          <a:xfrm>
            <a:off x="6629401" y="727800"/>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MACRO</a:t>
            </a:r>
          </a:p>
        </p:txBody>
      </p:sp>
      <p:sp>
        <p:nvSpPr>
          <p:cNvPr id="4" name="TextBox 3">
            <a:extLst>
              <a:ext uri="{FF2B5EF4-FFF2-40B4-BE49-F238E27FC236}">
                <a16:creationId xmlns:a16="http://schemas.microsoft.com/office/drawing/2014/main" id="{38AAD00D-C355-4699-9D0B-B0F9E08927D0}"/>
              </a:ext>
            </a:extLst>
          </p:cNvPr>
          <p:cNvSpPr txBox="1"/>
          <p:nvPr/>
        </p:nvSpPr>
        <p:spPr>
          <a:xfrm>
            <a:off x="6629401" y="1497234"/>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SCHOOL</a:t>
            </a:r>
          </a:p>
        </p:txBody>
      </p:sp>
      <p:sp>
        <p:nvSpPr>
          <p:cNvPr id="5" name="TextBox 4">
            <a:extLst>
              <a:ext uri="{FF2B5EF4-FFF2-40B4-BE49-F238E27FC236}">
                <a16:creationId xmlns:a16="http://schemas.microsoft.com/office/drawing/2014/main" id="{1E614D65-3F77-4ED1-AF4F-5ED369E07313}"/>
              </a:ext>
            </a:extLst>
          </p:cNvPr>
          <p:cNvSpPr txBox="1"/>
          <p:nvPr/>
        </p:nvSpPr>
        <p:spPr>
          <a:xfrm>
            <a:off x="6629401" y="2239500"/>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TEACHER</a:t>
            </a:r>
          </a:p>
        </p:txBody>
      </p:sp>
      <p:sp>
        <p:nvSpPr>
          <p:cNvPr id="6" name="TextBox 5">
            <a:extLst>
              <a:ext uri="{FF2B5EF4-FFF2-40B4-BE49-F238E27FC236}">
                <a16:creationId xmlns:a16="http://schemas.microsoft.com/office/drawing/2014/main" id="{EDC824CC-9F00-4730-9034-5B74E59F0495}"/>
              </a:ext>
            </a:extLst>
          </p:cNvPr>
          <p:cNvSpPr txBox="1"/>
          <p:nvPr/>
        </p:nvSpPr>
        <p:spPr>
          <a:xfrm>
            <a:off x="6629401" y="3031237"/>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PUPIL</a:t>
            </a:r>
          </a:p>
        </p:txBody>
      </p:sp>
      <p:sp>
        <p:nvSpPr>
          <p:cNvPr id="8" name="Arrow: Right 7">
            <a:extLst>
              <a:ext uri="{FF2B5EF4-FFF2-40B4-BE49-F238E27FC236}">
                <a16:creationId xmlns:a16="http://schemas.microsoft.com/office/drawing/2014/main" id="{747FC79F-1FFE-4D8D-BC46-A8CA14C64AA9}"/>
              </a:ext>
            </a:extLst>
          </p:cNvPr>
          <p:cNvSpPr/>
          <p:nvPr/>
        </p:nvSpPr>
        <p:spPr>
          <a:xfrm rot="5400000">
            <a:off x="4813510" y="1848875"/>
            <a:ext cx="2672769" cy="430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D0B4453-E38B-48F4-B231-CD1B3D37234E}"/>
              </a:ext>
            </a:extLst>
          </p:cNvPr>
          <p:cNvSpPr txBox="1"/>
          <p:nvPr/>
        </p:nvSpPr>
        <p:spPr>
          <a:xfrm>
            <a:off x="3983064" y="1576442"/>
            <a:ext cx="1951521" cy="830997"/>
          </a:xfrm>
          <a:prstGeom prst="rect">
            <a:avLst/>
          </a:prstGeom>
          <a:noFill/>
        </p:spPr>
        <p:txBody>
          <a:bodyPr wrap="square" rtlCol="0">
            <a:spAutoFit/>
          </a:bodyPr>
          <a:lstStyle/>
          <a:p>
            <a:pPr algn="ctr"/>
            <a:r>
              <a:rPr lang="en-GB" sz="2400" b="1" i="1" dirty="0"/>
              <a:t>Transference of Fear?</a:t>
            </a:r>
          </a:p>
        </p:txBody>
      </p:sp>
    </p:spTree>
    <p:extLst>
      <p:ext uri="{BB962C8B-B14F-4D97-AF65-F5344CB8AC3E}">
        <p14:creationId xmlns:p14="http://schemas.microsoft.com/office/powerpoint/2010/main" val="844510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6EADE3-21CD-413E-BA2E-858CBB39A4E7}"/>
              </a:ext>
            </a:extLst>
          </p:cNvPr>
          <p:cNvSpPr/>
          <p:nvPr/>
        </p:nvSpPr>
        <p:spPr>
          <a:xfrm>
            <a:off x="401443" y="718030"/>
            <a:ext cx="3088889" cy="2862322"/>
          </a:xfrm>
          <a:prstGeom prst="rect">
            <a:avLst/>
          </a:prstGeom>
          <a:solidFill>
            <a:schemeClr val="accent2">
              <a:lumMod val="75000"/>
            </a:schemeClr>
          </a:solidFill>
        </p:spPr>
        <p:txBody>
          <a:bodyPr wrap="square">
            <a:spAutoFit/>
          </a:bodyPr>
          <a:lstStyle/>
          <a:p>
            <a:pPr algn="ctr"/>
            <a:r>
              <a:rPr lang="en-GB" i="1" dirty="0">
                <a:solidFill>
                  <a:schemeClr val="bg1"/>
                </a:solidFill>
              </a:rPr>
              <a:t>“Leaders who love their pupils recognise the transference of fear that can ensue from macro to school to teacher to pupil, and care deeply for the mental health and wellbeing of their pupils, taking great care with them, particularly at pressure points of examinations.” </a:t>
            </a:r>
          </a:p>
        </p:txBody>
      </p:sp>
      <p:sp>
        <p:nvSpPr>
          <p:cNvPr id="3" name="TextBox 2">
            <a:extLst>
              <a:ext uri="{FF2B5EF4-FFF2-40B4-BE49-F238E27FC236}">
                <a16:creationId xmlns:a16="http://schemas.microsoft.com/office/drawing/2014/main" id="{62E26A3B-9557-4D4C-BABF-56FC875E7D79}"/>
              </a:ext>
            </a:extLst>
          </p:cNvPr>
          <p:cNvSpPr txBox="1"/>
          <p:nvPr/>
        </p:nvSpPr>
        <p:spPr>
          <a:xfrm>
            <a:off x="6629401" y="727800"/>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MACRO</a:t>
            </a:r>
          </a:p>
        </p:txBody>
      </p:sp>
      <p:sp>
        <p:nvSpPr>
          <p:cNvPr id="4" name="TextBox 3">
            <a:extLst>
              <a:ext uri="{FF2B5EF4-FFF2-40B4-BE49-F238E27FC236}">
                <a16:creationId xmlns:a16="http://schemas.microsoft.com/office/drawing/2014/main" id="{38AAD00D-C355-4699-9D0B-B0F9E08927D0}"/>
              </a:ext>
            </a:extLst>
          </p:cNvPr>
          <p:cNvSpPr txBox="1"/>
          <p:nvPr/>
        </p:nvSpPr>
        <p:spPr>
          <a:xfrm>
            <a:off x="6629401" y="1497234"/>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SCHOOL</a:t>
            </a:r>
          </a:p>
        </p:txBody>
      </p:sp>
      <p:sp>
        <p:nvSpPr>
          <p:cNvPr id="5" name="TextBox 4">
            <a:extLst>
              <a:ext uri="{FF2B5EF4-FFF2-40B4-BE49-F238E27FC236}">
                <a16:creationId xmlns:a16="http://schemas.microsoft.com/office/drawing/2014/main" id="{1E614D65-3F77-4ED1-AF4F-5ED369E07313}"/>
              </a:ext>
            </a:extLst>
          </p:cNvPr>
          <p:cNvSpPr txBox="1"/>
          <p:nvPr/>
        </p:nvSpPr>
        <p:spPr>
          <a:xfrm>
            <a:off x="6629401" y="2239500"/>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TEACHER</a:t>
            </a:r>
          </a:p>
        </p:txBody>
      </p:sp>
      <p:sp>
        <p:nvSpPr>
          <p:cNvPr id="6" name="TextBox 5">
            <a:extLst>
              <a:ext uri="{FF2B5EF4-FFF2-40B4-BE49-F238E27FC236}">
                <a16:creationId xmlns:a16="http://schemas.microsoft.com/office/drawing/2014/main" id="{EDC824CC-9F00-4730-9034-5B74E59F0495}"/>
              </a:ext>
            </a:extLst>
          </p:cNvPr>
          <p:cNvSpPr txBox="1"/>
          <p:nvPr/>
        </p:nvSpPr>
        <p:spPr>
          <a:xfrm>
            <a:off x="6629401" y="3031237"/>
            <a:ext cx="1561170" cy="461665"/>
          </a:xfrm>
          <a:prstGeom prst="rect">
            <a:avLst/>
          </a:prstGeom>
          <a:solidFill>
            <a:schemeClr val="accent6">
              <a:lumMod val="60000"/>
              <a:lumOff val="40000"/>
            </a:schemeClr>
          </a:solidFill>
        </p:spPr>
        <p:txBody>
          <a:bodyPr wrap="square" rtlCol="0">
            <a:spAutoFit/>
          </a:bodyPr>
          <a:lstStyle/>
          <a:p>
            <a:pPr algn="ctr"/>
            <a:r>
              <a:rPr lang="en-GB" sz="2400" b="1" dirty="0">
                <a:solidFill>
                  <a:schemeClr val="bg1"/>
                </a:solidFill>
              </a:rPr>
              <a:t>PUPIL</a:t>
            </a:r>
          </a:p>
        </p:txBody>
      </p:sp>
      <p:sp>
        <p:nvSpPr>
          <p:cNvPr id="8" name="Arrow: Right 7">
            <a:extLst>
              <a:ext uri="{FF2B5EF4-FFF2-40B4-BE49-F238E27FC236}">
                <a16:creationId xmlns:a16="http://schemas.microsoft.com/office/drawing/2014/main" id="{747FC79F-1FFE-4D8D-BC46-A8CA14C64AA9}"/>
              </a:ext>
            </a:extLst>
          </p:cNvPr>
          <p:cNvSpPr/>
          <p:nvPr/>
        </p:nvSpPr>
        <p:spPr>
          <a:xfrm rot="5400000">
            <a:off x="4813510" y="1848875"/>
            <a:ext cx="2672769" cy="430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D0B4453-E38B-48F4-B231-CD1B3D37234E}"/>
              </a:ext>
            </a:extLst>
          </p:cNvPr>
          <p:cNvSpPr txBox="1"/>
          <p:nvPr/>
        </p:nvSpPr>
        <p:spPr>
          <a:xfrm>
            <a:off x="3983064" y="1576442"/>
            <a:ext cx="1951521" cy="1569660"/>
          </a:xfrm>
          <a:prstGeom prst="rect">
            <a:avLst/>
          </a:prstGeom>
          <a:noFill/>
        </p:spPr>
        <p:txBody>
          <a:bodyPr wrap="square" rtlCol="0">
            <a:spAutoFit/>
          </a:bodyPr>
          <a:lstStyle/>
          <a:p>
            <a:pPr algn="ctr"/>
            <a:r>
              <a:rPr lang="en-GB" sz="2400" b="1" i="1" dirty="0"/>
              <a:t>Transference of Hope?</a:t>
            </a:r>
          </a:p>
          <a:p>
            <a:pPr algn="ctr"/>
            <a:r>
              <a:rPr lang="en-GB" sz="2400" b="1" i="1" dirty="0"/>
              <a:t>Building of Character?</a:t>
            </a:r>
          </a:p>
        </p:txBody>
      </p:sp>
    </p:spTree>
    <p:extLst>
      <p:ext uri="{BB962C8B-B14F-4D97-AF65-F5344CB8AC3E}">
        <p14:creationId xmlns:p14="http://schemas.microsoft.com/office/powerpoint/2010/main" val="4192504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55133008"/>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837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995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0126" y="683674"/>
            <a:ext cx="4138863" cy="2483318"/>
          </a:xfrm>
          <a:prstGeom prst="rect">
            <a:avLst/>
          </a:prstGeom>
        </p:spPr>
      </p:pic>
      <p:sp>
        <p:nvSpPr>
          <p:cNvPr id="3" name="TextBox 2"/>
          <p:cNvSpPr txBox="1"/>
          <p:nvPr/>
        </p:nvSpPr>
        <p:spPr>
          <a:xfrm>
            <a:off x="216568" y="421105"/>
            <a:ext cx="4150895" cy="3970318"/>
          </a:xfrm>
          <a:prstGeom prst="rect">
            <a:avLst/>
          </a:prstGeom>
          <a:noFill/>
        </p:spPr>
        <p:txBody>
          <a:bodyPr wrap="square" rtlCol="0">
            <a:spAutoFit/>
          </a:bodyPr>
          <a:lstStyle/>
          <a:p>
            <a:pPr algn="ctr"/>
            <a:r>
              <a:rPr lang="en-GB" sz="2800"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258641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5926" y="708946"/>
            <a:ext cx="4006515" cy="2677656"/>
          </a:xfrm>
          <a:prstGeom prst="rect">
            <a:avLst/>
          </a:prstGeom>
          <a:noFill/>
        </p:spPr>
        <p:txBody>
          <a:bodyPr wrap="square" rtlCol="0">
            <a:spAutoFit/>
          </a:bodyPr>
          <a:lstStyle/>
          <a:p>
            <a:r>
              <a:rPr lang="en-GB" sz="2800" dirty="0"/>
              <a:t>“..It must come off the shelf and be brought to life through leaders evaluating its potential impact on every area of day-to-day school life…”</a:t>
            </a:r>
            <a:endParaRPr lang="en-GB" dirty="0"/>
          </a:p>
        </p:txBody>
      </p:sp>
      <p:pic>
        <p:nvPicPr>
          <p:cNvPr id="4" name="Picture 3"/>
          <p:cNvPicPr>
            <a:picLocks noChangeAspect="1"/>
          </p:cNvPicPr>
          <p:nvPr/>
        </p:nvPicPr>
        <p:blipFill>
          <a:blip r:embed="rId2"/>
          <a:stretch>
            <a:fillRect/>
          </a:stretch>
        </p:blipFill>
        <p:spPr>
          <a:xfrm>
            <a:off x="625641" y="681570"/>
            <a:ext cx="4065189" cy="2705032"/>
          </a:xfrm>
          <a:prstGeom prst="rect">
            <a:avLst/>
          </a:prstGeom>
        </p:spPr>
      </p:pic>
    </p:spTree>
    <p:extLst>
      <p:ext uri="{BB962C8B-B14F-4D97-AF65-F5344CB8AC3E}">
        <p14:creationId xmlns:p14="http://schemas.microsoft.com/office/powerpoint/2010/main" val="303309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357" y="830179"/>
            <a:ext cx="4006515" cy="2677656"/>
          </a:xfrm>
          <a:prstGeom prst="rect">
            <a:avLst/>
          </a:prstGeom>
          <a:noFill/>
        </p:spPr>
        <p:txBody>
          <a:bodyPr wrap="square" rtlCol="0">
            <a:spAutoFit/>
          </a:bodyPr>
          <a:lstStyle/>
          <a:p>
            <a:r>
              <a:rPr lang="en-GB" sz="2800" dirty="0"/>
              <a:t>“…This dynamic and enhancing connection between ethos and outcomes is what we mean by ‘</a:t>
            </a:r>
            <a:r>
              <a:rPr lang="en-GB" sz="2800" b="1" dirty="0"/>
              <a:t>Bringing the Vision Alive</a:t>
            </a:r>
            <a:r>
              <a:rPr lang="en-GB" sz="2800" dirty="0"/>
              <a:t>.’” </a:t>
            </a:r>
          </a:p>
        </p:txBody>
      </p:sp>
      <p:pic>
        <p:nvPicPr>
          <p:cNvPr id="4" name="Picture 3"/>
          <p:cNvPicPr>
            <a:picLocks noChangeAspect="1"/>
          </p:cNvPicPr>
          <p:nvPr/>
        </p:nvPicPr>
        <p:blipFill>
          <a:blip r:embed="rId2"/>
          <a:stretch>
            <a:fillRect/>
          </a:stretch>
        </p:blipFill>
        <p:spPr>
          <a:xfrm>
            <a:off x="4846588" y="830179"/>
            <a:ext cx="3924173" cy="2610840"/>
          </a:xfrm>
          <a:prstGeom prst="rect">
            <a:avLst/>
          </a:prstGeom>
        </p:spPr>
      </p:pic>
    </p:spTree>
    <p:extLst>
      <p:ext uri="{BB962C8B-B14F-4D97-AF65-F5344CB8AC3E}">
        <p14:creationId xmlns:p14="http://schemas.microsoft.com/office/powerpoint/2010/main" val="3608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31598-0984-4412-963D-2881F8706348}"/>
              </a:ext>
            </a:extLst>
          </p:cNvPr>
          <p:cNvSpPr/>
          <p:nvPr/>
        </p:nvSpPr>
        <p:spPr>
          <a:xfrm>
            <a:off x="238540" y="441547"/>
            <a:ext cx="8428382" cy="3416320"/>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2400" dirty="0"/>
              <a:t>My hope is that the lessons of the Foundation will resonate not just within Anglican schools, but also beyond, supporting improvement right across the system.</a:t>
            </a:r>
          </a:p>
          <a:p>
            <a:pPr algn="ctr"/>
            <a:r>
              <a:rPr lang="en-GB" sz="2400" b="1" dirty="0"/>
              <a:t>One of those lessons, that I certainly hope echoes in schools of all faiths and none, is the Foundation’s affirmation that there should not, indeed cannot, be a trade-off between school ethos and school outcomes.</a:t>
            </a:r>
          </a:p>
          <a:p>
            <a:pPr algn="ctr"/>
            <a:endParaRPr lang="en-GB" sz="2400" b="1" dirty="0"/>
          </a:p>
          <a:p>
            <a:r>
              <a:rPr lang="en-GB" sz="2400" dirty="0"/>
              <a:t>Amanda Spielman, HMCI, Feb 2018</a:t>
            </a:r>
          </a:p>
        </p:txBody>
      </p:sp>
    </p:spTree>
    <p:extLst>
      <p:ext uri="{BB962C8B-B14F-4D97-AF65-F5344CB8AC3E}">
        <p14:creationId xmlns:p14="http://schemas.microsoft.com/office/powerpoint/2010/main" val="2164920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87" y="1801091"/>
            <a:ext cx="1892595" cy="646331"/>
          </a:xfrm>
          <a:prstGeom prst="rect">
            <a:avLst/>
          </a:prstGeom>
          <a:solidFill>
            <a:schemeClr val="accent2">
              <a:lumMod val="20000"/>
              <a:lumOff val="80000"/>
            </a:schemeClr>
          </a:solidFill>
        </p:spPr>
        <p:txBody>
          <a:bodyPr wrap="square" rtlCol="0">
            <a:spAutoFit/>
          </a:bodyPr>
          <a:lstStyle/>
          <a:p>
            <a:pPr algn="ctr"/>
            <a:r>
              <a:rPr lang="en-GB" sz="3600" b="1" dirty="0"/>
              <a:t>ethos</a:t>
            </a:r>
          </a:p>
        </p:txBody>
      </p:sp>
      <p:sp>
        <p:nvSpPr>
          <p:cNvPr id="4" name="TextBox 3"/>
          <p:cNvSpPr txBox="1"/>
          <p:nvPr/>
        </p:nvSpPr>
        <p:spPr>
          <a:xfrm>
            <a:off x="6358270" y="1801091"/>
            <a:ext cx="2668773" cy="646331"/>
          </a:xfrm>
          <a:prstGeom prst="rect">
            <a:avLst/>
          </a:prstGeom>
          <a:solidFill>
            <a:schemeClr val="accent2">
              <a:lumMod val="20000"/>
              <a:lumOff val="80000"/>
            </a:schemeClr>
          </a:solidFill>
        </p:spPr>
        <p:txBody>
          <a:bodyPr wrap="square" rtlCol="0">
            <a:spAutoFit/>
          </a:bodyPr>
          <a:lstStyle/>
          <a:p>
            <a:pPr algn="ctr"/>
            <a:r>
              <a:rPr lang="en-GB" sz="3600" b="1" dirty="0"/>
              <a:t>outcomes</a:t>
            </a:r>
          </a:p>
        </p:txBody>
      </p:sp>
      <p:sp>
        <p:nvSpPr>
          <p:cNvPr id="6" name="TextBox 5"/>
          <p:cNvSpPr txBox="1"/>
          <p:nvPr/>
        </p:nvSpPr>
        <p:spPr>
          <a:xfrm>
            <a:off x="191387" y="2632087"/>
            <a:ext cx="5486679" cy="1754326"/>
          </a:xfrm>
          <a:prstGeom prst="rect">
            <a:avLst/>
          </a:prstGeom>
          <a:noFill/>
        </p:spPr>
        <p:txBody>
          <a:bodyPr wrap="square" rtlCol="0">
            <a:spAutoFit/>
          </a:bodyPr>
          <a:lstStyle/>
          <a:p>
            <a:r>
              <a:rPr lang="en-GB" b="1" dirty="0"/>
              <a:t>How do you define this for your school? </a:t>
            </a:r>
          </a:p>
          <a:p>
            <a:r>
              <a:rPr lang="en-GB" b="1" dirty="0"/>
              <a:t>(in a sentence…)</a:t>
            </a:r>
          </a:p>
          <a:p>
            <a:pPr marL="285750" indent="-285750">
              <a:buFont typeface="Arial" panose="020B0604020202020204" pitchFamily="34" charset="0"/>
              <a:buChar char="•"/>
            </a:pPr>
            <a:r>
              <a:rPr lang="en-GB" i="1" dirty="0"/>
              <a:t>Where does your ethos come from?</a:t>
            </a:r>
          </a:p>
          <a:p>
            <a:pPr marL="285750" indent="-285750">
              <a:buFont typeface="Arial" panose="020B0604020202020204" pitchFamily="34" charset="0"/>
              <a:buChar char="•"/>
            </a:pPr>
            <a:r>
              <a:rPr lang="en-GB" i="1" dirty="0"/>
              <a:t>What are the commonalities and differences between us?</a:t>
            </a:r>
          </a:p>
          <a:p>
            <a:pPr marL="285750" indent="-285750">
              <a:buFont typeface="Arial" panose="020B0604020202020204" pitchFamily="34" charset="0"/>
              <a:buChar char="•"/>
            </a:pPr>
            <a:r>
              <a:rPr lang="en-GB" i="1" dirty="0"/>
              <a:t>What difference does it make to your lived reality?</a:t>
            </a:r>
          </a:p>
        </p:txBody>
      </p:sp>
      <p:sp>
        <p:nvSpPr>
          <p:cNvPr id="7" name="TextBox 6"/>
          <p:cNvSpPr txBox="1"/>
          <p:nvPr/>
        </p:nvSpPr>
        <p:spPr>
          <a:xfrm>
            <a:off x="4920916" y="40206"/>
            <a:ext cx="4106127" cy="1754326"/>
          </a:xfrm>
          <a:prstGeom prst="rect">
            <a:avLst/>
          </a:prstGeom>
          <a:noFill/>
        </p:spPr>
        <p:txBody>
          <a:bodyPr wrap="square" rtlCol="0">
            <a:spAutoFit/>
          </a:bodyPr>
          <a:lstStyle/>
          <a:p>
            <a:pPr algn="r"/>
            <a:r>
              <a:rPr lang="en-GB" b="1" dirty="0"/>
              <a:t>What outcomes are you trying to improve?</a:t>
            </a:r>
          </a:p>
          <a:p>
            <a:pPr marL="285750" indent="-285750" algn="r">
              <a:buFont typeface="Arial" panose="020B0604020202020204" pitchFamily="34" charset="0"/>
              <a:buChar char="•"/>
            </a:pPr>
            <a:r>
              <a:rPr lang="en-GB" i="1" dirty="0"/>
              <a:t>What are the pressures and challenges?</a:t>
            </a:r>
          </a:p>
          <a:p>
            <a:pPr marL="285750" indent="-285750" algn="r">
              <a:buFont typeface="Arial" panose="020B0604020202020204" pitchFamily="34" charset="0"/>
              <a:buChar char="•"/>
            </a:pPr>
            <a:r>
              <a:rPr lang="en-GB" i="1" dirty="0"/>
              <a:t>Who defines this journey?</a:t>
            </a:r>
          </a:p>
          <a:p>
            <a:pPr marL="285750" indent="-285750" algn="r">
              <a:buFont typeface="Arial" panose="020B0604020202020204" pitchFamily="34" charset="0"/>
              <a:buChar char="•"/>
            </a:pPr>
            <a:r>
              <a:rPr lang="en-GB" i="1" dirty="0"/>
              <a:t>What help could the Vision offer you?</a:t>
            </a:r>
          </a:p>
        </p:txBody>
      </p:sp>
      <p:grpSp>
        <p:nvGrpSpPr>
          <p:cNvPr id="11" name="Group 10"/>
          <p:cNvGrpSpPr/>
          <p:nvPr/>
        </p:nvGrpSpPr>
        <p:grpSpPr>
          <a:xfrm>
            <a:off x="2083982" y="1708757"/>
            <a:ext cx="4274288" cy="923330"/>
            <a:chOff x="2083982" y="1708757"/>
            <a:chExt cx="4274288" cy="923330"/>
          </a:xfrm>
        </p:grpSpPr>
        <p:sp>
          <p:nvSpPr>
            <p:cNvPr id="5" name="TextBox 4"/>
            <p:cNvSpPr txBox="1"/>
            <p:nvPr/>
          </p:nvSpPr>
          <p:spPr>
            <a:xfrm>
              <a:off x="2498652" y="1708757"/>
              <a:ext cx="3444948" cy="923330"/>
            </a:xfrm>
            <a:prstGeom prst="rect">
              <a:avLst/>
            </a:prstGeom>
            <a:solidFill>
              <a:schemeClr val="accent2">
                <a:lumMod val="60000"/>
                <a:lumOff val="40000"/>
              </a:schemeClr>
            </a:solidFill>
          </p:spPr>
          <p:txBody>
            <a:bodyPr wrap="square" rtlCol="0">
              <a:spAutoFit/>
            </a:bodyPr>
            <a:lstStyle/>
            <a:p>
              <a:pPr algn="ctr"/>
              <a:r>
                <a:rPr lang="en-GB" sz="5400" b="1" dirty="0"/>
                <a:t>enhancing</a:t>
              </a:r>
            </a:p>
          </p:txBody>
        </p:sp>
        <p:cxnSp>
          <p:nvCxnSpPr>
            <p:cNvPr id="9" name="Straight Connector 8"/>
            <p:cNvCxnSpPr>
              <a:stCxn id="3" idx="3"/>
            </p:cNvCxnSpPr>
            <p:nvPr/>
          </p:nvCxnSpPr>
          <p:spPr>
            <a:xfrm flipV="1">
              <a:off x="2083982" y="2124256"/>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574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675861" y="63839"/>
            <a:ext cx="8070574" cy="3920497"/>
          </a:xfrm>
          <a:prstGeom prst="rect">
            <a:avLst/>
          </a:prstGeom>
        </p:spPr>
        <p:txBody>
          <a:bodyPr wrap="square">
            <a:spAutoFit/>
          </a:bodyPr>
          <a:lstStyle/>
          <a:p>
            <a:pPr algn="ctr">
              <a:lnSpc>
                <a:spcPct val="107000"/>
              </a:lnSpc>
              <a:spcAft>
                <a:spcPts val="800"/>
              </a:spcAft>
            </a:pPr>
            <a:r>
              <a:rPr lang="en-GB" sz="3600" b="1" dirty="0">
                <a:latin typeface="Arial" panose="020B0604020202020204" pitchFamily="34" charset="0"/>
                <a:ea typeface="Calibri" panose="020F0502020204030204" pitchFamily="34" charset="0"/>
                <a:cs typeface="Arial" panose="020B0604020202020204" pitchFamily="34" charset="0"/>
              </a:rPr>
              <a:t>Connected:</a:t>
            </a:r>
            <a:r>
              <a:rPr lang="en-GB" sz="3600" dirty="0">
                <a:latin typeface="Arial" panose="020B0604020202020204" pitchFamily="34" charset="0"/>
                <a:ea typeface="Calibri" panose="020F0502020204030204" pitchFamily="34" charset="0"/>
                <a:cs typeface="Arial" panose="020B0604020202020204" pitchFamily="34" charset="0"/>
              </a:rPr>
              <a:t> </a:t>
            </a:r>
            <a:endParaRPr lang="en-GB" sz="11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connected operate deliberately </a:t>
            </a:r>
            <a:r>
              <a:rPr lang="en-GB" sz="3200" b="1" dirty="0">
                <a:latin typeface="Arial" panose="020B0604020202020204" pitchFamily="34" charset="0"/>
                <a:ea typeface="Calibri" panose="020F0502020204030204" pitchFamily="34" charset="0"/>
                <a:cs typeface="Arial" panose="020B0604020202020204" pitchFamily="34" charset="0"/>
              </a:rPr>
              <a:t>within communities of practice</a:t>
            </a:r>
            <a:r>
              <a:rPr lang="en-GB" dirty="0">
                <a:latin typeface="Arial" panose="020B0604020202020204" pitchFamily="34" charset="0"/>
                <a:ea typeface="Calibri" panose="020F0502020204030204" pitchFamily="34" charset="0"/>
                <a:cs typeface="Arial" panose="020B0604020202020204" pitchFamily="34" charset="0"/>
              </a:rPr>
              <a:t>, positioning themselves within </a:t>
            </a:r>
            <a:r>
              <a:rPr lang="en-GB" sz="2400" b="1" dirty="0">
                <a:latin typeface="Arial" panose="020B0604020202020204" pitchFamily="34" charset="0"/>
                <a:ea typeface="Calibri" panose="020F0502020204030204" pitchFamily="34" charset="0"/>
                <a:cs typeface="Arial" panose="020B0604020202020204" pitchFamily="34" charset="0"/>
              </a:rPr>
              <a:t>positive relationships</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that </a:t>
            </a:r>
            <a:r>
              <a:rPr lang="en-GB" sz="2400" b="1" dirty="0">
                <a:latin typeface="Arial" panose="020B0604020202020204" pitchFamily="34" charset="0"/>
                <a:ea typeface="Calibri" panose="020F0502020204030204" pitchFamily="34" charset="0"/>
                <a:cs typeface="Arial" panose="020B0604020202020204" pitchFamily="34" charset="0"/>
              </a:rPr>
              <a:t>sustain and encourage</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all parties. They </a:t>
            </a:r>
            <a:r>
              <a:rPr lang="en-GB" sz="3200" b="1" dirty="0">
                <a:latin typeface="Arial" panose="020B0604020202020204" pitchFamily="34" charset="0"/>
                <a:ea typeface="Calibri" panose="020F0502020204030204" pitchFamily="34" charset="0"/>
                <a:cs typeface="Arial" panose="020B0604020202020204" pitchFamily="34" charset="0"/>
              </a:rPr>
              <a:t>embrace interdependence</a:t>
            </a:r>
            <a:r>
              <a:rPr lang="en-GB" dirty="0">
                <a:latin typeface="Arial" panose="020B0604020202020204" pitchFamily="34" charset="0"/>
                <a:ea typeface="Calibri" panose="020F0502020204030204" pitchFamily="34" charset="0"/>
                <a:cs typeface="Arial" panose="020B0604020202020204" pitchFamily="34" charset="0"/>
              </a:rPr>
              <a:t>, demonstrate </a:t>
            </a:r>
            <a:r>
              <a:rPr lang="en-GB" sz="2400" b="1" dirty="0">
                <a:latin typeface="Arial" panose="020B0604020202020204" pitchFamily="34" charset="0"/>
                <a:ea typeface="Calibri" panose="020F0502020204030204" pitchFamily="34" charset="0"/>
                <a:cs typeface="Arial" panose="020B0604020202020204" pitchFamily="34" charset="0"/>
              </a:rPr>
              <a:t>compassion</a:t>
            </a:r>
            <a:r>
              <a:rPr lang="en-GB" dirty="0">
                <a:latin typeface="Arial" panose="020B0604020202020204" pitchFamily="34" charset="0"/>
                <a:ea typeface="Calibri" panose="020F0502020204030204" pitchFamily="34" charset="0"/>
                <a:cs typeface="Arial" panose="020B0604020202020204" pitchFamily="34" charset="0"/>
              </a:rPr>
              <a:t> and </a:t>
            </a:r>
            <a:r>
              <a:rPr lang="en-GB" b="1" dirty="0">
                <a:latin typeface="Arial" panose="020B0604020202020204" pitchFamily="34" charset="0"/>
                <a:ea typeface="Calibri" panose="020F0502020204030204" pitchFamily="34" charset="0"/>
                <a:cs typeface="Arial" panose="020B0604020202020204" pitchFamily="34" charset="0"/>
              </a:rPr>
              <a:t>embody service to others humbly</a:t>
            </a:r>
            <a:r>
              <a:rPr lang="en-GB" dirty="0">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lang="en-GB" sz="2400" b="1" dirty="0">
                <a:latin typeface="Arial" panose="020B0604020202020204" pitchFamily="34" charset="0"/>
                <a:ea typeface="Calibri" panose="020F0502020204030204" pitchFamily="34" charset="0"/>
                <a:cs typeface="Arial" panose="020B0604020202020204" pitchFamily="34" charset="0"/>
              </a:rPr>
              <a:t>draw colleagues around a common purpose.</a:t>
            </a:r>
            <a:r>
              <a:rPr lang="en-GB" sz="2400" dirty="0">
                <a:latin typeface="Arial" panose="020B0604020202020204" pitchFamily="34" charset="0"/>
                <a:ea typeface="Calibri" panose="020F0502020204030204" pitchFamily="34" charset="0"/>
                <a:cs typeface="Arial" panose="020B0604020202020204" pitchFamily="34" charset="0"/>
              </a:rPr>
              <a:t>”</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304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620252" y="361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592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42953312"/>
              </p:ext>
            </p:extLst>
          </p:nvPr>
        </p:nvGraphicFramePr>
        <p:xfrm>
          <a:off x="1620252" y="361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82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765300" y="512578"/>
          <a:ext cx="5759058" cy="3602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836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580803" y="476526"/>
          <a:ext cx="7886700" cy="3209853"/>
        </p:xfrm>
        <a:graphic>
          <a:graphicData uri="http://schemas.openxmlformats.org/drawingml/2006/table">
            <a:tbl>
              <a:tblPr firstRow="1" bandRow="1"/>
              <a:tblGrid>
                <a:gridCol w="1971675">
                  <a:extLst>
                    <a:ext uri="{9D8B030D-6E8A-4147-A177-3AD203B41FA5}">
                      <a16:colId xmlns:a16="http://schemas.microsoft.com/office/drawing/2014/main" val="124461421"/>
                    </a:ext>
                  </a:extLst>
                </a:gridCol>
                <a:gridCol w="1971675">
                  <a:extLst>
                    <a:ext uri="{9D8B030D-6E8A-4147-A177-3AD203B41FA5}">
                      <a16:colId xmlns:a16="http://schemas.microsoft.com/office/drawing/2014/main" val="3751406501"/>
                    </a:ext>
                  </a:extLst>
                </a:gridCol>
                <a:gridCol w="1971675">
                  <a:extLst>
                    <a:ext uri="{9D8B030D-6E8A-4147-A177-3AD203B41FA5}">
                      <a16:colId xmlns:a16="http://schemas.microsoft.com/office/drawing/2014/main" val="2094345379"/>
                    </a:ext>
                  </a:extLst>
                </a:gridCol>
                <a:gridCol w="1971675">
                  <a:extLst>
                    <a:ext uri="{9D8B030D-6E8A-4147-A177-3AD203B41FA5}">
                      <a16:colId xmlns:a16="http://schemas.microsoft.com/office/drawing/2014/main" val="1753547263"/>
                    </a:ext>
                  </a:extLst>
                </a:gridCol>
              </a:tblGrid>
              <a:tr h="335214">
                <a:tc>
                  <a:txBody>
                    <a:bodyPr/>
                    <a:lstStyle/>
                    <a:p>
                      <a:pPr algn="l">
                        <a:lnSpc>
                          <a:spcPct val="107000"/>
                        </a:lnSpc>
                      </a:pPr>
                      <a:endParaRPr lang="en-GB" sz="1000">
                        <a:effectLst/>
                        <a:latin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16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16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16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777452">
                <a:tc>
                  <a:txBody>
                    <a:bodyPr/>
                    <a:lstStyle/>
                    <a:p>
                      <a:pPr algn="l">
                        <a:lnSpc>
                          <a:spcPct val="107000"/>
                        </a:lnSpc>
                        <a:spcAft>
                          <a:spcPts val="0"/>
                        </a:spcAft>
                      </a:pPr>
                      <a:r>
                        <a:rPr lang="en-GB"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542283">
                <a:tc>
                  <a:txBody>
                    <a:bodyPr/>
                    <a:lstStyle/>
                    <a:p>
                      <a:pPr algn="l">
                        <a:lnSpc>
                          <a:spcPct val="107000"/>
                        </a:lnSpc>
                        <a:spcAft>
                          <a:spcPts val="0"/>
                        </a:spcAft>
                      </a:pPr>
                      <a:r>
                        <a:rPr lang="en-GB"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777452">
                <a:tc>
                  <a:txBody>
                    <a:bodyPr/>
                    <a:lstStyle/>
                    <a:p>
                      <a:pPr algn="l">
                        <a:lnSpc>
                          <a:spcPct val="107000"/>
                        </a:lnSpc>
                        <a:spcAft>
                          <a:spcPts val="0"/>
                        </a:spcAft>
                      </a:pPr>
                      <a:r>
                        <a:rPr lang="en-GB"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777452">
                <a:tc>
                  <a:txBody>
                    <a:bodyPr/>
                    <a:lstStyle/>
                    <a:p>
                      <a:pPr algn="l">
                        <a:lnSpc>
                          <a:spcPct val="107000"/>
                        </a:lnSpc>
                        <a:spcAft>
                          <a:spcPts val="0"/>
                        </a:spcAft>
                      </a:pPr>
                      <a:r>
                        <a:rPr lang="en-GB" sz="14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82415" marR="82415" marT="41208" marB="4120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691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65738339"/>
              </p:ext>
            </p:extLst>
          </p:nvPr>
        </p:nvGraphicFramePr>
        <p:xfrm>
          <a:off x="1620252" y="361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08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199092" y="1517609"/>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rgbClr val="272727"/>
              </a:solidFill>
              <a:effectLst/>
              <a:uLnTx/>
              <a:uFillTx/>
              <a:latin typeface="Calibri"/>
              <a:ea typeface="+mn-ea"/>
              <a:cs typeface="Arial"/>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973B8E"/>
              </a:solidFill>
              <a:effectLst/>
              <a:uLnTx/>
              <a:uFillTx/>
              <a:latin typeface="Arial"/>
              <a:ea typeface="+mn-ea"/>
              <a:cs typeface="Arial"/>
            </a:endParaRPr>
          </a:p>
        </p:txBody>
      </p:sp>
      <p:sp>
        <p:nvSpPr>
          <p:cNvPr id="3" name="Rectangle 2"/>
          <p:cNvSpPr/>
          <p:nvPr/>
        </p:nvSpPr>
        <p:spPr>
          <a:xfrm>
            <a:off x="199092" y="66247"/>
            <a:ext cx="6976960" cy="1077218"/>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973B8E"/>
                </a:solidFill>
                <a:effectLst/>
                <a:uLnTx/>
                <a:uFillTx/>
                <a:latin typeface="Calibri" pitchFamily="34" charset="0"/>
                <a:ea typeface="+mn-ea"/>
                <a:cs typeface="+mn-cs"/>
              </a:rPr>
              <a:t>Reflection – 1 Corinthians 13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altLang="en-US" sz="3200" b="1"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2" name="Rectangle 1">
            <a:extLst>
              <a:ext uri="{FF2B5EF4-FFF2-40B4-BE49-F238E27FC236}">
                <a16:creationId xmlns:a16="http://schemas.microsoft.com/office/drawing/2014/main" id="{3978595C-2F96-4B85-937C-0F49DFD2E726}"/>
              </a:ext>
            </a:extLst>
          </p:cNvPr>
          <p:cNvSpPr/>
          <p:nvPr/>
        </p:nvSpPr>
        <p:spPr>
          <a:xfrm>
            <a:off x="1232452" y="704247"/>
            <a:ext cx="7573618" cy="378565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Calibri"/>
                <a:ea typeface="+mn-ea"/>
                <a:cs typeface="+mn-cs"/>
              </a:rPr>
              <a:t>If I tirelessly teach five outstanding lessons a day, and see my students make excellent progress against their targets, but have not love, I am only a broken window or a wall covered in graffiti.</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srgbClr val="3F3F3F"/>
                </a:solidFill>
                <a:effectLst/>
                <a:uLnTx/>
                <a:uFillTx/>
                <a:latin typeface="Calibri"/>
                <a:ea typeface="+mn-ea"/>
                <a:cs typeface="+mn-cs"/>
              </a:rPr>
              <a:t>If I create a perfect climate for learning, have excellent meetings with parents and resolve all the problems of the day through focused toil, but have not love, I am only an uneaten school dinner or a messy office.</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srgbClr val="3F3F3F"/>
                </a:solidFill>
                <a:effectLst/>
                <a:uLnTx/>
                <a:uFillTx/>
                <a:latin typeface="Calibri"/>
                <a:ea typeface="+mn-ea"/>
                <a:cs typeface="+mn-cs"/>
              </a:rPr>
              <a:t>If I give all I have to my school and work a 70 hour week, marking, planning, preparing and evaluating and have the most perfect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F3F3F"/>
                </a:solidFill>
                <a:effectLst/>
                <a:uLnTx/>
                <a:uFillTx/>
                <a:latin typeface="Calibri"/>
                <a:ea typeface="+mn-ea"/>
                <a:cs typeface="+mn-cs"/>
              </a:rPr>
              <a:t>colour</a:t>
            </a:r>
            <a:r>
              <a:rPr kumimoji="0" lang="en-US" sz="2000" b="0" i="0" u="none" strike="noStrike" kern="1200" cap="none" spc="0" normalizeH="0" baseline="0" noProof="0" dirty="0">
                <a:ln>
                  <a:noFill/>
                </a:ln>
                <a:solidFill>
                  <a:srgbClr val="3F3F3F"/>
                </a:solidFill>
                <a:effectLst/>
                <a:uLnTx/>
                <a:uFillTx/>
                <a:latin typeface="Calibri"/>
                <a:ea typeface="+mn-ea"/>
                <a:cs typeface="+mn-cs"/>
              </a:rPr>
              <a:t>-coded action plan to guide my path, but have not love, I gain nothing.</a:t>
            </a:r>
            <a:br>
              <a:rPr kumimoji="0" lang="en-US" sz="2000" b="0" i="0" u="none" strike="noStrike" kern="1200" cap="none" spc="0" normalizeH="0" baseline="0" noProof="0" dirty="0">
                <a:ln>
                  <a:noFill/>
                </a:ln>
                <a:solidFill>
                  <a:prstClr val="black"/>
                </a:solidFill>
                <a:effectLst/>
                <a:uLnTx/>
                <a:uFillTx/>
                <a:latin typeface="Calibri"/>
                <a:ea typeface="+mn-ea"/>
                <a:cs typeface="+mn-cs"/>
              </a:rPr>
            </a:b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02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199092" y="1517609"/>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rgbClr val="272727"/>
              </a:solidFill>
              <a:effectLst/>
              <a:uLnTx/>
              <a:uFillTx/>
              <a:latin typeface="Calibri"/>
              <a:ea typeface="+mn-ea"/>
              <a:cs typeface="Arial"/>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973B8E"/>
              </a:solidFill>
              <a:effectLst/>
              <a:uLnTx/>
              <a:uFillTx/>
              <a:latin typeface="Arial"/>
              <a:ea typeface="+mn-ea"/>
              <a:cs typeface="Arial"/>
            </a:endParaRPr>
          </a:p>
        </p:txBody>
      </p:sp>
      <p:sp>
        <p:nvSpPr>
          <p:cNvPr id="2" name="Rectangle 1">
            <a:extLst>
              <a:ext uri="{FF2B5EF4-FFF2-40B4-BE49-F238E27FC236}">
                <a16:creationId xmlns:a16="http://schemas.microsoft.com/office/drawing/2014/main" id="{3978595C-2F96-4B85-937C-0F49DFD2E726}"/>
              </a:ext>
            </a:extLst>
          </p:cNvPr>
          <p:cNvSpPr/>
          <p:nvPr/>
        </p:nvSpPr>
        <p:spPr>
          <a:xfrm>
            <a:off x="2286000" y="712146"/>
            <a:ext cx="6305056" cy="295465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srgbClr val="3F3F3F"/>
                </a:solidFill>
                <a:effectLst/>
                <a:uLnTx/>
                <a:uFillTx/>
                <a:latin typeface="Calibri"/>
                <a:ea typeface="+mn-ea"/>
                <a:cs typeface="+mn-cs"/>
              </a:rPr>
              <a:t>Love is patient. Love is kind. It does not envy, it does not boast, it is not proud. It is not rude, it is not self-seeking, it is not easily angered, it keeps no record of wrongs.</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srgbClr val="3F3F3F"/>
                </a:solidFill>
                <a:effectLst/>
                <a:uLnTx/>
                <a:uFillTx/>
                <a:latin typeface="Calibri"/>
                <a:ea typeface="+mn-ea"/>
                <a:cs typeface="+mn-cs"/>
              </a:rPr>
              <a:t>Love does not delight in evil but rejoices with the truth. It always protects, always trusts, always hopes, always perseveres. Love never fails.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2E5D6B6-6CD8-4637-B104-972ECA76F4A7}"/>
              </a:ext>
            </a:extLst>
          </p:cNvPr>
          <p:cNvSpPr/>
          <p:nvPr/>
        </p:nvSpPr>
        <p:spPr>
          <a:xfrm>
            <a:off x="199092" y="66247"/>
            <a:ext cx="6976960" cy="1077218"/>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973B8E"/>
                </a:solidFill>
                <a:effectLst/>
                <a:uLnTx/>
                <a:uFillTx/>
                <a:latin typeface="Calibri" pitchFamily="34" charset="0"/>
                <a:ea typeface="+mn-ea"/>
                <a:cs typeface="+mn-cs"/>
              </a:rPr>
              <a:t>Reflection – 1 Corinthians 13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altLang="en-US" sz="3200" b="1"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86828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675861" y="183108"/>
            <a:ext cx="8070574" cy="3685048"/>
          </a:xfrm>
          <a:prstGeom prst="rect">
            <a:avLst/>
          </a:prstGeom>
        </p:spPr>
        <p:txBody>
          <a:bodyPr wrap="square">
            <a:spAutoFit/>
          </a:bodyPr>
          <a:lstStyle/>
          <a:p>
            <a:pPr algn="ctr">
              <a:lnSpc>
                <a:spcPct val="107000"/>
              </a:lnSpc>
              <a:spcAft>
                <a:spcPts val="800"/>
              </a:spcAft>
            </a:pPr>
            <a:r>
              <a:rPr lang="en-GB" sz="3200" b="1" dirty="0">
                <a:latin typeface="Arial" panose="020B0604020202020204" pitchFamily="34" charset="0"/>
                <a:ea typeface="Calibri" panose="020F0502020204030204" pitchFamily="34" charset="0"/>
                <a:cs typeface="Arial" panose="020B0604020202020204" pitchFamily="34" charset="0"/>
              </a:rPr>
              <a:t>Committed:</a:t>
            </a:r>
            <a:endParaRPr lang="en-GB" sz="105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committed </a:t>
            </a:r>
            <a:r>
              <a:rPr lang="en-GB" sz="2400" b="1" dirty="0">
                <a:latin typeface="Arial" panose="020B0604020202020204" pitchFamily="34" charset="0"/>
                <a:ea typeface="Calibri" panose="020F0502020204030204" pitchFamily="34" charset="0"/>
                <a:cs typeface="Arial" panose="020B0604020202020204" pitchFamily="34" charset="0"/>
              </a:rPr>
              <a:t>exude energy and passion</a:t>
            </a:r>
            <a:r>
              <a:rPr lang="en-GB" sz="24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in all they do, </a:t>
            </a:r>
            <a:r>
              <a:rPr lang="en-GB" sz="2800" b="1" dirty="0">
                <a:latin typeface="Arial" panose="020B0604020202020204" pitchFamily="34" charset="0"/>
                <a:ea typeface="Calibri" panose="020F0502020204030204" pitchFamily="34" charset="0"/>
                <a:cs typeface="Arial" panose="020B0604020202020204" pitchFamily="34" charset="0"/>
              </a:rPr>
              <a:t>inspiring confidence </a:t>
            </a:r>
            <a:r>
              <a:rPr lang="en-GB" sz="2800" dirty="0">
                <a:latin typeface="Arial" panose="020B0604020202020204" pitchFamily="34" charset="0"/>
                <a:ea typeface="Calibri" panose="020F0502020204030204" pitchFamily="34" charset="0"/>
                <a:cs typeface="Arial" panose="020B0604020202020204" pitchFamily="34" charset="0"/>
              </a:rPr>
              <a:t>and</a:t>
            </a:r>
            <a:r>
              <a:rPr lang="en-GB" sz="2800" b="1" dirty="0">
                <a:latin typeface="Arial" panose="020B0604020202020204" pitchFamily="34" charset="0"/>
                <a:ea typeface="Calibri" panose="020F0502020204030204" pitchFamily="34" charset="0"/>
                <a:cs typeface="Arial" panose="020B0604020202020204" pitchFamily="34" charset="0"/>
              </a:rPr>
              <a:t> faithfulness</a:t>
            </a:r>
            <a:r>
              <a:rPr lang="en-GB" sz="28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in their teams. They are clear about their purpose and </a:t>
            </a:r>
            <a:r>
              <a:rPr lang="en-GB" sz="2800" b="1" dirty="0">
                <a:latin typeface="Arial" panose="020B0604020202020204" pitchFamily="34" charset="0"/>
                <a:ea typeface="Calibri" panose="020F0502020204030204" pitchFamily="34" charset="0"/>
                <a:cs typeface="Arial" panose="020B0604020202020204" pitchFamily="34" charset="0"/>
              </a:rPr>
              <a:t>resilient in the face of challenge.</a:t>
            </a:r>
            <a:r>
              <a:rPr lang="en-GB" sz="28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They take long-term decisions and </a:t>
            </a:r>
            <a:r>
              <a:rPr lang="en-GB" sz="2000" b="1" dirty="0">
                <a:latin typeface="Arial" panose="020B0604020202020204" pitchFamily="34" charset="0"/>
                <a:ea typeface="Calibri" panose="020F0502020204030204" pitchFamily="34" charset="0"/>
                <a:cs typeface="Arial" panose="020B0604020202020204" pitchFamily="34" charset="0"/>
              </a:rPr>
              <a:t>not easily swayed</a:t>
            </a:r>
            <a:r>
              <a:rPr lang="en-GB" sz="20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by short-term changes of policy or procedure. They articulate a </a:t>
            </a:r>
            <a:r>
              <a:rPr lang="en-GB" sz="2000" b="1" dirty="0">
                <a:latin typeface="Arial" panose="020B0604020202020204" pitchFamily="34" charset="0"/>
                <a:ea typeface="Calibri" panose="020F0502020204030204" pitchFamily="34" charset="0"/>
                <a:cs typeface="Arial" panose="020B0604020202020204" pitchFamily="34" charset="0"/>
              </a:rPr>
              <a:t>sense of mission</a:t>
            </a:r>
            <a:r>
              <a:rPr lang="en-GB" sz="20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in their approach to education to which they draw others, and are committed to </a:t>
            </a:r>
            <a:r>
              <a:rPr lang="en-GB" sz="1600" dirty="0">
                <a:latin typeface="Arial" panose="020B0604020202020204" pitchFamily="34" charset="0"/>
                <a:ea typeface="Calibri" panose="020F0502020204030204" pitchFamily="34" charset="0"/>
                <a:cs typeface="Arial" panose="020B0604020202020204" pitchFamily="34" charset="0"/>
              </a:rPr>
              <a:t>the </a:t>
            </a:r>
            <a:r>
              <a:rPr lang="en-GB" sz="2800" b="1" dirty="0">
                <a:latin typeface="Arial" panose="020B0604020202020204" pitchFamily="34" charset="0"/>
                <a:ea typeface="Calibri" panose="020F0502020204030204" pitchFamily="34" charset="0"/>
                <a:cs typeface="Arial" panose="020B0604020202020204" pitchFamily="34" charset="0"/>
              </a:rPr>
              <a:t>flourishing of their pupils and colleagues.”</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19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44C6A-FC06-429B-8093-5F986578EF1D}"/>
              </a:ext>
            </a:extLst>
          </p:cNvPr>
          <p:cNvSpPr txBox="1"/>
          <p:nvPr/>
        </p:nvSpPr>
        <p:spPr>
          <a:xfrm>
            <a:off x="1337045" y="231025"/>
            <a:ext cx="6331688"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GB" dirty="0">
                <a:solidFill>
                  <a:schemeClr val="bg1"/>
                </a:solidFill>
              </a:rPr>
              <a:t>Rural Schools Networks – 7 Dioceses – around </a:t>
            </a:r>
            <a:r>
              <a:rPr lang="en-GB" b="1" dirty="0">
                <a:solidFill>
                  <a:schemeClr val="bg1"/>
                </a:solidFill>
              </a:rPr>
              <a:t>300 schools</a:t>
            </a:r>
          </a:p>
        </p:txBody>
      </p:sp>
      <p:sp>
        <p:nvSpPr>
          <p:cNvPr id="3" name="Rectangle 2">
            <a:extLst>
              <a:ext uri="{FF2B5EF4-FFF2-40B4-BE49-F238E27FC236}">
                <a16:creationId xmlns:a16="http://schemas.microsoft.com/office/drawing/2014/main" id="{FC068711-EC8C-4898-A4A5-EFED526D423C}"/>
              </a:ext>
            </a:extLst>
          </p:cNvPr>
          <p:cNvSpPr/>
          <p:nvPr/>
        </p:nvSpPr>
        <p:spPr>
          <a:xfrm>
            <a:off x="326952" y="1184067"/>
            <a:ext cx="2020186" cy="120032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MAT Peer Support Network – 16 MATs – </a:t>
            </a:r>
            <a:r>
              <a:rPr lang="en-GB" b="1" dirty="0">
                <a:solidFill>
                  <a:schemeClr val="bg1"/>
                </a:solidFill>
              </a:rPr>
              <a:t>around 280 schools</a:t>
            </a:r>
          </a:p>
        </p:txBody>
      </p:sp>
      <p:sp>
        <p:nvSpPr>
          <p:cNvPr id="4" name="Rectangle 3">
            <a:extLst>
              <a:ext uri="{FF2B5EF4-FFF2-40B4-BE49-F238E27FC236}">
                <a16:creationId xmlns:a16="http://schemas.microsoft.com/office/drawing/2014/main" id="{A8446103-7983-44FC-9C5E-5D08520B52E0}"/>
              </a:ext>
            </a:extLst>
          </p:cNvPr>
          <p:cNvSpPr/>
          <p:nvPr/>
        </p:nvSpPr>
        <p:spPr>
          <a:xfrm>
            <a:off x="526312" y="2994941"/>
            <a:ext cx="3907465"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National Secondary Leadership Network – </a:t>
            </a:r>
            <a:r>
              <a:rPr lang="en-GB" b="1" dirty="0">
                <a:solidFill>
                  <a:schemeClr val="bg1"/>
                </a:solidFill>
              </a:rPr>
              <a:t>around 70 schools</a:t>
            </a:r>
          </a:p>
        </p:txBody>
      </p:sp>
      <p:sp>
        <p:nvSpPr>
          <p:cNvPr id="5" name="Rectangle 4">
            <a:extLst>
              <a:ext uri="{FF2B5EF4-FFF2-40B4-BE49-F238E27FC236}">
                <a16:creationId xmlns:a16="http://schemas.microsoft.com/office/drawing/2014/main" id="{2E71078B-4216-4CB4-8A87-10893C0625BD}"/>
              </a:ext>
            </a:extLst>
          </p:cNvPr>
          <p:cNvSpPr/>
          <p:nvPr/>
        </p:nvSpPr>
        <p:spPr>
          <a:xfrm>
            <a:off x="5486400" y="2850941"/>
            <a:ext cx="3226982"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International – 2 groups in USA – </a:t>
            </a:r>
            <a:r>
              <a:rPr lang="en-GB" b="1" dirty="0">
                <a:solidFill>
                  <a:schemeClr val="bg1"/>
                </a:solidFill>
              </a:rPr>
              <a:t>around 30 schools</a:t>
            </a:r>
          </a:p>
        </p:txBody>
      </p:sp>
      <p:sp>
        <p:nvSpPr>
          <p:cNvPr id="6" name="Rectangle 5">
            <a:extLst>
              <a:ext uri="{FF2B5EF4-FFF2-40B4-BE49-F238E27FC236}">
                <a16:creationId xmlns:a16="http://schemas.microsoft.com/office/drawing/2014/main" id="{805353FE-12E4-42B0-8CBF-0A342021C829}"/>
              </a:ext>
            </a:extLst>
          </p:cNvPr>
          <p:cNvSpPr/>
          <p:nvPr/>
        </p:nvSpPr>
        <p:spPr>
          <a:xfrm>
            <a:off x="6382193" y="1369230"/>
            <a:ext cx="2434855" cy="92333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GB" dirty="0">
                <a:solidFill>
                  <a:schemeClr val="bg1"/>
                </a:solidFill>
              </a:rPr>
              <a:t>Diocese PSN – 15 Dioceses – around </a:t>
            </a:r>
            <a:r>
              <a:rPr lang="en-GB" b="1" dirty="0">
                <a:solidFill>
                  <a:schemeClr val="bg1"/>
                </a:solidFill>
              </a:rPr>
              <a:t>400 schools</a:t>
            </a:r>
          </a:p>
        </p:txBody>
      </p:sp>
      <p:sp>
        <p:nvSpPr>
          <p:cNvPr id="7" name="Rectangle 6">
            <a:extLst>
              <a:ext uri="{FF2B5EF4-FFF2-40B4-BE49-F238E27FC236}">
                <a16:creationId xmlns:a16="http://schemas.microsoft.com/office/drawing/2014/main" id="{CD76E329-62B5-42BC-A3F2-BDE2D782951A}"/>
              </a:ext>
            </a:extLst>
          </p:cNvPr>
          <p:cNvSpPr/>
          <p:nvPr/>
        </p:nvSpPr>
        <p:spPr>
          <a:xfrm>
            <a:off x="3232296" y="1505917"/>
            <a:ext cx="2416251" cy="954107"/>
          </a:xfrm>
          <a:prstGeom prst="rect">
            <a:avLst/>
          </a:prstGeom>
          <a:solidFill>
            <a:schemeClr val="tx2"/>
          </a:solidFill>
        </p:spPr>
        <p:txBody>
          <a:bodyPr wrap="square">
            <a:spAutoFit/>
          </a:bodyPr>
          <a:lstStyle/>
          <a:p>
            <a:pPr algn="ctr"/>
            <a:r>
              <a:rPr lang="en-GB" sz="2800" b="1" dirty="0">
                <a:solidFill>
                  <a:schemeClr val="bg1"/>
                </a:solidFill>
              </a:rPr>
              <a:t>Peer Support Network</a:t>
            </a:r>
            <a:endParaRPr lang="en-GB" sz="2800" dirty="0">
              <a:solidFill>
                <a:schemeClr val="bg1"/>
              </a:solidFill>
            </a:endParaRPr>
          </a:p>
        </p:txBody>
      </p:sp>
      <p:cxnSp>
        <p:nvCxnSpPr>
          <p:cNvPr id="9" name="Straight Arrow Connector 8">
            <a:extLst>
              <a:ext uri="{FF2B5EF4-FFF2-40B4-BE49-F238E27FC236}">
                <a16:creationId xmlns:a16="http://schemas.microsoft.com/office/drawing/2014/main" id="{6C11A58D-1F95-4873-92BF-69CCFB43D8C1}"/>
              </a:ext>
            </a:extLst>
          </p:cNvPr>
          <p:cNvCxnSpPr>
            <a:cxnSpLocks/>
          </p:cNvCxnSpPr>
          <p:nvPr/>
        </p:nvCxnSpPr>
        <p:spPr>
          <a:xfrm flipV="1">
            <a:off x="5648547" y="1830895"/>
            <a:ext cx="651244" cy="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7DFAEE4-75E0-4E44-A938-B95A7369E0C5}"/>
              </a:ext>
            </a:extLst>
          </p:cNvPr>
          <p:cNvCxnSpPr>
            <a:cxnSpLocks/>
          </p:cNvCxnSpPr>
          <p:nvPr/>
        </p:nvCxnSpPr>
        <p:spPr>
          <a:xfrm>
            <a:off x="4800601" y="2506062"/>
            <a:ext cx="600739" cy="488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3120656" y="2500868"/>
            <a:ext cx="454543" cy="488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944E6BE-D6CB-4ABB-9EF5-F081E1DD969F}"/>
              </a:ext>
            </a:extLst>
          </p:cNvPr>
          <p:cNvCxnSpPr>
            <a:cxnSpLocks/>
            <a:endCxn id="3" idx="3"/>
          </p:cNvCxnSpPr>
          <p:nvPr/>
        </p:nvCxnSpPr>
        <p:spPr>
          <a:xfrm flipH="1" flipV="1">
            <a:off x="2347138" y="1784232"/>
            <a:ext cx="831996" cy="466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725D943-3536-4E11-8E88-A3828D671FE6}"/>
              </a:ext>
            </a:extLst>
          </p:cNvPr>
          <p:cNvCxnSpPr>
            <a:cxnSpLocks/>
          </p:cNvCxnSpPr>
          <p:nvPr/>
        </p:nvCxnSpPr>
        <p:spPr>
          <a:xfrm flipV="1">
            <a:off x="4308844" y="685800"/>
            <a:ext cx="0" cy="7731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141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3D513-A8E1-45E7-A505-8B64EF4F5F55}"/>
              </a:ext>
            </a:extLst>
          </p:cNvPr>
          <p:cNvSpPr txBox="1"/>
          <p:nvPr/>
        </p:nvSpPr>
        <p:spPr>
          <a:xfrm>
            <a:off x="3058886" y="1393372"/>
            <a:ext cx="2721429" cy="1338828"/>
          </a:xfrm>
          <a:prstGeom prst="rect">
            <a:avLst/>
          </a:prstGeom>
          <a:solidFill>
            <a:schemeClr val="bg2"/>
          </a:solidFill>
        </p:spPr>
        <p:txBody>
          <a:bodyPr wrap="square" rtlCol="0">
            <a:spAutoFit/>
          </a:bodyPr>
          <a:lstStyle/>
          <a:p>
            <a:pPr algn="ctr"/>
            <a:r>
              <a:rPr lang="en-GB" sz="2700" dirty="0">
                <a:solidFill>
                  <a:schemeClr val="bg1"/>
                </a:solidFill>
              </a:rPr>
              <a:t>Peer Support Network Principles</a:t>
            </a:r>
          </a:p>
        </p:txBody>
      </p:sp>
      <p:sp>
        <p:nvSpPr>
          <p:cNvPr id="5" name="TextBox 4">
            <a:extLst>
              <a:ext uri="{FF2B5EF4-FFF2-40B4-BE49-F238E27FC236}">
                <a16:creationId xmlns:a16="http://schemas.microsoft.com/office/drawing/2014/main" id="{E6D2DFA4-5DFF-46B1-9114-00F4FFF2DF70}"/>
              </a:ext>
            </a:extLst>
          </p:cNvPr>
          <p:cNvSpPr txBox="1"/>
          <p:nvPr/>
        </p:nvSpPr>
        <p:spPr>
          <a:xfrm>
            <a:off x="429987" y="331543"/>
            <a:ext cx="1665514" cy="1061829"/>
          </a:xfrm>
          <a:prstGeom prst="rect">
            <a:avLst/>
          </a:prstGeom>
          <a:solidFill>
            <a:schemeClr val="tx2"/>
          </a:solidFill>
        </p:spPr>
        <p:txBody>
          <a:bodyPr wrap="square" rtlCol="0">
            <a:spAutoFit/>
          </a:bodyPr>
          <a:lstStyle/>
          <a:p>
            <a:pPr lvl="0" algn="ctr"/>
            <a:r>
              <a:rPr lang="en-GB" sz="2100" b="1" dirty="0">
                <a:solidFill>
                  <a:schemeClr val="bg1"/>
                </a:solidFill>
              </a:rPr>
              <a:t>Sharing and Ownership of Focus</a:t>
            </a:r>
            <a:endParaRPr lang="en-GB" sz="2100" dirty="0">
              <a:solidFill>
                <a:schemeClr val="bg1"/>
              </a:solidFill>
            </a:endParaRPr>
          </a:p>
        </p:txBody>
      </p:sp>
      <p:sp>
        <p:nvSpPr>
          <p:cNvPr id="6" name="TextBox 5">
            <a:extLst>
              <a:ext uri="{FF2B5EF4-FFF2-40B4-BE49-F238E27FC236}">
                <a16:creationId xmlns:a16="http://schemas.microsoft.com/office/drawing/2014/main" id="{FFA56AF9-F911-41F3-9C23-979472CA86BF}"/>
              </a:ext>
            </a:extLst>
          </p:cNvPr>
          <p:cNvSpPr txBox="1"/>
          <p:nvPr/>
        </p:nvSpPr>
        <p:spPr>
          <a:xfrm>
            <a:off x="6237514" y="420526"/>
            <a:ext cx="2525486" cy="1061829"/>
          </a:xfrm>
          <a:prstGeom prst="rect">
            <a:avLst/>
          </a:prstGeom>
          <a:solidFill>
            <a:schemeClr val="tx2"/>
          </a:solidFill>
        </p:spPr>
        <p:txBody>
          <a:bodyPr wrap="square" rtlCol="0">
            <a:spAutoFit/>
          </a:bodyPr>
          <a:lstStyle/>
          <a:p>
            <a:pPr lvl="0" algn="ctr"/>
            <a:r>
              <a:rPr lang="en-GB" sz="2100" b="1" dirty="0">
                <a:solidFill>
                  <a:schemeClr val="bg1"/>
                </a:solidFill>
              </a:rPr>
              <a:t>Expert Facilitation with high-quality Resources</a:t>
            </a:r>
            <a:endParaRPr lang="en-GB" sz="2100" dirty="0">
              <a:solidFill>
                <a:schemeClr val="bg1"/>
              </a:solidFill>
            </a:endParaRPr>
          </a:p>
        </p:txBody>
      </p:sp>
      <p:sp>
        <p:nvSpPr>
          <p:cNvPr id="9" name="TextBox 8">
            <a:extLst>
              <a:ext uri="{FF2B5EF4-FFF2-40B4-BE49-F238E27FC236}">
                <a16:creationId xmlns:a16="http://schemas.microsoft.com/office/drawing/2014/main" id="{2C398050-E396-4D97-94BF-C4E49491354E}"/>
              </a:ext>
            </a:extLst>
          </p:cNvPr>
          <p:cNvSpPr txBox="1"/>
          <p:nvPr/>
        </p:nvSpPr>
        <p:spPr>
          <a:xfrm>
            <a:off x="6237514" y="2978669"/>
            <a:ext cx="2525486" cy="1061829"/>
          </a:xfrm>
          <a:prstGeom prst="rect">
            <a:avLst/>
          </a:prstGeom>
          <a:solidFill>
            <a:schemeClr val="tx2"/>
          </a:solidFill>
        </p:spPr>
        <p:txBody>
          <a:bodyPr wrap="square" rtlCol="0">
            <a:spAutoFit/>
          </a:bodyPr>
          <a:lstStyle/>
          <a:p>
            <a:pPr lvl="0" algn="ctr"/>
            <a:r>
              <a:rPr lang="en-GB" sz="2100" b="1" dirty="0">
                <a:solidFill>
                  <a:schemeClr val="bg1"/>
                </a:solidFill>
              </a:rPr>
              <a:t>Clear Logistics and School-based Delivery</a:t>
            </a:r>
            <a:endParaRPr lang="en-GB" sz="2100" dirty="0">
              <a:solidFill>
                <a:schemeClr val="bg1"/>
              </a:solidFill>
            </a:endParaRPr>
          </a:p>
        </p:txBody>
      </p:sp>
      <p:sp>
        <p:nvSpPr>
          <p:cNvPr id="10" name="TextBox 9">
            <a:extLst>
              <a:ext uri="{FF2B5EF4-FFF2-40B4-BE49-F238E27FC236}">
                <a16:creationId xmlns:a16="http://schemas.microsoft.com/office/drawing/2014/main" id="{86BBEE58-AC53-47E8-8375-B03EF68FD720}"/>
              </a:ext>
            </a:extLst>
          </p:cNvPr>
          <p:cNvSpPr txBox="1"/>
          <p:nvPr/>
        </p:nvSpPr>
        <p:spPr>
          <a:xfrm>
            <a:off x="685799" y="3018176"/>
            <a:ext cx="2525486" cy="1384995"/>
          </a:xfrm>
          <a:prstGeom prst="rect">
            <a:avLst/>
          </a:prstGeom>
          <a:solidFill>
            <a:schemeClr val="tx2"/>
          </a:solidFill>
        </p:spPr>
        <p:txBody>
          <a:bodyPr wrap="square" rtlCol="0">
            <a:spAutoFit/>
          </a:bodyPr>
          <a:lstStyle/>
          <a:p>
            <a:pPr lvl="0" algn="ctr"/>
            <a:r>
              <a:rPr lang="en-GB" sz="2100" b="1" dirty="0">
                <a:solidFill>
                  <a:schemeClr val="bg1"/>
                </a:solidFill>
              </a:rPr>
              <a:t>Longer-term Commitment and Developing a Movement</a:t>
            </a:r>
            <a:endParaRPr lang="en-GB" sz="2100" dirty="0">
              <a:solidFill>
                <a:schemeClr val="bg1"/>
              </a:solidFill>
            </a:endParaRPr>
          </a:p>
        </p:txBody>
      </p:sp>
      <p:cxnSp>
        <p:nvCxnSpPr>
          <p:cNvPr id="12" name="Straight Arrow Connector 11">
            <a:extLst>
              <a:ext uri="{FF2B5EF4-FFF2-40B4-BE49-F238E27FC236}">
                <a16:creationId xmlns:a16="http://schemas.microsoft.com/office/drawing/2014/main" id="{B44AE867-DD90-464B-8C8A-5790F487A947}"/>
              </a:ext>
            </a:extLst>
          </p:cNvPr>
          <p:cNvCxnSpPr>
            <a:cxnSpLocks/>
          </p:cNvCxnSpPr>
          <p:nvPr/>
        </p:nvCxnSpPr>
        <p:spPr>
          <a:xfrm flipH="1" flipV="1">
            <a:off x="2155372" y="912083"/>
            <a:ext cx="800100" cy="407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19E7938-7A9B-4535-B524-AFB4E30F873F}"/>
              </a:ext>
            </a:extLst>
          </p:cNvPr>
          <p:cNvCxnSpPr/>
          <p:nvPr/>
        </p:nvCxnSpPr>
        <p:spPr>
          <a:xfrm flipH="1">
            <a:off x="2321378" y="2226129"/>
            <a:ext cx="634094" cy="7075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B5FB109-4C17-4C63-A206-F4995E92D91A}"/>
              </a:ext>
            </a:extLst>
          </p:cNvPr>
          <p:cNvCxnSpPr>
            <a:cxnSpLocks/>
          </p:cNvCxnSpPr>
          <p:nvPr/>
        </p:nvCxnSpPr>
        <p:spPr>
          <a:xfrm flipV="1">
            <a:off x="5524501" y="763414"/>
            <a:ext cx="653142" cy="5700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71494F5-1BAC-49FD-B1B8-8CA6A2DA99E0}"/>
              </a:ext>
            </a:extLst>
          </p:cNvPr>
          <p:cNvCxnSpPr>
            <a:cxnSpLocks/>
          </p:cNvCxnSpPr>
          <p:nvPr/>
        </p:nvCxnSpPr>
        <p:spPr>
          <a:xfrm>
            <a:off x="5399315" y="2768989"/>
            <a:ext cx="767443" cy="790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185269"/>
      </p:ext>
    </p:extLst>
  </p:cSld>
  <p:clrMapOvr>
    <a:masterClrMapping/>
  </p:clrMapOvr>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FEL_Powerpoint_Presentation_16-9_template</Template>
  <TotalTime>39138</TotalTime>
  <Words>2318</Words>
  <Application>Microsoft Office PowerPoint</Application>
  <PresentationFormat>On-screen Show (16:9)</PresentationFormat>
  <Paragraphs>287</Paragraphs>
  <Slides>66</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66</vt:i4>
      </vt:variant>
    </vt:vector>
  </HeadingPairs>
  <TitlesOfParts>
    <vt:vector size="71" baseType="lpstr">
      <vt:lpstr>Arial</vt:lpstr>
      <vt:lpstr>Calibri</vt:lpstr>
      <vt:lpstr>Symbol</vt:lpstr>
      <vt:lpstr>Inside Pages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SUBLIME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Andy Wolfe</cp:lastModifiedBy>
  <cp:revision>163</cp:revision>
  <cp:lastPrinted>2017-01-02T15:47:42Z</cp:lastPrinted>
  <dcterms:created xsi:type="dcterms:W3CDTF">2016-09-19T13:44:43Z</dcterms:created>
  <dcterms:modified xsi:type="dcterms:W3CDTF">2019-11-13T15:33:01Z</dcterms:modified>
</cp:coreProperties>
</file>