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3"/>
  </p:notesMasterIdLst>
  <p:sldIdLst>
    <p:sldId id="576" r:id="rId2"/>
    <p:sldId id="693" r:id="rId3"/>
    <p:sldId id="805" r:id="rId4"/>
    <p:sldId id="807" r:id="rId5"/>
    <p:sldId id="821" r:id="rId6"/>
    <p:sldId id="820" r:id="rId7"/>
    <p:sldId id="819" r:id="rId8"/>
    <p:sldId id="363" r:id="rId9"/>
    <p:sldId id="587" r:id="rId10"/>
    <p:sldId id="542" r:id="rId11"/>
    <p:sldId id="543" r:id="rId12"/>
    <p:sldId id="544" r:id="rId13"/>
    <p:sldId id="358" r:id="rId14"/>
    <p:sldId id="371" r:id="rId15"/>
    <p:sldId id="372" r:id="rId16"/>
    <p:sldId id="373" r:id="rId17"/>
    <p:sldId id="374" r:id="rId18"/>
    <p:sldId id="375" r:id="rId19"/>
    <p:sldId id="334" r:id="rId20"/>
    <p:sldId id="785" r:id="rId21"/>
    <p:sldId id="718" r:id="rId22"/>
    <p:sldId id="720" r:id="rId23"/>
    <p:sldId id="827" r:id="rId24"/>
    <p:sldId id="739" r:id="rId25"/>
    <p:sldId id="828" r:id="rId26"/>
    <p:sldId id="665" r:id="rId27"/>
    <p:sldId id="722" r:id="rId28"/>
    <p:sldId id="822" r:id="rId29"/>
    <p:sldId id="826" r:id="rId30"/>
    <p:sldId id="825" r:id="rId31"/>
    <p:sldId id="521" r:id="rId32"/>
    <p:sldId id="729" r:id="rId33"/>
    <p:sldId id="528" r:id="rId34"/>
    <p:sldId id="833" r:id="rId35"/>
    <p:sldId id="834" r:id="rId36"/>
    <p:sldId id="835" r:id="rId37"/>
    <p:sldId id="836" r:id="rId38"/>
    <p:sldId id="723" r:id="rId39"/>
    <p:sldId id="724" r:id="rId40"/>
    <p:sldId id="703" r:id="rId41"/>
    <p:sldId id="708" r:id="rId42"/>
    <p:sldId id="709" r:id="rId43"/>
    <p:sldId id="829" r:id="rId44"/>
    <p:sldId id="704" r:id="rId45"/>
    <p:sldId id="706" r:id="rId46"/>
    <p:sldId id="678" r:id="rId47"/>
    <p:sldId id="680" r:id="rId48"/>
    <p:sldId id="830" r:id="rId49"/>
    <p:sldId id="823" r:id="rId50"/>
    <p:sldId id="725" r:id="rId51"/>
    <p:sldId id="726" r:id="rId52"/>
  </p:sldIdLst>
  <p:sldSz cx="12192000" cy="6858000"/>
  <p:notesSz cx="6805613" cy="9944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2" autoAdjust="0"/>
    <p:restoredTop sz="94660"/>
  </p:normalViewPr>
  <p:slideViewPr>
    <p:cSldViewPr snapToGrid="0">
      <p:cViewPr varScale="1">
        <p:scale>
          <a:sx n="84" d="100"/>
          <a:sy n="84" d="100"/>
        </p:scale>
        <p:origin x="129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7D5943-5B2C-4808-9D14-D58555F3D05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0E9644-4F1F-4597-868C-2CE65934DAF3}">
      <dgm:prSet phldrT="[Text]" custT="1"/>
      <dgm:spPr/>
      <dgm:t>
        <a:bodyPr/>
        <a:lstStyle/>
        <a:p>
          <a:r>
            <a:rPr lang="en-US" sz="5800" b="1" dirty="0"/>
            <a:t>Derby Diocese Peer Support Network: </a:t>
          </a:r>
        </a:p>
        <a:p>
          <a:r>
            <a:rPr lang="en-US" sz="3600" b="1" dirty="0"/>
            <a:t>How Vision Impacts our Approach to Teaching and Learning</a:t>
          </a:r>
          <a:endParaRPr lang="en-US" sz="3600" dirty="0"/>
        </a:p>
      </dgm:t>
    </dgm:pt>
    <dgm:pt modelId="{1317AD1E-3E1E-4EA1-85CE-202B2CBD10F3}" type="parTrans" cxnId="{49513F54-2C65-4C9A-B41E-52A0D40ED616}">
      <dgm:prSet/>
      <dgm:spPr/>
      <dgm:t>
        <a:bodyPr/>
        <a:lstStyle/>
        <a:p>
          <a:endParaRPr lang="en-US"/>
        </a:p>
      </dgm:t>
    </dgm:pt>
    <dgm:pt modelId="{8487365E-760F-43E2-A02D-58231ACF6352}" type="sibTrans" cxnId="{49513F54-2C65-4C9A-B41E-52A0D40ED616}">
      <dgm:prSet/>
      <dgm:spPr/>
      <dgm:t>
        <a:bodyPr/>
        <a:lstStyle/>
        <a:p>
          <a:endParaRPr lang="en-US"/>
        </a:p>
      </dgm:t>
    </dgm:pt>
    <dgm:pt modelId="{2451B477-F64F-48B2-9F10-EDE9E54BD2B2}" type="pres">
      <dgm:prSet presAssocID="{DE7D5943-5B2C-4808-9D14-D58555F3D05F}" presName="outerComposite" presStyleCnt="0">
        <dgm:presLayoutVars>
          <dgm:chMax val="5"/>
          <dgm:dir/>
          <dgm:resizeHandles val="exact"/>
        </dgm:presLayoutVars>
      </dgm:prSet>
      <dgm:spPr/>
    </dgm:pt>
    <dgm:pt modelId="{3F77ED7A-42AC-4AF5-8E81-6F54E093B17A}" type="pres">
      <dgm:prSet presAssocID="{DE7D5943-5B2C-4808-9D14-D58555F3D05F}" presName="dummyMaxCanvas" presStyleCnt="0">
        <dgm:presLayoutVars/>
      </dgm:prSet>
      <dgm:spPr/>
    </dgm:pt>
    <dgm:pt modelId="{D0374680-F994-4F73-9136-8EE2F6EBF037}" type="pres">
      <dgm:prSet presAssocID="{DE7D5943-5B2C-4808-9D14-D58555F3D05F}" presName="OneNode_1" presStyleLbl="node1" presStyleIdx="0" presStyleCnt="1" custScaleX="100000" custScaleY="150485" custLinFactNeighborX="-20724" custLinFactNeighborY="-20147">
        <dgm:presLayoutVars>
          <dgm:bulletEnabled val="1"/>
        </dgm:presLayoutVars>
      </dgm:prSet>
      <dgm:spPr/>
    </dgm:pt>
  </dgm:ptLst>
  <dgm:cxnLst>
    <dgm:cxn modelId="{32CC4C67-8AA2-40EF-8FD4-23303B6452F5}" type="presOf" srcId="{490E9644-4F1F-4597-868C-2CE65934DAF3}" destId="{D0374680-F994-4F73-9136-8EE2F6EBF037}" srcOrd="0" destOrd="0" presId="urn:microsoft.com/office/officeart/2005/8/layout/vProcess5"/>
    <dgm:cxn modelId="{49513F54-2C65-4C9A-B41E-52A0D40ED616}" srcId="{DE7D5943-5B2C-4808-9D14-D58555F3D05F}" destId="{490E9644-4F1F-4597-868C-2CE65934DAF3}" srcOrd="0" destOrd="0" parTransId="{1317AD1E-3E1E-4EA1-85CE-202B2CBD10F3}" sibTransId="{8487365E-760F-43E2-A02D-58231ACF6352}"/>
    <dgm:cxn modelId="{4C408BA9-FC61-40D9-B81B-A6F1653A57DE}" type="presOf" srcId="{DE7D5943-5B2C-4808-9D14-D58555F3D05F}" destId="{2451B477-F64F-48B2-9F10-EDE9E54BD2B2}" srcOrd="0" destOrd="0" presId="urn:microsoft.com/office/officeart/2005/8/layout/vProcess5"/>
    <dgm:cxn modelId="{ABF65A5F-58A5-4EFD-BD96-54164A8D6912}" type="presParOf" srcId="{2451B477-F64F-48B2-9F10-EDE9E54BD2B2}" destId="{3F77ED7A-42AC-4AF5-8E81-6F54E093B17A}" srcOrd="0" destOrd="0" presId="urn:microsoft.com/office/officeart/2005/8/layout/vProcess5"/>
    <dgm:cxn modelId="{001E75D9-5134-4533-BB33-7BFDC3010F20}" type="presParOf" srcId="{2451B477-F64F-48B2-9F10-EDE9E54BD2B2}" destId="{D0374680-F994-4F73-9136-8EE2F6EBF037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E0A492-FE95-4918-AF4C-F2B800116B38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825D9B-2513-423E-9DD5-8B0817A879E2}">
      <dgm:prSet phldrT="[Text]"/>
      <dgm:spPr/>
      <dgm:t>
        <a:bodyPr/>
        <a:lstStyle/>
        <a:p>
          <a:r>
            <a:rPr lang="en-US" b="1" i="1" dirty="0"/>
            <a:t>‘Life in all its fullness’</a:t>
          </a:r>
        </a:p>
      </dgm:t>
    </dgm:pt>
    <dgm:pt modelId="{0232D076-81DD-4D45-9A6B-8FC9470DC09F}" type="parTrans" cxnId="{72B5AAF1-307B-45AD-BD90-7C3AA366CC07}">
      <dgm:prSet/>
      <dgm:spPr/>
      <dgm:t>
        <a:bodyPr/>
        <a:lstStyle/>
        <a:p>
          <a:endParaRPr lang="en-US"/>
        </a:p>
      </dgm:t>
    </dgm:pt>
    <dgm:pt modelId="{BCEF7BC8-05DB-4AEC-8946-1CA81C5FC1E9}" type="sibTrans" cxnId="{72B5AAF1-307B-45AD-BD90-7C3AA366CC07}">
      <dgm:prSet/>
      <dgm:spPr/>
      <dgm:t>
        <a:bodyPr/>
        <a:lstStyle/>
        <a:p>
          <a:endParaRPr lang="en-US"/>
        </a:p>
      </dgm:t>
    </dgm:pt>
    <dgm:pt modelId="{3C6C27A3-E06C-4DDD-B3C9-0CCF988ECF45}">
      <dgm:prSet phldrT="[Text]"/>
      <dgm:spPr/>
      <dgm:t>
        <a:bodyPr/>
        <a:lstStyle/>
        <a:p>
          <a:r>
            <a:rPr lang="en-US" dirty="0"/>
            <a:t>Educating for </a:t>
          </a:r>
          <a:r>
            <a:rPr lang="en-US" b="1" dirty="0"/>
            <a:t>Wisdom, Knowledge and Skills</a:t>
          </a:r>
        </a:p>
      </dgm:t>
    </dgm:pt>
    <dgm:pt modelId="{B88B10A3-BC1D-487D-8DF1-A630530A80E2}" type="parTrans" cxnId="{7895210F-CA1F-4A3C-B574-36B7E9C799B8}">
      <dgm:prSet/>
      <dgm:spPr/>
      <dgm:t>
        <a:bodyPr/>
        <a:lstStyle/>
        <a:p>
          <a:endParaRPr lang="en-US"/>
        </a:p>
      </dgm:t>
    </dgm:pt>
    <dgm:pt modelId="{7F8954A2-9E35-42C0-A9D4-DBA9A537FC42}" type="sibTrans" cxnId="{7895210F-CA1F-4A3C-B574-36B7E9C799B8}">
      <dgm:prSet/>
      <dgm:spPr/>
      <dgm:t>
        <a:bodyPr/>
        <a:lstStyle/>
        <a:p>
          <a:endParaRPr lang="en-US"/>
        </a:p>
      </dgm:t>
    </dgm:pt>
    <dgm:pt modelId="{F1267C97-0B8D-4700-ADB8-64B9ABD8E4A8}">
      <dgm:prSet phldrT="[Text]"/>
      <dgm:spPr/>
      <dgm:t>
        <a:bodyPr/>
        <a:lstStyle/>
        <a:p>
          <a:r>
            <a:rPr lang="en-US" dirty="0"/>
            <a:t>Educating for </a:t>
          </a:r>
        </a:p>
        <a:p>
          <a:r>
            <a:rPr lang="en-US" b="1" dirty="0"/>
            <a:t>Hope and Aspiration</a:t>
          </a:r>
        </a:p>
      </dgm:t>
    </dgm:pt>
    <dgm:pt modelId="{C48DA905-96EB-454F-B7B8-3D36FA2DD054}" type="parTrans" cxnId="{6D0798C5-06B5-4B62-A9BD-3675A53CBE2D}">
      <dgm:prSet/>
      <dgm:spPr/>
      <dgm:t>
        <a:bodyPr/>
        <a:lstStyle/>
        <a:p>
          <a:endParaRPr lang="en-US"/>
        </a:p>
      </dgm:t>
    </dgm:pt>
    <dgm:pt modelId="{20569730-34FF-43CC-BC7A-7BA02704B504}" type="sibTrans" cxnId="{6D0798C5-06B5-4B62-A9BD-3675A53CBE2D}">
      <dgm:prSet/>
      <dgm:spPr/>
      <dgm:t>
        <a:bodyPr/>
        <a:lstStyle/>
        <a:p>
          <a:endParaRPr lang="en-US"/>
        </a:p>
      </dgm:t>
    </dgm:pt>
    <dgm:pt modelId="{71D8C7EA-E7BB-448D-A2F2-BD1AE01301F2}">
      <dgm:prSet phldrT="[Text]"/>
      <dgm:spPr/>
      <dgm:t>
        <a:bodyPr/>
        <a:lstStyle/>
        <a:p>
          <a:r>
            <a:rPr lang="en-US" dirty="0"/>
            <a:t>Educating for </a:t>
          </a:r>
          <a:r>
            <a:rPr lang="en-US" b="1" dirty="0"/>
            <a:t>Community and Living Well Together</a:t>
          </a:r>
        </a:p>
      </dgm:t>
    </dgm:pt>
    <dgm:pt modelId="{094C8D57-8A2A-4936-AFE2-6BA35886B814}" type="parTrans" cxnId="{F1C0A92E-06A6-42D0-9FCF-E4DE9E921FC4}">
      <dgm:prSet/>
      <dgm:spPr/>
      <dgm:t>
        <a:bodyPr/>
        <a:lstStyle/>
        <a:p>
          <a:endParaRPr lang="en-US"/>
        </a:p>
      </dgm:t>
    </dgm:pt>
    <dgm:pt modelId="{F9198BA1-CCE1-4017-92D4-75171751B4E7}" type="sibTrans" cxnId="{F1C0A92E-06A6-42D0-9FCF-E4DE9E921FC4}">
      <dgm:prSet/>
      <dgm:spPr/>
      <dgm:t>
        <a:bodyPr/>
        <a:lstStyle/>
        <a:p>
          <a:endParaRPr lang="en-US"/>
        </a:p>
      </dgm:t>
    </dgm:pt>
    <dgm:pt modelId="{D2920D06-C260-4EBB-BB71-33CDD22B1378}">
      <dgm:prSet phldrT="[Text]"/>
      <dgm:spPr/>
      <dgm:t>
        <a:bodyPr/>
        <a:lstStyle/>
        <a:p>
          <a:r>
            <a:rPr lang="en-US" dirty="0"/>
            <a:t>Educating for </a:t>
          </a:r>
          <a:r>
            <a:rPr lang="en-US" b="1" dirty="0"/>
            <a:t>Dignity and Respect </a:t>
          </a:r>
        </a:p>
      </dgm:t>
    </dgm:pt>
    <dgm:pt modelId="{3F00FDD3-C4AC-41BE-A7E3-8ED807B1FF0E}" type="parTrans" cxnId="{BD1D757B-3274-45C3-B840-7CAF1B8B2241}">
      <dgm:prSet/>
      <dgm:spPr/>
      <dgm:t>
        <a:bodyPr/>
        <a:lstStyle/>
        <a:p>
          <a:endParaRPr lang="en-US"/>
        </a:p>
      </dgm:t>
    </dgm:pt>
    <dgm:pt modelId="{46F6AB54-9C22-496D-A412-E2364CC7B464}" type="sibTrans" cxnId="{BD1D757B-3274-45C3-B840-7CAF1B8B2241}">
      <dgm:prSet/>
      <dgm:spPr/>
      <dgm:t>
        <a:bodyPr/>
        <a:lstStyle/>
        <a:p>
          <a:endParaRPr lang="en-US"/>
        </a:p>
      </dgm:t>
    </dgm:pt>
    <dgm:pt modelId="{3D84F452-8213-417D-885C-5881409592A6}" type="pres">
      <dgm:prSet presAssocID="{E6E0A492-FE95-4918-AF4C-F2B800116B38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707B2A0-F786-49CD-92A3-543F7332A683}" type="pres">
      <dgm:prSet presAssocID="{E6E0A492-FE95-4918-AF4C-F2B800116B38}" presName="matrix" presStyleCnt="0"/>
      <dgm:spPr/>
    </dgm:pt>
    <dgm:pt modelId="{AF42D8D7-2B80-4A0D-A025-11B752BD8841}" type="pres">
      <dgm:prSet presAssocID="{E6E0A492-FE95-4918-AF4C-F2B800116B38}" presName="tile1" presStyleLbl="node1" presStyleIdx="0" presStyleCnt="4" custLinFactNeighborY="-10658"/>
      <dgm:spPr/>
    </dgm:pt>
    <dgm:pt modelId="{7724E12C-1F6F-4947-849C-7A868E1CFB83}" type="pres">
      <dgm:prSet presAssocID="{E6E0A492-FE95-4918-AF4C-F2B800116B38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F2796A30-4BA6-4579-B872-55030DC8751B}" type="pres">
      <dgm:prSet presAssocID="{E6E0A492-FE95-4918-AF4C-F2B800116B38}" presName="tile2" presStyleLbl="node1" presStyleIdx="1" presStyleCnt="4"/>
      <dgm:spPr/>
    </dgm:pt>
    <dgm:pt modelId="{59C753EF-0842-45C9-8FA4-7A0668040A7A}" type="pres">
      <dgm:prSet presAssocID="{E6E0A492-FE95-4918-AF4C-F2B800116B38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D2EE4A69-F86E-44DB-8DC2-05CF8482E115}" type="pres">
      <dgm:prSet presAssocID="{E6E0A492-FE95-4918-AF4C-F2B800116B38}" presName="tile3" presStyleLbl="node1" presStyleIdx="2" presStyleCnt="4"/>
      <dgm:spPr/>
    </dgm:pt>
    <dgm:pt modelId="{B8E3EB5F-FD04-4587-8811-F896BB860A24}" type="pres">
      <dgm:prSet presAssocID="{E6E0A492-FE95-4918-AF4C-F2B800116B38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D2422CFC-64A5-4E24-9F46-1CDA73C5BF6F}" type="pres">
      <dgm:prSet presAssocID="{E6E0A492-FE95-4918-AF4C-F2B800116B38}" presName="tile4" presStyleLbl="node1" presStyleIdx="3" presStyleCnt="4"/>
      <dgm:spPr/>
    </dgm:pt>
    <dgm:pt modelId="{C4C1511B-EED0-40ED-A51F-1F1A3149B7DE}" type="pres">
      <dgm:prSet presAssocID="{E6E0A492-FE95-4918-AF4C-F2B800116B38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961D8291-A1AA-439C-9B5B-62F2FD2E034E}" type="pres">
      <dgm:prSet presAssocID="{E6E0A492-FE95-4918-AF4C-F2B800116B38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670E830B-71CE-4BC3-BB72-855EF653E6D7}" type="presOf" srcId="{F1267C97-0B8D-4700-ADB8-64B9ABD8E4A8}" destId="{F2796A30-4BA6-4579-B872-55030DC8751B}" srcOrd="0" destOrd="0" presId="urn:microsoft.com/office/officeart/2005/8/layout/matrix1"/>
    <dgm:cxn modelId="{7895210F-CA1F-4A3C-B574-36B7E9C799B8}" srcId="{33825D9B-2513-423E-9DD5-8B0817A879E2}" destId="{3C6C27A3-E06C-4DDD-B3C9-0CCF988ECF45}" srcOrd="0" destOrd="0" parTransId="{B88B10A3-BC1D-487D-8DF1-A630530A80E2}" sibTransId="{7F8954A2-9E35-42C0-A9D4-DBA9A537FC42}"/>
    <dgm:cxn modelId="{82EC3A12-FC96-4793-BE4C-0D8CB6475CF9}" type="presOf" srcId="{E6E0A492-FE95-4918-AF4C-F2B800116B38}" destId="{3D84F452-8213-417D-885C-5881409592A6}" srcOrd="0" destOrd="0" presId="urn:microsoft.com/office/officeart/2005/8/layout/matrix1"/>
    <dgm:cxn modelId="{29C57013-6252-4D37-9325-660335E46E3F}" type="presOf" srcId="{71D8C7EA-E7BB-448D-A2F2-BD1AE01301F2}" destId="{D2EE4A69-F86E-44DB-8DC2-05CF8482E115}" srcOrd="0" destOrd="0" presId="urn:microsoft.com/office/officeart/2005/8/layout/matrix1"/>
    <dgm:cxn modelId="{DEEB711E-7289-4BBF-B305-0BA6A33888D5}" type="presOf" srcId="{33825D9B-2513-423E-9DD5-8B0817A879E2}" destId="{961D8291-A1AA-439C-9B5B-62F2FD2E034E}" srcOrd="0" destOrd="0" presId="urn:microsoft.com/office/officeart/2005/8/layout/matrix1"/>
    <dgm:cxn modelId="{F1C0A92E-06A6-42D0-9FCF-E4DE9E921FC4}" srcId="{33825D9B-2513-423E-9DD5-8B0817A879E2}" destId="{71D8C7EA-E7BB-448D-A2F2-BD1AE01301F2}" srcOrd="2" destOrd="0" parTransId="{094C8D57-8A2A-4936-AFE2-6BA35886B814}" sibTransId="{F9198BA1-CCE1-4017-92D4-75171751B4E7}"/>
    <dgm:cxn modelId="{F75A666B-0D7B-44BE-97F1-8EE82ACAB21D}" type="presOf" srcId="{F1267C97-0B8D-4700-ADB8-64B9ABD8E4A8}" destId="{59C753EF-0842-45C9-8FA4-7A0668040A7A}" srcOrd="1" destOrd="0" presId="urn:microsoft.com/office/officeart/2005/8/layout/matrix1"/>
    <dgm:cxn modelId="{BD1D757B-3274-45C3-B840-7CAF1B8B2241}" srcId="{33825D9B-2513-423E-9DD5-8B0817A879E2}" destId="{D2920D06-C260-4EBB-BB71-33CDD22B1378}" srcOrd="3" destOrd="0" parTransId="{3F00FDD3-C4AC-41BE-A7E3-8ED807B1FF0E}" sibTransId="{46F6AB54-9C22-496D-A412-E2364CC7B464}"/>
    <dgm:cxn modelId="{9160F497-ACF6-46A1-B503-8537E95B640B}" type="presOf" srcId="{3C6C27A3-E06C-4DDD-B3C9-0CCF988ECF45}" destId="{7724E12C-1F6F-4947-849C-7A868E1CFB83}" srcOrd="1" destOrd="0" presId="urn:microsoft.com/office/officeart/2005/8/layout/matrix1"/>
    <dgm:cxn modelId="{4B65A1A3-CAB7-4055-A0B5-90D2B0703344}" type="presOf" srcId="{D2920D06-C260-4EBB-BB71-33CDD22B1378}" destId="{C4C1511B-EED0-40ED-A51F-1F1A3149B7DE}" srcOrd="1" destOrd="0" presId="urn:microsoft.com/office/officeart/2005/8/layout/matrix1"/>
    <dgm:cxn modelId="{515FC2AE-440B-46AC-8238-A93678CD23FC}" type="presOf" srcId="{D2920D06-C260-4EBB-BB71-33CDD22B1378}" destId="{D2422CFC-64A5-4E24-9F46-1CDA73C5BF6F}" srcOrd="0" destOrd="0" presId="urn:microsoft.com/office/officeart/2005/8/layout/matrix1"/>
    <dgm:cxn modelId="{BF6032BC-5EB4-4B45-9AE8-2ADE96438031}" type="presOf" srcId="{3C6C27A3-E06C-4DDD-B3C9-0CCF988ECF45}" destId="{AF42D8D7-2B80-4A0D-A025-11B752BD8841}" srcOrd="0" destOrd="0" presId="urn:microsoft.com/office/officeart/2005/8/layout/matrix1"/>
    <dgm:cxn modelId="{6D0798C5-06B5-4B62-A9BD-3675A53CBE2D}" srcId="{33825D9B-2513-423E-9DD5-8B0817A879E2}" destId="{F1267C97-0B8D-4700-ADB8-64B9ABD8E4A8}" srcOrd="1" destOrd="0" parTransId="{C48DA905-96EB-454F-B7B8-3D36FA2DD054}" sibTransId="{20569730-34FF-43CC-BC7A-7BA02704B504}"/>
    <dgm:cxn modelId="{099C38EF-E45C-483C-851C-3A60F9741BE0}" type="presOf" srcId="{71D8C7EA-E7BB-448D-A2F2-BD1AE01301F2}" destId="{B8E3EB5F-FD04-4587-8811-F896BB860A24}" srcOrd="1" destOrd="0" presId="urn:microsoft.com/office/officeart/2005/8/layout/matrix1"/>
    <dgm:cxn modelId="{72B5AAF1-307B-45AD-BD90-7C3AA366CC07}" srcId="{E6E0A492-FE95-4918-AF4C-F2B800116B38}" destId="{33825D9B-2513-423E-9DD5-8B0817A879E2}" srcOrd="0" destOrd="0" parTransId="{0232D076-81DD-4D45-9A6B-8FC9470DC09F}" sibTransId="{BCEF7BC8-05DB-4AEC-8946-1CA81C5FC1E9}"/>
    <dgm:cxn modelId="{F0787B61-ABF1-44D4-B7E6-80AE064957EC}" type="presParOf" srcId="{3D84F452-8213-417D-885C-5881409592A6}" destId="{4707B2A0-F786-49CD-92A3-543F7332A683}" srcOrd="0" destOrd="0" presId="urn:microsoft.com/office/officeart/2005/8/layout/matrix1"/>
    <dgm:cxn modelId="{250328E9-985D-4C19-83F2-D45CF89BEE02}" type="presParOf" srcId="{4707B2A0-F786-49CD-92A3-543F7332A683}" destId="{AF42D8D7-2B80-4A0D-A025-11B752BD8841}" srcOrd="0" destOrd="0" presId="urn:microsoft.com/office/officeart/2005/8/layout/matrix1"/>
    <dgm:cxn modelId="{327E6D3B-7B95-4868-9983-7E9891B745B3}" type="presParOf" srcId="{4707B2A0-F786-49CD-92A3-543F7332A683}" destId="{7724E12C-1F6F-4947-849C-7A868E1CFB83}" srcOrd="1" destOrd="0" presId="urn:microsoft.com/office/officeart/2005/8/layout/matrix1"/>
    <dgm:cxn modelId="{53316645-9FD3-4695-84D2-1B87307BB23A}" type="presParOf" srcId="{4707B2A0-F786-49CD-92A3-543F7332A683}" destId="{F2796A30-4BA6-4579-B872-55030DC8751B}" srcOrd="2" destOrd="0" presId="urn:microsoft.com/office/officeart/2005/8/layout/matrix1"/>
    <dgm:cxn modelId="{8D35CBFC-D87A-4451-999F-30D38D6E0B6C}" type="presParOf" srcId="{4707B2A0-F786-49CD-92A3-543F7332A683}" destId="{59C753EF-0842-45C9-8FA4-7A0668040A7A}" srcOrd="3" destOrd="0" presId="urn:microsoft.com/office/officeart/2005/8/layout/matrix1"/>
    <dgm:cxn modelId="{66B5FC47-7971-4038-8082-F312A37E17D0}" type="presParOf" srcId="{4707B2A0-F786-49CD-92A3-543F7332A683}" destId="{D2EE4A69-F86E-44DB-8DC2-05CF8482E115}" srcOrd="4" destOrd="0" presId="urn:microsoft.com/office/officeart/2005/8/layout/matrix1"/>
    <dgm:cxn modelId="{E5FC856A-9A08-4696-B435-DE4B98DDE8B2}" type="presParOf" srcId="{4707B2A0-F786-49CD-92A3-543F7332A683}" destId="{B8E3EB5F-FD04-4587-8811-F896BB860A24}" srcOrd="5" destOrd="0" presId="urn:microsoft.com/office/officeart/2005/8/layout/matrix1"/>
    <dgm:cxn modelId="{426C0DBE-0D82-4FC3-B3A5-45CFF0AA2642}" type="presParOf" srcId="{4707B2A0-F786-49CD-92A3-543F7332A683}" destId="{D2422CFC-64A5-4E24-9F46-1CDA73C5BF6F}" srcOrd="6" destOrd="0" presId="urn:microsoft.com/office/officeart/2005/8/layout/matrix1"/>
    <dgm:cxn modelId="{2E02F08C-4D76-460F-B912-FBA3894703E7}" type="presParOf" srcId="{4707B2A0-F786-49CD-92A3-543F7332A683}" destId="{C4C1511B-EED0-40ED-A51F-1F1A3149B7DE}" srcOrd="7" destOrd="0" presId="urn:microsoft.com/office/officeart/2005/8/layout/matrix1"/>
    <dgm:cxn modelId="{768D1956-ACAA-4807-9CA1-3997E81F06FC}" type="presParOf" srcId="{3D84F452-8213-417D-885C-5881409592A6}" destId="{961D8291-A1AA-439C-9B5B-62F2FD2E034E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E7D5943-5B2C-4808-9D14-D58555F3D05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0E9644-4F1F-4597-868C-2CE65934DAF3}">
      <dgm:prSet phldrT="[Text]" custT="1"/>
      <dgm:spPr/>
      <dgm:t>
        <a:bodyPr/>
        <a:lstStyle/>
        <a:p>
          <a:pPr algn="ctr"/>
          <a:r>
            <a:rPr kumimoji="0" lang="en-US" sz="480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rPr>
            <a:t>“</a:t>
          </a:r>
          <a:r>
            <a:rPr kumimoji="0" lang="en-GB" sz="480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rPr>
            <a:t>To develop inspirational</a:t>
          </a:r>
          <a:r>
            <a:rPr kumimoji="0" lang="en-GB" sz="4800" i="0" u="none" strike="noStrike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rPr>
            <a:t> leaders who are </a:t>
          </a:r>
          <a:r>
            <a:rPr kumimoji="0" lang="en-GB" sz="6600" b="1" i="0" u="none" strike="noStrike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rPr>
            <a:t>called, connected and committed </a:t>
          </a:r>
          <a:r>
            <a:rPr kumimoji="0" lang="en-GB" sz="4800" i="0" u="none" strike="noStrike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rPr>
            <a:t>to delivering the Church of England’s vision for education”</a:t>
          </a:r>
          <a:endParaRPr lang="en-US" sz="4800" b="1" i="0" dirty="0">
            <a:solidFill>
              <a:schemeClr val="bg1"/>
            </a:solidFill>
          </a:endParaRPr>
        </a:p>
      </dgm:t>
    </dgm:pt>
    <dgm:pt modelId="{1317AD1E-3E1E-4EA1-85CE-202B2CBD10F3}" type="parTrans" cxnId="{49513F54-2C65-4C9A-B41E-52A0D40ED616}">
      <dgm:prSet/>
      <dgm:spPr/>
      <dgm:t>
        <a:bodyPr/>
        <a:lstStyle/>
        <a:p>
          <a:endParaRPr lang="en-US"/>
        </a:p>
      </dgm:t>
    </dgm:pt>
    <dgm:pt modelId="{8487365E-760F-43E2-A02D-58231ACF6352}" type="sibTrans" cxnId="{49513F54-2C65-4C9A-B41E-52A0D40ED616}">
      <dgm:prSet/>
      <dgm:spPr/>
      <dgm:t>
        <a:bodyPr/>
        <a:lstStyle/>
        <a:p>
          <a:endParaRPr lang="en-US"/>
        </a:p>
      </dgm:t>
    </dgm:pt>
    <dgm:pt modelId="{2451B477-F64F-48B2-9F10-EDE9E54BD2B2}" type="pres">
      <dgm:prSet presAssocID="{DE7D5943-5B2C-4808-9D14-D58555F3D05F}" presName="outerComposite" presStyleCnt="0">
        <dgm:presLayoutVars>
          <dgm:chMax val="5"/>
          <dgm:dir/>
          <dgm:resizeHandles val="exact"/>
        </dgm:presLayoutVars>
      </dgm:prSet>
      <dgm:spPr/>
    </dgm:pt>
    <dgm:pt modelId="{3F77ED7A-42AC-4AF5-8E81-6F54E093B17A}" type="pres">
      <dgm:prSet presAssocID="{DE7D5943-5B2C-4808-9D14-D58555F3D05F}" presName="dummyMaxCanvas" presStyleCnt="0">
        <dgm:presLayoutVars/>
      </dgm:prSet>
      <dgm:spPr/>
    </dgm:pt>
    <dgm:pt modelId="{D0374680-F994-4F73-9136-8EE2F6EBF037}" type="pres">
      <dgm:prSet presAssocID="{DE7D5943-5B2C-4808-9D14-D58555F3D05F}" presName="OneNode_1" presStyleLbl="node1" presStyleIdx="0" presStyleCnt="1" custScaleY="192513" custLinFactNeighborY="3744">
        <dgm:presLayoutVars>
          <dgm:bulletEnabled val="1"/>
        </dgm:presLayoutVars>
      </dgm:prSet>
      <dgm:spPr/>
    </dgm:pt>
  </dgm:ptLst>
  <dgm:cxnLst>
    <dgm:cxn modelId="{32CC4C67-8AA2-40EF-8FD4-23303B6452F5}" type="presOf" srcId="{490E9644-4F1F-4597-868C-2CE65934DAF3}" destId="{D0374680-F994-4F73-9136-8EE2F6EBF037}" srcOrd="0" destOrd="0" presId="urn:microsoft.com/office/officeart/2005/8/layout/vProcess5"/>
    <dgm:cxn modelId="{49513F54-2C65-4C9A-B41E-52A0D40ED616}" srcId="{DE7D5943-5B2C-4808-9D14-D58555F3D05F}" destId="{490E9644-4F1F-4597-868C-2CE65934DAF3}" srcOrd="0" destOrd="0" parTransId="{1317AD1E-3E1E-4EA1-85CE-202B2CBD10F3}" sibTransId="{8487365E-760F-43E2-A02D-58231ACF6352}"/>
    <dgm:cxn modelId="{4C408BA9-FC61-40D9-B81B-A6F1653A57DE}" type="presOf" srcId="{DE7D5943-5B2C-4808-9D14-D58555F3D05F}" destId="{2451B477-F64F-48B2-9F10-EDE9E54BD2B2}" srcOrd="0" destOrd="0" presId="urn:microsoft.com/office/officeart/2005/8/layout/vProcess5"/>
    <dgm:cxn modelId="{ABF65A5F-58A5-4EFD-BD96-54164A8D6912}" type="presParOf" srcId="{2451B477-F64F-48B2-9F10-EDE9E54BD2B2}" destId="{3F77ED7A-42AC-4AF5-8E81-6F54E093B17A}" srcOrd="0" destOrd="0" presId="urn:microsoft.com/office/officeart/2005/8/layout/vProcess5"/>
    <dgm:cxn modelId="{001E75D9-5134-4533-BB33-7BFDC3010F20}" type="presParOf" srcId="{2451B477-F64F-48B2-9F10-EDE9E54BD2B2}" destId="{D0374680-F994-4F73-9136-8EE2F6EBF037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E7D5943-5B2C-4808-9D14-D58555F3D05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0E9644-4F1F-4597-868C-2CE65934DAF3}">
      <dgm:prSet phldrT="[Text]"/>
      <dgm:spPr/>
      <dgm:t>
        <a:bodyPr/>
        <a:lstStyle/>
        <a:p>
          <a:r>
            <a:rPr lang="en-US" b="1" dirty="0"/>
            <a:t>Defining our Current Reality</a:t>
          </a:r>
        </a:p>
      </dgm:t>
    </dgm:pt>
    <dgm:pt modelId="{1317AD1E-3E1E-4EA1-85CE-202B2CBD10F3}" type="parTrans" cxnId="{49513F54-2C65-4C9A-B41E-52A0D40ED616}">
      <dgm:prSet/>
      <dgm:spPr/>
      <dgm:t>
        <a:bodyPr/>
        <a:lstStyle/>
        <a:p>
          <a:endParaRPr lang="en-US"/>
        </a:p>
      </dgm:t>
    </dgm:pt>
    <dgm:pt modelId="{8487365E-760F-43E2-A02D-58231ACF6352}" type="sibTrans" cxnId="{49513F54-2C65-4C9A-B41E-52A0D40ED616}">
      <dgm:prSet/>
      <dgm:spPr/>
      <dgm:t>
        <a:bodyPr/>
        <a:lstStyle/>
        <a:p>
          <a:endParaRPr lang="en-US"/>
        </a:p>
      </dgm:t>
    </dgm:pt>
    <dgm:pt modelId="{2451B477-F64F-48B2-9F10-EDE9E54BD2B2}" type="pres">
      <dgm:prSet presAssocID="{DE7D5943-5B2C-4808-9D14-D58555F3D05F}" presName="outerComposite" presStyleCnt="0">
        <dgm:presLayoutVars>
          <dgm:chMax val="5"/>
          <dgm:dir/>
          <dgm:resizeHandles val="exact"/>
        </dgm:presLayoutVars>
      </dgm:prSet>
      <dgm:spPr/>
    </dgm:pt>
    <dgm:pt modelId="{3F77ED7A-42AC-4AF5-8E81-6F54E093B17A}" type="pres">
      <dgm:prSet presAssocID="{DE7D5943-5B2C-4808-9D14-D58555F3D05F}" presName="dummyMaxCanvas" presStyleCnt="0">
        <dgm:presLayoutVars/>
      </dgm:prSet>
      <dgm:spPr/>
    </dgm:pt>
    <dgm:pt modelId="{D0374680-F994-4F73-9136-8EE2F6EBF037}" type="pres">
      <dgm:prSet presAssocID="{DE7D5943-5B2C-4808-9D14-D58555F3D05F}" presName="OneNode_1" presStyleLbl="node1" presStyleIdx="0" presStyleCnt="1" custLinFactNeighborY="-33158">
        <dgm:presLayoutVars>
          <dgm:bulletEnabled val="1"/>
        </dgm:presLayoutVars>
      </dgm:prSet>
      <dgm:spPr/>
    </dgm:pt>
  </dgm:ptLst>
  <dgm:cxnLst>
    <dgm:cxn modelId="{32CC4C67-8AA2-40EF-8FD4-23303B6452F5}" type="presOf" srcId="{490E9644-4F1F-4597-868C-2CE65934DAF3}" destId="{D0374680-F994-4F73-9136-8EE2F6EBF037}" srcOrd="0" destOrd="0" presId="urn:microsoft.com/office/officeart/2005/8/layout/vProcess5"/>
    <dgm:cxn modelId="{49513F54-2C65-4C9A-B41E-52A0D40ED616}" srcId="{DE7D5943-5B2C-4808-9D14-D58555F3D05F}" destId="{490E9644-4F1F-4597-868C-2CE65934DAF3}" srcOrd="0" destOrd="0" parTransId="{1317AD1E-3E1E-4EA1-85CE-202B2CBD10F3}" sibTransId="{8487365E-760F-43E2-A02D-58231ACF6352}"/>
    <dgm:cxn modelId="{4C408BA9-FC61-40D9-B81B-A6F1653A57DE}" type="presOf" srcId="{DE7D5943-5B2C-4808-9D14-D58555F3D05F}" destId="{2451B477-F64F-48B2-9F10-EDE9E54BD2B2}" srcOrd="0" destOrd="0" presId="urn:microsoft.com/office/officeart/2005/8/layout/vProcess5"/>
    <dgm:cxn modelId="{ABF65A5F-58A5-4EFD-BD96-54164A8D6912}" type="presParOf" srcId="{2451B477-F64F-48B2-9F10-EDE9E54BD2B2}" destId="{3F77ED7A-42AC-4AF5-8E81-6F54E093B17A}" srcOrd="0" destOrd="0" presId="urn:microsoft.com/office/officeart/2005/8/layout/vProcess5"/>
    <dgm:cxn modelId="{001E75D9-5134-4533-BB33-7BFDC3010F20}" type="presParOf" srcId="{2451B477-F64F-48B2-9F10-EDE9E54BD2B2}" destId="{D0374680-F994-4F73-9136-8EE2F6EBF037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E7D5943-5B2C-4808-9D14-D58555F3D05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0E9644-4F1F-4597-868C-2CE65934DAF3}">
      <dgm:prSet phldrT="[Text]"/>
      <dgm:spPr/>
      <dgm:t>
        <a:bodyPr/>
        <a:lstStyle/>
        <a:p>
          <a:r>
            <a:rPr lang="en-US" b="1" dirty="0"/>
            <a:t>Leading Teaching &amp; Learning with vision</a:t>
          </a:r>
        </a:p>
      </dgm:t>
    </dgm:pt>
    <dgm:pt modelId="{1317AD1E-3E1E-4EA1-85CE-202B2CBD10F3}" type="parTrans" cxnId="{49513F54-2C65-4C9A-B41E-52A0D40ED616}">
      <dgm:prSet/>
      <dgm:spPr/>
      <dgm:t>
        <a:bodyPr/>
        <a:lstStyle/>
        <a:p>
          <a:endParaRPr lang="en-US"/>
        </a:p>
      </dgm:t>
    </dgm:pt>
    <dgm:pt modelId="{8487365E-760F-43E2-A02D-58231ACF6352}" type="sibTrans" cxnId="{49513F54-2C65-4C9A-B41E-52A0D40ED616}">
      <dgm:prSet/>
      <dgm:spPr/>
      <dgm:t>
        <a:bodyPr/>
        <a:lstStyle/>
        <a:p>
          <a:endParaRPr lang="en-US"/>
        </a:p>
      </dgm:t>
    </dgm:pt>
    <dgm:pt modelId="{2451B477-F64F-48B2-9F10-EDE9E54BD2B2}" type="pres">
      <dgm:prSet presAssocID="{DE7D5943-5B2C-4808-9D14-D58555F3D05F}" presName="outerComposite" presStyleCnt="0">
        <dgm:presLayoutVars>
          <dgm:chMax val="5"/>
          <dgm:dir/>
          <dgm:resizeHandles val="exact"/>
        </dgm:presLayoutVars>
      </dgm:prSet>
      <dgm:spPr/>
    </dgm:pt>
    <dgm:pt modelId="{3F77ED7A-42AC-4AF5-8E81-6F54E093B17A}" type="pres">
      <dgm:prSet presAssocID="{DE7D5943-5B2C-4808-9D14-D58555F3D05F}" presName="dummyMaxCanvas" presStyleCnt="0">
        <dgm:presLayoutVars/>
      </dgm:prSet>
      <dgm:spPr/>
    </dgm:pt>
    <dgm:pt modelId="{D0374680-F994-4F73-9136-8EE2F6EBF037}" type="pres">
      <dgm:prSet presAssocID="{DE7D5943-5B2C-4808-9D14-D58555F3D05F}" presName="OneNode_1" presStyleLbl="node1" presStyleIdx="0" presStyleCnt="1" custLinFactNeighborY="-33158">
        <dgm:presLayoutVars>
          <dgm:bulletEnabled val="1"/>
        </dgm:presLayoutVars>
      </dgm:prSet>
      <dgm:spPr/>
    </dgm:pt>
  </dgm:ptLst>
  <dgm:cxnLst>
    <dgm:cxn modelId="{32CC4C67-8AA2-40EF-8FD4-23303B6452F5}" type="presOf" srcId="{490E9644-4F1F-4597-868C-2CE65934DAF3}" destId="{D0374680-F994-4F73-9136-8EE2F6EBF037}" srcOrd="0" destOrd="0" presId="urn:microsoft.com/office/officeart/2005/8/layout/vProcess5"/>
    <dgm:cxn modelId="{49513F54-2C65-4C9A-B41E-52A0D40ED616}" srcId="{DE7D5943-5B2C-4808-9D14-D58555F3D05F}" destId="{490E9644-4F1F-4597-868C-2CE65934DAF3}" srcOrd="0" destOrd="0" parTransId="{1317AD1E-3E1E-4EA1-85CE-202B2CBD10F3}" sibTransId="{8487365E-760F-43E2-A02D-58231ACF6352}"/>
    <dgm:cxn modelId="{4C408BA9-FC61-40D9-B81B-A6F1653A57DE}" type="presOf" srcId="{DE7D5943-5B2C-4808-9D14-D58555F3D05F}" destId="{2451B477-F64F-48B2-9F10-EDE9E54BD2B2}" srcOrd="0" destOrd="0" presId="urn:microsoft.com/office/officeart/2005/8/layout/vProcess5"/>
    <dgm:cxn modelId="{ABF65A5F-58A5-4EFD-BD96-54164A8D6912}" type="presParOf" srcId="{2451B477-F64F-48B2-9F10-EDE9E54BD2B2}" destId="{3F77ED7A-42AC-4AF5-8E81-6F54E093B17A}" srcOrd="0" destOrd="0" presId="urn:microsoft.com/office/officeart/2005/8/layout/vProcess5"/>
    <dgm:cxn modelId="{001E75D9-5134-4533-BB33-7BFDC3010F20}" type="presParOf" srcId="{2451B477-F64F-48B2-9F10-EDE9E54BD2B2}" destId="{D0374680-F994-4F73-9136-8EE2F6EBF037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E7D5943-5B2C-4808-9D14-D58555F3D05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0E9644-4F1F-4597-868C-2CE65934DAF3}">
      <dgm:prSet phldrT="[Text]" custT="1"/>
      <dgm:spPr/>
      <dgm:t>
        <a:bodyPr/>
        <a:lstStyle/>
        <a:p>
          <a:r>
            <a:rPr lang="en-US" sz="6000" b="1" dirty="0"/>
            <a:t>Ethos Enhancing Outcomes</a:t>
          </a:r>
          <a:endParaRPr lang="en-US" sz="6000" dirty="0"/>
        </a:p>
      </dgm:t>
    </dgm:pt>
    <dgm:pt modelId="{1317AD1E-3E1E-4EA1-85CE-202B2CBD10F3}" type="parTrans" cxnId="{49513F54-2C65-4C9A-B41E-52A0D40ED616}">
      <dgm:prSet/>
      <dgm:spPr/>
      <dgm:t>
        <a:bodyPr/>
        <a:lstStyle/>
        <a:p>
          <a:endParaRPr lang="en-US"/>
        </a:p>
      </dgm:t>
    </dgm:pt>
    <dgm:pt modelId="{8487365E-760F-43E2-A02D-58231ACF6352}" type="sibTrans" cxnId="{49513F54-2C65-4C9A-B41E-52A0D40ED616}">
      <dgm:prSet/>
      <dgm:spPr/>
      <dgm:t>
        <a:bodyPr/>
        <a:lstStyle/>
        <a:p>
          <a:endParaRPr lang="en-US"/>
        </a:p>
      </dgm:t>
    </dgm:pt>
    <dgm:pt modelId="{2451B477-F64F-48B2-9F10-EDE9E54BD2B2}" type="pres">
      <dgm:prSet presAssocID="{DE7D5943-5B2C-4808-9D14-D58555F3D05F}" presName="outerComposite" presStyleCnt="0">
        <dgm:presLayoutVars>
          <dgm:chMax val="5"/>
          <dgm:dir/>
          <dgm:resizeHandles val="exact"/>
        </dgm:presLayoutVars>
      </dgm:prSet>
      <dgm:spPr/>
    </dgm:pt>
    <dgm:pt modelId="{3F77ED7A-42AC-4AF5-8E81-6F54E093B17A}" type="pres">
      <dgm:prSet presAssocID="{DE7D5943-5B2C-4808-9D14-D58555F3D05F}" presName="dummyMaxCanvas" presStyleCnt="0">
        <dgm:presLayoutVars/>
      </dgm:prSet>
      <dgm:spPr/>
    </dgm:pt>
    <dgm:pt modelId="{D0374680-F994-4F73-9136-8EE2F6EBF037}" type="pres">
      <dgm:prSet presAssocID="{DE7D5943-5B2C-4808-9D14-D58555F3D05F}" presName="OneNode_1" presStyleLbl="node1" presStyleIdx="0" presStyleCnt="1" custScaleY="156941" custLinFactNeighborY="-33158">
        <dgm:presLayoutVars>
          <dgm:bulletEnabled val="1"/>
        </dgm:presLayoutVars>
      </dgm:prSet>
      <dgm:spPr/>
    </dgm:pt>
  </dgm:ptLst>
  <dgm:cxnLst>
    <dgm:cxn modelId="{32CC4C67-8AA2-40EF-8FD4-23303B6452F5}" type="presOf" srcId="{490E9644-4F1F-4597-868C-2CE65934DAF3}" destId="{D0374680-F994-4F73-9136-8EE2F6EBF037}" srcOrd="0" destOrd="0" presId="urn:microsoft.com/office/officeart/2005/8/layout/vProcess5"/>
    <dgm:cxn modelId="{49513F54-2C65-4C9A-B41E-52A0D40ED616}" srcId="{DE7D5943-5B2C-4808-9D14-D58555F3D05F}" destId="{490E9644-4F1F-4597-868C-2CE65934DAF3}" srcOrd="0" destOrd="0" parTransId="{1317AD1E-3E1E-4EA1-85CE-202B2CBD10F3}" sibTransId="{8487365E-760F-43E2-A02D-58231ACF6352}"/>
    <dgm:cxn modelId="{4C408BA9-FC61-40D9-B81B-A6F1653A57DE}" type="presOf" srcId="{DE7D5943-5B2C-4808-9D14-D58555F3D05F}" destId="{2451B477-F64F-48B2-9F10-EDE9E54BD2B2}" srcOrd="0" destOrd="0" presId="urn:microsoft.com/office/officeart/2005/8/layout/vProcess5"/>
    <dgm:cxn modelId="{ABF65A5F-58A5-4EFD-BD96-54164A8D6912}" type="presParOf" srcId="{2451B477-F64F-48B2-9F10-EDE9E54BD2B2}" destId="{3F77ED7A-42AC-4AF5-8E81-6F54E093B17A}" srcOrd="0" destOrd="0" presId="urn:microsoft.com/office/officeart/2005/8/layout/vProcess5"/>
    <dgm:cxn modelId="{001E75D9-5134-4533-BB33-7BFDC3010F20}" type="presParOf" srcId="{2451B477-F64F-48B2-9F10-EDE9E54BD2B2}" destId="{D0374680-F994-4F73-9136-8EE2F6EBF037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E7D5943-5B2C-4808-9D14-D58555F3D05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0E9644-4F1F-4597-868C-2CE65934DAF3}">
      <dgm:prSet phldrT="[Text]" custT="1"/>
      <dgm:spPr/>
      <dgm:t>
        <a:bodyPr/>
        <a:lstStyle/>
        <a:p>
          <a:r>
            <a:rPr lang="en-GB" sz="4400" b="1" dirty="0"/>
            <a:t>Called, Connected, Committed: 24 Leadership Practices (2020)</a:t>
          </a:r>
          <a:endParaRPr lang="en-US" sz="4400" dirty="0"/>
        </a:p>
      </dgm:t>
    </dgm:pt>
    <dgm:pt modelId="{1317AD1E-3E1E-4EA1-85CE-202B2CBD10F3}" type="parTrans" cxnId="{49513F54-2C65-4C9A-B41E-52A0D40ED616}">
      <dgm:prSet/>
      <dgm:spPr/>
      <dgm:t>
        <a:bodyPr/>
        <a:lstStyle/>
        <a:p>
          <a:endParaRPr lang="en-US"/>
        </a:p>
      </dgm:t>
    </dgm:pt>
    <dgm:pt modelId="{8487365E-760F-43E2-A02D-58231ACF6352}" type="sibTrans" cxnId="{49513F54-2C65-4C9A-B41E-52A0D40ED616}">
      <dgm:prSet/>
      <dgm:spPr/>
      <dgm:t>
        <a:bodyPr/>
        <a:lstStyle/>
        <a:p>
          <a:endParaRPr lang="en-US"/>
        </a:p>
      </dgm:t>
    </dgm:pt>
    <dgm:pt modelId="{2451B477-F64F-48B2-9F10-EDE9E54BD2B2}" type="pres">
      <dgm:prSet presAssocID="{DE7D5943-5B2C-4808-9D14-D58555F3D05F}" presName="outerComposite" presStyleCnt="0">
        <dgm:presLayoutVars>
          <dgm:chMax val="5"/>
          <dgm:dir/>
          <dgm:resizeHandles val="exact"/>
        </dgm:presLayoutVars>
      </dgm:prSet>
      <dgm:spPr/>
    </dgm:pt>
    <dgm:pt modelId="{3F77ED7A-42AC-4AF5-8E81-6F54E093B17A}" type="pres">
      <dgm:prSet presAssocID="{DE7D5943-5B2C-4808-9D14-D58555F3D05F}" presName="dummyMaxCanvas" presStyleCnt="0">
        <dgm:presLayoutVars/>
      </dgm:prSet>
      <dgm:spPr/>
    </dgm:pt>
    <dgm:pt modelId="{D0374680-F994-4F73-9136-8EE2F6EBF037}" type="pres">
      <dgm:prSet presAssocID="{DE7D5943-5B2C-4808-9D14-D58555F3D05F}" presName="OneNode_1" presStyleLbl="node1" presStyleIdx="0" presStyleCnt="1" custScaleX="100000" custScaleY="178520" custLinFactNeighborX="22695" custLinFactNeighborY="-77779">
        <dgm:presLayoutVars>
          <dgm:bulletEnabled val="1"/>
        </dgm:presLayoutVars>
      </dgm:prSet>
      <dgm:spPr/>
    </dgm:pt>
  </dgm:ptLst>
  <dgm:cxnLst>
    <dgm:cxn modelId="{32CC4C67-8AA2-40EF-8FD4-23303B6452F5}" type="presOf" srcId="{490E9644-4F1F-4597-868C-2CE65934DAF3}" destId="{D0374680-F994-4F73-9136-8EE2F6EBF037}" srcOrd="0" destOrd="0" presId="urn:microsoft.com/office/officeart/2005/8/layout/vProcess5"/>
    <dgm:cxn modelId="{49513F54-2C65-4C9A-B41E-52A0D40ED616}" srcId="{DE7D5943-5B2C-4808-9D14-D58555F3D05F}" destId="{490E9644-4F1F-4597-868C-2CE65934DAF3}" srcOrd="0" destOrd="0" parTransId="{1317AD1E-3E1E-4EA1-85CE-202B2CBD10F3}" sibTransId="{8487365E-760F-43E2-A02D-58231ACF6352}"/>
    <dgm:cxn modelId="{4C408BA9-FC61-40D9-B81B-A6F1653A57DE}" type="presOf" srcId="{DE7D5943-5B2C-4808-9D14-D58555F3D05F}" destId="{2451B477-F64F-48B2-9F10-EDE9E54BD2B2}" srcOrd="0" destOrd="0" presId="urn:microsoft.com/office/officeart/2005/8/layout/vProcess5"/>
    <dgm:cxn modelId="{ABF65A5F-58A5-4EFD-BD96-54164A8D6912}" type="presParOf" srcId="{2451B477-F64F-48B2-9F10-EDE9E54BD2B2}" destId="{3F77ED7A-42AC-4AF5-8E81-6F54E093B17A}" srcOrd="0" destOrd="0" presId="urn:microsoft.com/office/officeart/2005/8/layout/vProcess5"/>
    <dgm:cxn modelId="{001E75D9-5134-4533-BB33-7BFDC3010F20}" type="presParOf" srcId="{2451B477-F64F-48B2-9F10-EDE9E54BD2B2}" destId="{D0374680-F994-4F73-9136-8EE2F6EBF037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374680-F994-4F73-9136-8EE2F6EBF037}">
      <dsp:nvSpPr>
        <dsp:cNvPr id="0" name=""/>
        <dsp:cNvSpPr/>
      </dsp:nvSpPr>
      <dsp:spPr>
        <a:xfrm>
          <a:off x="0" y="124913"/>
          <a:ext cx="8128000" cy="40771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b="1" kern="1200" dirty="0"/>
            <a:t>Derby Diocese Peer Support Network: </a:t>
          </a:r>
        </a:p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How Vision Impacts our Approach to Teaching and Learning</a:t>
          </a:r>
          <a:endParaRPr lang="en-US" sz="3600" kern="1200" dirty="0"/>
        </a:p>
      </dsp:txBody>
      <dsp:txXfrm>
        <a:off x="119415" y="244328"/>
        <a:ext cx="7889170" cy="38383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42D8D7-2B80-4A0D-A025-11B752BD8841}">
      <dsp:nvSpPr>
        <dsp:cNvPr id="0" name=""/>
        <dsp:cNvSpPr/>
      </dsp:nvSpPr>
      <dsp:spPr>
        <a:xfrm rot="16200000">
          <a:off x="677333" y="-677333"/>
          <a:ext cx="2709333" cy="406400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Educating for </a:t>
          </a:r>
          <a:r>
            <a:rPr lang="en-US" sz="3300" b="1" kern="1200" dirty="0"/>
            <a:t>Wisdom, Knowledge and Skills</a:t>
          </a:r>
        </a:p>
      </dsp:txBody>
      <dsp:txXfrm rot="5400000">
        <a:off x="-1" y="1"/>
        <a:ext cx="4064000" cy="2032000"/>
      </dsp:txXfrm>
    </dsp:sp>
    <dsp:sp modelId="{F2796A30-4BA6-4579-B872-55030DC8751B}">
      <dsp:nvSpPr>
        <dsp:cNvPr id="0" name=""/>
        <dsp:cNvSpPr/>
      </dsp:nvSpPr>
      <dsp:spPr>
        <a:xfrm>
          <a:off x="4064000" y="0"/>
          <a:ext cx="4064000" cy="2709333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Educating for </a:t>
          </a:r>
        </a:p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/>
            <a:t>Hope and Aspiration</a:t>
          </a:r>
        </a:p>
      </dsp:txBody>
      <dsp:txXfrm>
        <a:off x="4064000" y="0"/>
        <a:ext cx="4064000" cy="2032000"/>
      </dsp:txXfrm>
    </dsp:sp>
    <dsp:sp modelId="{D2EE4A69-F86E-44DB-8DC2-05CF8482E115}">
      <dsp:nvSpPr>
        <dsp:cNvPr id="0" name=""/>
        <dsp:cNvSpPr/>
      </dsp:nvSpPr>
      <dsp:spPr>
        <a:xfrm rot="10800000">
          <a:off x="0" y="2709333"/>
          <a:ext cx="4064000" cy="2709333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Educating for </a:t>
          </a:r>
          <a:r>
            <a:rPr lang="en-US" sz="3300" b="1" kern="1200" dirty="0"/>
            <a:t>Community and Living Well Together</a:t>
          </a:r>
        </a:p>
      </dsp:txBody>
      <dsp:txXfrm rot="10800000">
        <a:off x="0" y="3386666"/>
        <a:ext cx="4064000" cy="2032000"/>
      </dsp:txXfrm>
    </dsp:sp>
    <dsp:sp modelId="{D2422CFC-64A5-4E24-9F46-1CDA73C5BF6F}">
      <dsp:nvSpPr>
        <dsp:cNvPr id="0" name=""/>
        <dsp:cNvSpPr/>
      </dsp:nvSpPr>
      <dsp:spPr>
        <a:xfrm rot="5400000">
          <a:off x="4741333" y="2032000"/>
          <a:ext cx="2709333" cy="406400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Educating for </a:t>
          </a:r>
          <a:r>
            <a:rPr lang="en-US" sz="3300" b="1" kern="1200" dirty="0"/>
            <a:t>Dignity and Respect </a:t>
          </a:r>
        </a:p>
      </dsp:txBody>
      <dsp:txXfrm rot="-5400000">
        <a:off x="4063999" y="3386666"/>
        <a:ext cx="4064000" cy="2032000"/>
      </dsp:txXfrm>
    </dsp:sp>
    <dsp:sp modelId="{961D8291-A1AA-439C-9B5B-62F2FD2E034E}">
      <dsp:nvSpPr>
        <dsp:cNvPr id="0" name=""/>
        <dsp:cNvSpPr/>
      </dsp:nvSpPr>
      <dsp:spPr>
        <a:xfrm>
          <a:off x="2844799" y="2032000"/>
          <a:ext cx="2438400" cy="1354666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i="1" kern="1200" dirty="0"/>
            <a:t>‘Life in all its fullness’</a:t>
          </a:r>
        </a:p>
      </dsp:txBody>
      <dsp:txXfrm>
        <a:off x="2910928" y="2098129"/>
        <a:ext cx="2306142" cy="12224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374680-F994-4F73-9136-8EE2F6EBF037}">
      <dsp:nvSpPr>
        <dsp:cNvPr id="0" name=""/>
        <dsp:cNvSpPr/>
      </dsp:nvSpPr>
      <dsp:spPr>
        <a:xfrm>
          <a:off x="0" y="164546"/>
          <a:ext cx="10935801" cy="42309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4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rPr>
            <a:t>“</a:t>
          </a:r>
          <a:r>
            <a:rPr kumimoji="0" lang="en-GB" sz="4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rPr>
            <a:t>To develop inspirational</a:t>
          </a:r>
          <a:r>
            <a:rPr kumimoji="0" lang="en-GB" sz="4800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rPr>
            <a:t> leaders who are </a:t>
          </a:r>
          <a:r>
            <a:rPr kumimoji="0" lang="en-GB" sz="66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rPr>
            <a:t>called, connected and committed </a:t>
          </a:r>
          <a:r>
            <a:rPr kumimoji="0" lang="en-GB" sz="4800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rPr>
            <a:t>to delivering the Church of England’s vision for education”</a:t>
          </a:r>
          <a:endParaRPr lang="en-US" sz="4800" b="1" i="0" kern="1200" dirty="0">
            <a:solidFill>
              <a:schemeClr val="bg1"/>
            </a:solidFill>
          </a:endParaRPr>
        </a:p>
      </dsp:txBody>
      <dsp:txXfrm>
        <a:off x="123921" y="288467"/>
        <a:ext cx="10687959" cy="39831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374680-F994-4F73-9136-8EE2F6EBF037}">
      <dsp:nvSpPr>
        <dsp:cNvPr id="0" name=""/>
        <dsp:cNvSpPr/>
      </dsp:nvSpPr>
      <dsp:spPr>
        <a:xfrm>
          <a:off x="0" y="456305"/>
          <a:ext cx="8128000" cy="27093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1" kern="1200" dirty="0"/>
            <a:t>Defining our Current Reality</a:t>
          </a:r>
        </a:p>
      </dsp:txBody>
      <dsp:txXfrm>
        <a:off x="79354" y="535659"/>
        <a:ext cx="7969292" cy="255062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374680-F994-4F73-9136-8EE2F6EBF037}">
      <dsp:nvSpPr>
        <dsp:cNvPr id="0" name=""/>
        <dsp:cNvSpPr/>
      </dsp:nvSpPr>
      <dsp:spPr>
        <a:xfrm>
          <a:off x="0" y="456305"/>
          <a:ext cx="8128000" cy="27093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1" kern="1200" dirty="0"/>
            <a:t>Leading Teaching &amp; Learning with vision</a:t>
          </a:r>
        </a:p>
      </dsp:txBody>
      <dsp:txXfrm>
        <a:off x="79354" y="535659"/>
        <a:ext cx="7969292" cy="255062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374680-F994-4F73-9136-8EE2F6EBF037}">
      <dsp:nvSpPr>
        <dsp:cNvPr id="0" name=""/>
        <dsp:cNvSpPr/>
      </dsp:nvSpPr>
      <dsp:spPr>
        <a:xfrm>
          <a:off x="0" y="0"/>
          <a:ext cx="8128000" cy="42520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b="1" kern="1200" dirty="0"/>
            <a:t>Ethos Enhancing Outcomes</a:t>
          </a:r>
          <a:endParaRPr lang="en-US" sz="6000" kern="1200" dirty="0"/>
        </a:p>
      </dsp:txBody>
      <dsp:txXfrm>
        <a:off x="124538" y="124538"/>
        <a:ext cx="7878924" cy="400297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374680-F994-4F73-9136-8EE2F6EBF037}">
      <dsp:nvSpPr>
        <dsp:cNvPr id="0" name=""/>
        <dsp:cNvSpPr/>
      </dsp:nvSpPr>
      <dsp:spPr>
        <a:xfrm>
          <a:off x="0" y="0"/>
          <a:ext cx="7678744" cy="42871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400" b="1" kern="1200" dirty="0"/>
            <a:t>Called, Connected, Committed: 24 Leadership Practices (2020)</a:t>
          </a:r>
          <a:endParaRPr lang="en-US" sz="4400" kern="1200" dirty="0"/>
        </a:p>
      </dsp:txBody>
      <dsp:txXfrm>
        <a:off x="125566" y="125566"/>
        <a:ext cx="7427612" cy="40359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9099" cy="498932"/>
          </a:xfrm>
          <a:prstGeom prst="rect">
            <a:avLst/>
          </a:prstGeom>
        </p:spPr>
        <p:txBody>
          <a:bodyPr vert="horz" lIns="91443" tIns="45721" rIns="91443" bIns="45721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42" y="0"/>
            <a:ext cx="2949099" cy="498932"/>
          </a:xfrm>
          <a:prstGeom prst="rect">
            <a:avLst/>
          </a:prstGeom>
        </p:spPr>
        <p:txBody>
          <a:bodyPr vert="horz" lIns="91443" tIns="45721" rIns="91443" bIns="45721" rtlCol="0"/>
          <a:lstStyle>
            <a:lvl1pPr algn="r">
              <a:defRPr sz="1200"/>
            </a:lvl1pPr>
          </a:lstStyle>
          <a:p>
            <a:fld id="{F7FED21E-5084-4E0E-B1E6-8D25AEFF656F}" type="datetimeFigureOut">
              <a:rPr lang="en-GB" smtClean="0"/>
              <a:t>14/01/2020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3" tIns="45721" rIns="91443" bIns="45721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43" tIns="45721" rIns="91443" bIns="4572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9445173"/>
            <a:ext cx="2949099" cy="498931"/>
          </a:xfrm>
          <a:prstGeom prst="rect">
            <a:avLst/>
          </a:prstGeom>
        </p:spPr>
        <p:txBody>
          <a:bodyPr vert="horz" lIns="91443" tIns="45721" rIns="91443" bIns="45721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42" y="9445173"/>
            <a:ext cx="2949099" cy="498931"/>
          </a:xfrm>
          <a:prstGeom prst="rect">
            <a:avLst/>
          </a:prstGeom>
        </p:spPr>
        <p:txBody>
          <a:bodyPr vert="horz" lIns="91443" tIns="45721" rIns="91443" bIns="45721" rtlCol="0" anchor="b"/>
          <a:lstStyle>
            <a:lvl1pPr algn="r">
              <a:defRPr sz="1200"/>
            </a:lvl1pPr>
          </a:lstStyle>
          <a:p>
            <a:fld id="{9D9998D5-325A-4DEB-9AAA-8E88D77429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7871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5819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41705">
              <a:defRPr/>
            </a:pPr>
            <a:fld id="{EB056913-BBBF-4376-B8AB-C9EBD5B2BFC7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441705">
                <a:defRPr/>
              </a:pPr>
              <a:t>26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01643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Look back at your </a:t>
            </a:r>
            <a:r>
              <a:rPr lang="en-GB" dirty="0" err="1"/>
              <a:t>venn</a:t>
            </a:r>
            <a:r>
              <a:rPr lang="en-GB" dirty="0"/>
              <a:t> diagram – which parts are rainforest, which are plantation?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16895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85785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51163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Look together at Removing Disadvantage (as an example) – one group to take each strand… what resonated for you?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7381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Try to focus on a LP which is under-represented in your gap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56913-BBBF-4376-B8AB-C9EBD5B2BFC7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9212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Sieger Koder (1925-2015)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6302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 from DfE Character 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1530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5 minutes</a:t>
            </a:r>
          </a:p>
          <a:p>
            <a:endParaRPr lang="en-GB" dirty="0"/>
          </a:p>
          <a:p>
            <a:r>
              <a:rPr lang="en-GB" dirty="0"/>
              <a:t>BEFORE GOING TO LUNCH, lets go back to our starting point. </a:t>
            </a:r>
          </a:p>
          <a:p>
            <a:r>
              <a:rPr lang="en-GB" dirty="0"/>
              <a:t>Take a moment on your own to note down: </a:t>
            </a:r>
          </a:p>
          <a:p>
            <a:pPr marL="171454" indent="-171454">
              <a:buFontTx/>
              <a:buChar char="-"/>
            </a:pPr>
            <a:r>
              <a:rPr lang="en-GB" dirty="0"/>
              <a:t>What has struck you during this morning’s session. </a:t>
            </a:r>
          </a:p>
          <a:p>
            <a:pPr marL="171454" indent="-171454">
              <a:buFontTx/>
              <a:buChar char="-"/>
            </a:pPr>
            <a:r>
              <a:rPr lang="en-GB" dirty="0"/>
              <a:t>What actions will you take as a consequence </a:t>
            </a:r>
          </a:p>
          <a:p>
            <a:pPr marL="171454" indent="-171454">
              <a:buFontTx/>
              <a:buChar char="-"/>
            </a:pPr>
            <a:endParaRPr lang="en-GB" dirty="0"/>
          </a:p>
          <a:p>
            <a:r>
              <a:rPr lang="en-GB" dirty="0"/>
              <a:t>Share with a partner.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10">
              <a:defRPr/>
            </a:pPr>
            <a:fld id="{EB056913-BBBF-4376-B8AB-C9EBD5B2BFC7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457210">
                <a:defRPr/>
              </a:pPr>
              <a:t>10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10620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5 minutes</a:t>
            </a:r>
          </a:p>
          <a:p>
            <a:endParaRPr lang="en-GB" dirty="0"/>
          </a:p>
          <a:p>
            <a:r>
              <a:rPr lang="en-GB" dirty="0"/>
              <a:t>BEFORE GOING TO LUNCH, lets go back to our starting point. </a:t>
            </a:r>
          </a:p>
          <a:p>
            <a:r>
              <a:rPr lang="en-GB" dirty="0"/>
              <a:t>Take a moment on your own to note down: </a:t>
            </a:r>
          </a:p>
          <a:p>
            <a:pPr marL="171454" indent="-171454">
              <a:buFontTx/>
              <a:buChar char="-"/>
            </a:pPr>
            <a:r>
              <a:rPr lang="en-GB" dirty="0"/>
              <a:t>What has struck you during this morning’s session. </a:t>
            </a:r>
          </a:p>
          <a:p>
            <a:pPr marL="171454" indent="-171454">
              <a:buFontTx/>
              <a:buChar char="-"/>
            </a:pPr>
            <a:r>
              <a:rPr lang="en-GB" dirty="0"/>
              <a:t>What actions will you take as a consequence </a:t>
            </a:r>
          </a:p>
          <a:p>
            <a:pPr marL="171454" indent="-171454">
              <a:buFontTx/>
              <a:buChar char="-"/>
            </a:pPr>
            <a:endParaRPr lang="en-GB" dirty="0"/>
          </a:p>
          <a:p>
            <a:r>
              <a:rPr lang="en-GB" dirty="0"/>
              <a:t>Share with a partner.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10">
              <a:defRPr/>
            </a:pPr>
            <a:fld id="{EB056913-BBBF-4376-B8AB-C9EBD5B2BFC7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457210">
                <a:defRPr/>
              </a:pPr>
              <a:t>11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77992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5 minutes</a:t>
            </a:r>
          </a:p>
          <a:p>
            <a:endParaRPr lang="en-GB" dirty="0"/>
          </a:p>
          <a:p>
            <a:r>
              <a:rPr lang="en-GB" dirty="0"/>
              <a:t>BEFORE GOING TO LUNCH, lets go back to our starting point. </a:t>
            </a:r>
          </a:p>
          <a:p>
            <a:r>
              <a:rPr lang="en-GB" dirty="0"/>
              <a:t>Take a moment on your own to note down: </a:t>
            </a:r>
          </a:p>
          <a:p>
            <a:pPr marL="171454" indent="-171454">
              <a:buFontTx/>
              <a:buChar char="-"/>
            </a:pPr>
            <a:r>
              <a:rPr lang="en-GB" dirty="0"/>
              <a:t>What has struck you during this morning’s session. </a:t>
            </a:r>
          </a:p>
          <a:p>
            <a:pPr marL="171454" indent="-171454">
              <a:buFontTx/>
              <a:buChar char="-"/>
            </a:pPr>
            <a:r>
              <a:rPr lang="en-GB" dirty="0"/>
              <a:t>What actions will you take as a consequence </a:t>
            </a:r>
          </a:p>
          <a:p>
            <a:pPr marL="171454" indent="-171454">
              <a:buFontTx/>
              <a:buChar char="-"/>
            </a:pPr>
            <a:endParaRPr lang="en-GB" dirty="0"/>
          </a:p>
          <a:p>
            <a:r>
              <a:rPr lang="en-GB" dirty="0"/>
              <a:t>Share with a partner.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10">
              <a:defRPr/>
            </a:pPr>
            <a:fld id="{EB056913-BBBF-4376-B8AB-C9EBD5B2BFC7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457210">
                <a:defRPr/>
              </a:pPr>
              <a:t>12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850759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Activity – evaluating prevailing narratives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6398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481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588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e P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0663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15"/>
            <a:ext cx="12191999" cy="685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85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eur02.safelinks.protection.outlook.com/?url=https%3A%2F%2Fwww.aft.org%2Fsites%2Fdefault%2Ffiles%2Fperiodicals%2FRosenshine.pdf&amp;data=02%7C01%7Cemily.norman%40churchofengland.org%7Cff030a5f246e4acec01808d74b0436ba%7C95e2463b3ab047b49ac1587c77ee84f0%7C0%7C1%7C637060353866754171&amp;sdata=%2F6UUCzyZBn78nJie006l97IYYBGm5uEoGhJ5vkpjyEo%3D&amp;reserved=0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866489497"/>
              </p:ext>
            </p:extLst>
          </p:nvPr>
        </p:nvGraphicFramePr>
        <p:xfrm>
          <a:off x="2263024" y="58648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7417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674D66E-CF37-4993-96F6-5AC140D77E65}"/>
              </a:ext>
            </a:extLst>
          </p:cNvPr>
          <p:cNvSpPr/>
          <p:nvPr/>
        </p:nvSpPr>
        <p:spPr>
          <a:xfrm>
            <a:off x="371061" y="0"/>
            <a:ext cx="11820939" cy="55396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609585">
              <a:lnSpc>
                <a:spcPct val="107000"/>
              </a:lnSpc>
              <a:spcAft>
                <a:spcPts val="1067"/>
              </a:spcAft>
            </a:pPr>
            <a:r>
              <a:rPr lang="en-GB" sz="48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Called:</a:t>
            </a:r>
            <a:r>
              <a:rPr lang="en-GB" sz="4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GB" sz="1467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609585">
              <a:lnSpc>
                <a:spcPct val="107000"/>
              </a:lnSpc>
              <a:spcAft>
                <a:spcPts val="1067"/>
              </a:spcAft>
            </a:pP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“Leaders who are called can articulate a strong sense of </a:t>
            </a:r>
            <a:r>
              <a:rPr lang="en-GB" sz="4267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personal vocation</a:t>
            </a:r>
            <a:r>
              <a:rPr lang="en-GB" sz="42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their role, and demonstrate this through their </a:t>
            </a:r>
            <a:r>
              <a:rPr lang="en-GB" sz="32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words, actions and decision making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exemplifying a strong moral purpose, </a:t>
            </a:r>
            <a:r>
              <a:rPr lang="en-GB" sz="4267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confident vision</a:t>
            </a:r>
            <a:r>
              <a:rPr lang="en-GB" sz="32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GB" sz="3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</a:t>
            </a:r>
            <a:r>
              <a:rPr lang="en-GB" sz="2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ambitious trajectory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 improvement. For some, this sense of vocation will be driven by an established or </a:t>
            </a:r>
            <a:r>
              <a:rPr lang="en-GB" sz="32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developing faith</a:t>
            </a:r>
            <a:r>
              <a:rPr lang="en-GB" sz="3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commitment. They show integrity, honesty and a </a:t>
            </a:r>
            <a:r>
              <a:rPr lang="en-GB" sz="4267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deep sense of resilience</a:t>
            </a:r>
            <a:r>
              <a:rPr lang="en-GB" sz="42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underpinned by their personal sense of vocation as a leader.”</a:t>
            </a:r>
            <a:endParaRPr lang="en-GB" sz="1867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09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EF0137-AE81-4224-BD8E-F8AD410976A1}"/>
              </a:ext>
            </a:extLst>
          </p:cNvPr>
          <p:cNvSpPr/>
          <p:nvPr/>
        </p:nvSpPr>
        <p:spPr>
          <a:xfrm>
            <a:off x="901148" y="85119"/>
            <a:ext cx="10760765" cy="5201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85">
              <a:lnSpc>
                <a:spcPct val="107000"/>
              </a:lnSpc>
              <a:spcAft>
                <a:spcPts val="1067"/>
              </a:spcAft>
            </a:pPr>
            <a:r>
              <a:rPr lang="en-GB" sz="48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Connected:</a:t>
            </a:r>
            <a:r>
              <a:rPr lang="en-GB" sz="4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GB" sz="1467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609585">
              <a:lnSpc>
                <a:spcPct val="107000"/>
              </a:lnSpc>
              <a:spcAft>
                <a:spcPts val="1067"/>
              </a:spcAft>
            </a:pP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“Leaders who are connected operate deliberately </a:t>
            </a:r>
            <a:r>
              <a:rPr lang="en-GB" sz="4267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within communities of practice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positioning themselves within </a:t>
            </a:r>
            <a:r>
              <a:rPr lang="en-GB" sz="32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positive relationships</a:t>
            </a:r>
            <a:r>
              <a:rPr lang="en-GB" sz="3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that </a:t>
            </a:r>
            <a:r>
              <a:rPr lang="en-GB" sz="32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sustain and encourage</a:t>
            </a:r>
            <a:r>
              <a:rPr lang="en-GB" sz="3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 parties. They </a:t>
            </a:r>
            <a:r>
              <a:rPr lang="en-GB" sz="4267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embrace interdependence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demonstrate </a:t>
            </a:r>
            <a:r>
              <a:rPr lang="en-GB" sz="32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compassion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en-GB" sz="2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embody service to others humbly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They create shared identity within their teams and </a:t>
            </a:r>
            <a:r>
              <a:rPr lang="en-GB" sz="32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draw colleagues around a common purpose.</a:t>
            </a:r>
            <a:r>
              <a:rPr lang="en-GB" sz="3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endParaRPr lang="en-GB" sz="1867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5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EF0137-AE81-4224-BD8E-F8AD410976A1}"/>
              </a:ext>
            </a:extLst>
          </p:cNvPr>
          <p:cNvSpPr/>
          <p:nvPr/>
        </p:nvSpPr>
        <p:spPr>
          <a:xfrm>
            <a:off x="901148" y="244144"/>
            <a:ext cx="10760765" cy="4711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85">
              <a:lnSpc>
                <a:spcPct val="107000"/>
              </a:lnSpc>
              <a:spcAft>
                <a:spcPts val="1067"/>
              </a:spcAft>
            </a:pPr>
            <a:r>
              <a:rPr lang="en-GB" sz="4267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Committed:</a:t>
            </a:r>
            <a:endParaRPr lang="en-GB" sz="14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609585">
              <a:lnSpc>
                <a:spcPct val="107000"/>
              </a:lnSpc>
              <a:spcAft>
                <a:spcPts val="1067"/>
              </a:spcAft>
            </a:pP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“Leaders who are committed </a:t>
            </a:r>
            <a:r>
              <a:rPr lang="en-GB" sz="32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exude energy and passion</a:t>
            </a:r>
            <a:r>
              <a:rPr lang="en-GB" sz="3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133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all they do, </a:t>
            </a:r>
            <a:r>
              <a:rPr lang="en-GB" sz="3733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inspiring confidence </a:t>
            </a:r>
            <a:r>
              <a:rPr lang="en-GB" sz="3733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</a:t>
            </a:r>
            <a:r>
              <a:rPr lang="en-GB" sz="3733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faithfulness</a:t>
            </a:r>
            <a:r>
              <a:rPr lang="en-GB" sz="3733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133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their teams. They are clear about their purpose and </a:t>
            </a:r>
            <a:r>
              <a:rPr lang="en-GB" sz="3733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resilient in the face of challenge.</a:t>
            </a:r>
            <a:r>
              <a:rPr lang="en-GB" sz="3733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133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 take long-term decisions and </a:t>
            </a:r>
            <a:r>
              <a:rPr lang="en-GB" sz="2667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 easily swayed</a:t>
            </a:r>
            <a:r>
              <a:rPr lang="en-GB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133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by short-term changes of policy or procedure. They articulate a </a:t>
            </a:r>
            <a:r>
              <a:rPr lang="en-GB" sz="2667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sense of mission</a:t>
            </a:r>
            <a:r>
              <a:rPr lang="en-GB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their approach to education to which they draw others, and are committed to </a:t>
            </a:r>
            <a:r>
              <a:rPr lang="en-GB" sz="2133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GB" sz="3733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flourishing of their pupils and colleagues.”</a:t>
            </a:r>
            <a:endParaRPr lang="en-GB" sz="16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28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2032000" y="71966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681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817" r="11029" b="4807"/>
          <a:stretch/>
        </p:blipFill>
        <p:spPr>
          <a:xfrm>
            <a:off x="2422358" y="497305"/>
            <a:ext cx="7515951" cy="34009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29601" y="208547"/>
            <a:ext cx="3785937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Can Vision be too idealistic? Rose-tinted? Inspirational? Transformational?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7347284" y="914401"/>
            <a:ext cx="705853" cy="13956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44378" y="4186995"/>
            <a:ext cx="3785937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What is your actual lived experience? Is the first step of great leadership defining reality accurately?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042611" y="3898234"/>
            <a:ext cx="2422357" cy="10889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135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48590" y="160422"/>
            <a:ext cx="1021882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733" b="1" dirty="0"/>
              <a:t>How might we define our current lived reality?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3768" y="1021119"/>
            <a:ext cx="10844463" cy="41966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GB" sz="2667" dirty="0"/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GB" sz="2667" dirty="0"/>
              <a:t>Which </a:t>
            </a:r>
            <a:r>
              <a:rPr lang="en-GB" sz="2667" dirty="0" err="1"/>
              <a:t>CofE</a:t>
            </a:r>
            <a:r>
              <a:rPr lang="en-GB" sz="2667" dirty="0"/>
              <a:t> reports/ key policy statements/White Papers have affected us the most? (how and why?)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endParaRPr lang="en-GB" sz="2667" dirty="0"/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GB" sz="2667" dirty="0"/>
              <a:t>How do we articulate our current vision for our school – how embedded is this vision in the lived experience of our community?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endParaRPr lang="en-GB" sz="2667" dirty="0"/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GB" sz="2667" dirty="0"/>
              <a:t>How does the changing educational landscape affect the way we think and plan? What are the key challenges and opportunities?</a:t>
            </a:r>
          </a:p>
          <a:p>
            <a:endParaRPr lang="en-GB" sz="2667" dirty="0"/>
          </a:p>
        </p:txBody>
      </p:sp>
    </p:spTree>
    <p:extLst>
      <p:ext uri="{BB962C8B-B14F-4D97-AF65-F5344CB8AC3E}">
        <p14:creationId xmlns:p14="http://schemas.microsoft.com/office/powerpoint/2010/main" val="220490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60422"/>
            <a:ext cx="1196741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733" b="1" dirty="0"/>
              <a:t>How can we evaluate the prevailing educational narratives?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7727" y="1588169"/>
            <a:ext cx="2646947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Every Child Matters (2003)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06713" y="3373954"/>
            <a:ext cx="3336760" cy="15696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Educational Excellence Everywhere (2016)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28147" y="1095727"/>
            <a:ext cx="2646947" cy="206210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The importance of teaching (2010)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81200" y="3582501"/>
            <a:ext cx="2646947" cy="206210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Your child, your schools, our future (2009)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56293" y="1432565"/>
            <a:ext cx="2646947" cy="206210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Schools that work for everyone (2016)</a:t>
            </a:r>
          </a:p>
        </p:txBody>
      </p:sp>
    </p:spTree>
    <p:extLst>
      <p:ext uri="{BB962C8B-B14F-4D97-AF65-F5344CB8AC3E}">
        <p14:creationId xmlns:p14="http://schemas.microsoft.com/office/powerpoint/2010/main" val="343526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6" grpId="0" build="p" animBg="1"/>
      <p:bldP spid="7" grpId="0" build="p" animBg="1"/>
      <p:bldP spid="8" grpId="0" build="p" animBg="1"/>
      <p:bldP spid="9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60422"/>
            <a:ext cx="1196741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733" b="1" dirty="0"/>
              <a:t>How can we evaluate the prevailing educational narratives?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5011" y="1235243"/>
            <a:ext cx="2646947" cy="206210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‘A building with 4 walls and tomorrow inside’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21829" y="3651774"/>
            <a:ext cx="2646947" cy="206210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Imagine greatness. Knowledge is Power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32420" y="1235243"/>
            <a:ext cx="2646947" cy="206210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‘Building a better world, one student at a time’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32883" y="3814193"/>
            <a:ext cx="2646947" cy="15696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‘Be safe. Be Kind. Be smart’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79829" y="1576939"/>
            <a:ext cx="2646947" cy="15696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Learners Today. Leaders Tomorrow.</a:t>
            </a:r>
          </a:p>
        </p:txBody>
      </p:sp>
    </p:spTree>
    <p:extLst>
      <p:ext uri="{BB962C8B-B14F-4D97-AF65-F5344CB8AC3E}">
        <p14:creationId xmlns:p14="http://schemas.microsoft.com/office/powerpoint/2010/main" val="295806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6" grpId="0" build="p" animBg="1"/>
      <p:bldP spid="7" grpId="0" build="p" animBg="1"/>
      <p:bldP spid="8" grpId="0" build="p" animBg="1"/>
      <p:bldP spid="9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60422"/>
            <a:ext cx="1196741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733" b="1" dirty="0"/>
              <a:t>How can we evaluate the prevailing educational narratives?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7727" y="1588169"/>
            <a:ext cx="2646947" cy="15696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Every percentage point counts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06189" y="4054425"/>
            <a:ext cx="4154905" cy="15696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Most children matter, some matter more than others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55431" y="1095727"/>
            <a:ext cx="3697707" cy="206210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Narrowing the horizons of learning – keeping it tight until May in Year 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08484" y="4054424"/>
            <a:ext cx="2646947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Their results? My job.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79829" y="1576939"/>
            <a:ext cx="2646947" cy="206210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Your child? Our unit of economic capital</a:t>
            </a:r>
          </a:p>
        </p:txBody>
      </p:sp>
    </p:spTree>
    <p:extLst>
      <p:ext uri="{BB962C8B-B14F-4D97-AF65-F5344CB8AC3E}">
        <p14:creationId xmlns:p14="http://schemas.microsoft.com/office/powerpoint/2010/main" val="18146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6" grpId="0" build="p" animBg="1"/>
      <p:bldP spid="7" grpId="0" build="p" animBg="1"/>
      <p:bldP spid="8" grpId="0" build="p" animBg="1"/>
      <p:bldP spid="9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5"/>
          <p:cNvSpPr txBox="1">
            <a:spLocks/>
          </p:cNvSpPr>
          <p:nvPr/>
        </p:nvSpPr>
        <p:spPr>
          <a:xfrm>
            <a:off x="365195" y="422833"/>
            <a:ext cx="11189285" cy="4421319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09570">
              <a:defRPr/>
            </a:pPr>
            <a:endParaRPr lang="en-US" sz="1867" dirty="0">
              <a:solidFill>
                <a:srgbClr val="272727"/>
              </a:solidFill>
              <a:latin typeface="Calibri"/>
              <a:cs typeface="Arial"/>
            </a:endParaRPr>
          </a:p>
          <a:p>
            <a:pPr algn="l" defTabSz="609570">
              <a:defRPr/>
            </a:pPr>
            <a:endParaRPr lang="en-US" sz="4800" dirty="0">
              <a:solidFill>
                <a:srgbClr val="973B8E"/>
              </a:solidFill>
              <a:latin typeface="Arial"/>
              <a:cs typeface="Arial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616765" y="610571"/>
          <a:ext cx="9937715" cy="4534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295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1453">
                <a:tc>
                  <a:txBody>
                    <a:bodyPr/>
                    <a:lstStyle/>
                    <a:p>
                      <a:r>
                        <a:rPr lang="en-US" sz="3200" dirty="0"/>
                        <a:t>Thin Narratives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Thick Narratives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r>
                        <a:rPr lang="en-US" sz="3200" dirty="0"/>
                        <a:t>Utilitarian/</a:t>
                      </a:r>
                    </a:p>
                    <a:p>
                      <a:r>
                        <a:rPr lang="en-US" sz="3200" dirty="0"/>
                        <a:t>Instrumentalist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b="1" dirty="0"/>
                        <a:t>Wisdom, Knowledge and Skills</a:t>
                      </a:r>
                      <a:r>
                        <a:rPr lang="en-US" sz="3200" dirty="0"/>
                        <a:t> </a:t>
                      </a:r>
                    </a:p>
                    <a:p>
                      <a:r>
                        <a:rPr lang="en-US" sz="3200" dirty="0"/>
                        <a:t>(for living well)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r>
                        <a:rPr lang="en-US" sz="3200" dirty="0"/>
                        <a:t>Competitive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b="1" dirty="0"/>
                        <a:t>Hope and Aspiration</a:t>
                      </a:r>
                      <a:r>
                        <a:rPr lang="en-US" sz="3200" dirty="0"/>
                        <a:t> </a:t>
                      </a:r>
                    </a:p>
                    <a:p>
                      <a:r>
                        <a:rPr lang="en-US" sz="3200" dirty="0"/>
                        <a:t>(through forgiveness</a:t>
                      </a:r>
                      <a:r>
                        <a:rPr lang="en-US" sz="3200" baseline="0" dirty="0"/>
                        <a:t> and grace)</a:t>
                      </a:r>
                      <a:endParaRPr lang="en-US" sz="32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r>
                        <a:rPr lang="en-US" sz="3200" dirty="0"/>
                        <a:t>Individualistic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b="1" dirty="0"/>
                        <a:t>Community and Living Well Together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dirty="0"/>
                        <a:t>(</a:t>
                      </a:r>
                      <a:r>
                        <a:rPr lang="en-US" sz="3200" baseline="0" dirty="0"/>
                        <a:t>created for life together)</a:t>
                      </a:r>
                      <a:endParaRPr lang="en-US" sz="32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1453">
                <a:tc>
                  <a:txBody>
                    <a:bodyPr/>
                    <a:lstStyle/>
                    <a:p>
                      <a:r>
                        <a:rPr lang="en-US" sz="3200" dirty="0"/>
                        <a:t>Reductionist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b="1" dirty="0"/>
                        <a:t>Dignity and Respect</a:t>
                      </a:r>
                      <a:r>
                        <a:rPr lang="en-US" sz="3200" baseline="0" dirty="0"/>
                        <a:t> (of every person)</a:t>
                      </a:r>
                      <a:endParaRPr lang="en-US" sz="32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229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B740A9A-8F70-469B-816C-14BF7A31A567}"/>
              </a:ext>
            </a:extLst>
          </p:cNvPr>
          <p:cNvGrpSpPr/>
          <p:nvPr/>
        </p:nvGrpSpPr>
        <p:grpSpPr>
          <a:xfrm>
            <a:off x="2256628" y="738545"/>
            <a:ext cx="7678744" cy="4335254"/>
            <a:chOff x="0" y="-546892"/>
            <a:chExt cx="7678744" cy="433525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1CE91F8-3BEC-47A4-A00E-786C6D23B864}"/>
                </a:ext>
              </a:extLst>
            </p:cNvPr>
            <p:cNvSpPr/>
            <p:nvPr/>
          </p:nvSpPr>
          <p:spPr>
            <a:xfrm>
              <a:off x="0" y="-498764"/>
              <a:ext cx="7678744" cy="428712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67ED901A-99AA-4916-984B-21415C647AB9}"/>
                </a:ext>
              </a:extLst>
            </p:cNvPr>
            <p:cNvSpPr txBox="1"/>
            <p:nvPr/>
          </p:nvSpPr>
          <p:spPr>
            <a:xfrm>
              <a:off x="42438" y="-546892"/>
              <a:ext cx="7636306" cy="43352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8000" b="1" kern="1200" dirty="0"/>
                <a:t>Reflection</a:t>
              </a:r>
              <a:endParaRPr lang="en-US" sz="80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160596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EF3A825-D7DE-4892-8D49-CC67DBD680ED}"/>
              </a:ext>
            </a:extLst>
          </p:cNvPr>
          <p:cNvGrpSpPr/>
          <p:nvPr/>
        </p:nvGrpSpPr>
        <p:grpSpPr>
          <a:xfrm>
            <a:off x="3362077" y="2125448"/>
            <a:ext cx="2438400" cy="1354667"/>
            <a:chOff x="2844799" y="2032000"/>
            <a:chExt cx="2438400" cy="135466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7D327DE-2E00-461D-8B23-A2D70C40C8B7}"/>
                </a:ext>
              </a:extLst>
            </p:cNvPr>
            <p:cNvSpPr/>
            <p:nvPr/>
          </p:nvSpPr>
          <p:spPr>
            <a:xfrm>
              <a:off x="2844799" y="2032000"/>
              <a:ext cx="2438400" cy="1354666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C2ECD9F6-5D97-4F41-94AD-3F3B2ED60D7E}"/>
                </a:ext>
              </a:extLst>
            </p:cNvPr>
            <p:cNvSpPr txBox="1"/>
            <p:nvPr/>
          </p:nvSpPr>
          <p:spPr>
            <a:xfrm>
              <a:off x="2910928" y="2098129"/>
              <a:ext cx="2306142" cy="12224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5731" tIns="125731" rIns="125731" bIns="125731" numCol="1" spcCol="1270" anchor="ctr" anchorCtr="0">
              <a:noAutofit/>
            </a:bodyPr>
            <a:lstStyle/>
            <a:p>
              <a:pPr algn="ctr" defTabSz="14668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300" b="1" i="1" dirty="0"/>
                <a:t>‘Life in all its fullness’</a:t>
              </a:r>
            </a:p>
          </p:txBody>
        </p:sp>
      </p:grpSp>
      <p:sp>
        <p:nvSpPr>
          <p:cNvPr id="5" name="Arrow: Right 4">
            <a:extLst>
              <a:ext uri="{FF2B5EF4-FFF2-40B4-BE49-F238E27FC236}">
                <a16:creationId xmlns:a16="http://schemas.microsoft.com/office/drawing/2014/main" id="{F7CE1DDB-CA37-4D62-BEB9-81610D81421A}"/>
              </a:ext>
            </a:extLst>
          </p:cNvPr>
          <p:cNvSpPr/>
          <p:nvPr/>
        </p:nvSpPr>
        <p:spPr>
          <a:xfrm>
            <a:off x="408925" y="1933819"/>
            <a:ext cx="2720483" cy="173792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90A2F0B9-3226-4510-8D59-CC276F59AB7D}"/>
              </a:ext>
            </a:extLst>
          </p:cNvPr>
          <p:cNvSpPr/>
          <p:nvPr/>
        </p:nvSpPr>
        <p:spPr>
          <a:xfrm rot="20008244">
            <a:off x="5965929" y="313190"/>
            <a:ext cx="2720483" cy="173792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C68C96-E170-4EE8-A793-AFB731163A08}"/>
              </a:ext>
            </a:extLst>
          </p:cNvPr>
          <p:cNvSpPr txBox="1"/>
          <p:nvPr/>
        </p:nvSpPr>
        <p:spPr>
          <a:xfrm>
            <a:off x="9086073" y="454361"/>
            <a:ext cx="2818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/>
              <a:t>Children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B541A9-DA28-4172-9169-BE74EC54682F}"/>
              </a:ext>
            </a:extLst>
          </p:cNvPr>
          <p:cNvSpPr txBox="1"/>
          <p:nvPr/>
        </p:nvSpPr>
        <p:spPr>
          <a:xfrm>
            <a:off x="9470533" y="2465729"/>
            <a:ext cx="1834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/>
              <a:t>Adults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50CA6E06-6899-43DD-B6DD-9B9DC5ED65E4}"/>
              </a:ext>
            </a:extLst>
          </p:cNvPr>
          <p:cNvSpPr/>
          <p:nvPr/>
        </p:nvSpPr>
        <p:spPr>
          <a:xfrm>
            <a:off x="6260245" y="2012266"/>
            <a:ext cx="2720483" cy="173792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50777228-64D9-4F7C-86AC-B31B0B706507}"/>
              </a:ext>
            </a:extLst>
          </p:cNvPr>
          <p:cNvSpPr/>
          <p:nvPr/>
        </p:nvSpPr>
        <p:spPr>
          <a:xfrm rot="1509137">
            <a:off x="5904347" y="3624298"/>
            <a:ext cx="2720483" cy="173792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3F86DE-D605-44AF-BE84-EFD48BD0B2F3}"/>
              </a:ext>
            </a:extLst>
          </p:cNvPr>
          <p:cNvSpPr txBox="1"/>
          <p:nvPr/>
        </p:nvSpPr>
        <p:spPr>
          <a:xfrm>
            <a:off x="9470533" y="4464317"/>
            <a:ext cx="1834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/>
              <a:t>Teams</a:t>
            </a:r>
          </a:p>
        </p:txBody>
      </p:sp>
    </p:spTree>
    <p:extLst>
      <p:ext uri="{BB962C8B-B14F-4D97-AF65-F5344CB8AC3E}">
        <p14:creationId xmlns:p14="http://schemas.microsoft.com/office/powerpoint/2010/main" val="168161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  <p:bldP spid="10" grpId="0" animBg="1"/>
      <p:bldP spid="11" grpId="0" animBg="1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96F60DA-A07B-44EE-B05E-4AF99C4CE34C}"/>
              </a:ext>
            </a:extLst>
          </p:cNvPr>
          <p:cNvGrpSpPr/>
          <p:nvPr/>
        </p:nvGrpSpPr>
        <p:grpSpPr>
          <a:xfrm>
            <a:off x="2356995" y="636104"/>
            <a:ext cx="7644610" cy="4611757"/>
            <a:chOff x="0" y="0"/>
            <a:chExt cx="8128000" cy="425205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4F1D6EA-1593-4065-9C5F-824429ECDEB3}"/>
                </a:ext>
              </a:extLst>
            </p:cNvPr>
            <p:cNvSpPr/>
            <p:nvPr/>
          </p:nvSpPr>
          <p:spPr>
            <a:xfrm>
              <a:off x="0" y="0"/>
              <a:ext cx="8128000" cy="425205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FFBA6716-24B9-4D64-B56E-466C4A9CD93B}"/>
                </a:ext>
              </a:extLst>
            </p:cNvPr>
            <p:cNvSpPr txBox="1"/>
            <p:nvPr/>
          </p:nvSpPr>
          <p:spPr>
            <a:xfrm>
              <a:off x="124538" y="124538"/>
              <a:ext cx="7878924" cy="40029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0" tIns="228600" rIns="228600" bIns="228600" numCol="1" spcCol="1270" anchor="ctr" anchorCtr="0">
              <a:noAutofit/>
            </a:bodyPr>
            <a:lstStyle/>
            <a:p>
              <a:pPr marL="0" lvl="0" indent="0" algn="ctr" defTabSz="2667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6000" b="1" kern="1200" dirty="0"/>
                <a:t>A vision for ‘human flourishing’</a:t>
              </a:r>
              <a:endParaRPr lang="en-US" sz="60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5796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1745F0A-4AB3-4D32-854D-80C530E39743}"/>
              </a:ext>
            </a:extLst>
          </p:cNvPr>
          <p:cNvSpPr txBox="1"/>
          <p:nvPr/>
        </p:nvSpPr>
        <p:spPr>
          <a:xfrm>
            <a:off x="465719" y="204462"/>
            <a:ext cx="479350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‘The notion of human flourishing set out in our thinking draws significantly on Aristotle, and especially on his conception of </a:t>
            </a:r>
            <a:r>
              <a:rPr lang="en-GB" sz="2200" b="1" dirty="0"/>
              <a:t>eudaimonia. </a:t>
            </a:r>
            <a:r>
              <a:rPr lang="en-GB" sz="2200" dirty="0"/>
              <a:t>The meaning of eudaimonia can be traced etymologically from its roots of ‘</a:t>
            </a:r>
            <a:r>
              <a:rPr lang="en-GB" sz="2200" dirty="0" err="1"/>
              <a:t>eu</a:t>
            </a:r>
            <a:r>
              <a:rPr lang="en-GB" sz="2200" dirty="0"/>
              <a:t>’ (good) and ‘</a:t>
            </a:r>
            <a:r>
              <a:rPr lang="en-GB" sz="2200" dirty="0" err="1"/>
              <a:t>daimon</a:t>
            </a:r>
            <a:r>
              <a:rPr lang="en-GB" sz="2200" dirty="0"/>
              <a:t>’ (spirit), refers to the notion of human flourishing and can…[refer to] physical flourishing, emotional flourishing, societal flourishing and fourthly, flourishing in terms of personal creativity, self-expression and knowledge seeking.’</a:t>
            </a:r>
          </a:p>
          <a:p>
            <a:endParaRPr lang="en-GB" sz="2200" dirty="0"/>
          </a:p>
          <a:p>
            <a:r>
              <a:rPr lang="en-GB" sz="2200" i="1" dirty="0"/>
              <a:t>Leadership of Character Education, </a:t>
            </a:r>
            <a:r>
              <a:rPr lang="en-GB" sz="2200" dirty="0"/>
              <a:t>18</a:t>
            </a:r>
            <a:endParaRPr lang="en-GB" sz="2200" i="1" dirty="0"/>
          </a:p>
          <a:p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0EB9DC-A15A-474F-8C06-E66F71740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6439" y="541277"/>
            <a:ext cx="5657909" cy="381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811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on the side of a tree&#10;&#10;Description automatically generated">
            <a:extLst>
              <a:ext uri="{FF2B5EF4-FFF2-40B4-BE49-F238E27FC236}">
                <a16:creationId xmlns:a16="http://schemas.microsoft.com/office/drawing/2014/main" id="{16FF2A96-357F-4902-A46A-E6A512357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70" y="187424"/>
            <a:ext cx="5534676" cy="55346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687D55-B948-4C06-8BBD-94553A302C9B}"/>
              </a:ext>
            </a:extLst>
          </p:cNvPr>
          <p:cNvSpPr txBox="1"/>
          <p:nvPr/>
        </p:nvSpPr>
        <p:spPr>
          <a:xfrm>
            <a:off x="6253133" y="187424"/>
            <a:ext cx="54012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Genesis provides a picture of how things were meant to be – what it would mean to truly flourish…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646E8E-38DC-409B-A2B3-FE64BBA73842}"/>
              </a:ext>
            </a:extLst>
          </p:cNvPr>
          <p:cNvSpPr txBox="1"/>
          <p:nvPr/>
        </p:nvSpPr>
        <p:spPr>
          <a:xfrm>
            <a:off x="6417839" y="1641376"/>
            <a:ext cx="5344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/>
              <a:t>Which, if any, of these words feel like ‘flourishing’ to you?</a:t>
            </a:r>
          </a:p>
        </p:txBody>
      </p:sp>
    </p:spTree>
    <p:extLst>
      <p:ext uri="{BB962C8B-B14F-4D97-AF65-F5344CB8AC3E}">
        <p14:creationId xmlns:p14="http://schemas.microsoft.com/office/powerpoint/2010/main" val="268094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A83674-5A42-4D79-823A-7ECA7FDBA332}"/>
              </a:ext>
            </a:extLst>
          </p:cNvPr>
          <p:cNvSpPr/>
          <p:nvPr/>
        </p:nvSpPr>
        <p:spPr>
          <a:xfrm>
            <a:off x="7299856" y="630425"/>
            <a:ext cx="43050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400" dirty="0">
                <a:solidFill>
                  <a:prstClr val="black"/>
                </a:solidFill>
              </a:rPr>
              <a:t>‘Love one another. As I have loved you, so you must love one another. By this, everyone will know that you are my disciples.’ </a:t>
            </a:r>
          </a:p>
          <a:p>
            <a:pPr lvl="0"/>
            <a:r>
              <a:rPr lang="en-GB" sz="2400" dirty="0">
                <a:solidFill>
                  <a:prstClr val="black"/>
                </a:solidFill>
              </a:rPr>
              <a:t>John 13:34-5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D68D71-31A5-4B29-B62B-A975EC91D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080" y="630425"/>
            <a:ext cx="6257668" cy="4294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F20377-09BB-4AC0-ACE7-3C44D4A96732}"/>
              </a:ext>
            </a:extLst>
          </p:cNvPr>
          <p:cNvSpPr txBox="1"/>
          <p:nvPr/>
        </p:nvSpPr>
        <p:spPr>
          <a:xfrm>
            <a:off x="7396408" y="2810244"/>
            <a:ext cx="42085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/>
              <a:t>How far do we consider ‘service’ to be important to human flourishing? Is it?</a:t>
            </a:r>
          </a:p>
        </p:txBody>
      </p:sp>
    </p:spTree>
    <p:extLst>
      <p:ext uri="{BB962C8B-B14F-4D97-AF65-F5344CB8AC3E}">
        <p14:creationId xmlns:p14="http://schemas.microsoft.com/office/powerpoint/2010/main" val="124613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B0C00C-6C37-4FBC-A17A-784A50867C8F}"/>
              </a:ext>
            </a:extLst>
          </p:cNvPr>
          <p:cNvSpPr/>
          <p:nvPr/>
        </p:nvSpPr>
        <p:spPr>
          <a:xfrm>
            <a:off x="414605" y="522514"/>
            <a:ext cx="721864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/>
              <a:t>‘[It is] not simply the task of the individual to become better by human effort alone, but rather improvement and development is the work of the Spirit in each individual.</a:t>
            </a:r>
          </a:p>
          <a:p>
            <a:r>
              <a:rPr lang="en-GB" sz="3200" b="1" dirty="0"/>
              <a:t>The implications for school leadership are releasing, recognising that virtues can be prayed for and infused, rather than simply exhorting one another to work harder at developing them.’</a:t>
            </a:r>
            <a:endParaRPr lang="en-GB" sz="2800" b="1" dirty="0"/>
          </a:p>
          <a:p>
            <a:endParaRPr lang="en-GB" i="1" dirty="0"/>
          </a:p>
          <a:p>
            <a:r>
              <a:rPr lang="en-GB" i="1" dirty="0"/>
              <a:t>Leadership of Character Education, </a:t>
            </a:r>
            <a:r>
              <a:rPr lang="en-GB" dirty="0"/>
              <a:t>19</a:t>
            </a:r>
            <a:endParaRPr lang="en-GB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5B9920-8695-479B-901F-E59C39B45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2143" y="817848"/>
            <a:ext cx="4023928" cy="402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0767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855D69F-D4D3-48AD-B263-C12CBD39034B}"/>
              </a:ext>
            </a:extLst>
          </p:cNvPr>
          <p:cNvGrpSpPr/>
          <p:nvPr/>
        </p:nvGrpSpPr>
        <p:grpSpPr>
          <a:xfrm>
            <a:off x="877185" y="2876336"/>
            <a:ext cx="3210153" cy="2220412"/>
            <a:chOff x="657888" y="2157252"/>
            <a:chExt cx="2407615" cy="1665309"/>
          </a:xfrm>
          <a:solidFill>
            <a:schemeClr val="bg2">
              <a:lumMod val="75000"/>
            </a:schemeClr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8446103-7983-44FC-9C5E-5D08520B52E0}"/>
                </a:ext>
              </a:extLst>
            </p:cNvPr>
            <p:cNvSpPr/>
            <p:nvPr/>
          </p:nvSpPr>
          <p:spPr>
            <a:xfrm>
              <a:off x="657888" y="2922314"/>
              <a:ext cx="1963037" cy="900247"/>
            </a:xfrm>
            <a:prstGeom prst="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09585"/>
              <a:r>
                <a:rPr lang="en-GB" sz="2400" dirty="0">
                  <a:solidFill>
                    <a:prstClr val="white"/>
                  </a:solidFill>
                  <a:latin typeface="Calibri"/>
                </a:rPr>
                <a:t>We flourish so we can look outwards and give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1C3A64D-0F2F-4802-AF30-A527017B49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2407" y="2157252"/>
              <a:ext cx="1323096" cy="668099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9802381-AFDE-4D85-882B-A6E97E1A86B2}"/>
              </a:ext>
            </a:extLst>
          </p:cNvPr>
          <p:cNvGrpSpPr/>
          <p:nvPr/>
        </p:nvGrpSpPr>
        <p:grpSpPr>
          <a:xfrm>
            <a:off x="752253" y="407530"/>
            <a:ext cx="3319129" cy="2139989"/>
            <a:chOff x="564189" y="305647"/>
            <a:chExt cx="2489347" cy="1604992"/>
          </a:xfrm>
          <a:solidFill>
            <a:schemeClr val="bg2">
              <a:lumMod val="75000"/>
            </a:schemeClr>
          </a:solidFill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8844C6A-FC06-429B-8093-5F986578EF1D}"/>
                </a:ext>
              </a:extLst>
            </p:cNvPr>
            <p:cNvSpPr txBox="1"/>
            <p:nvPr/>
          </p:nvSpPr>
          <p:spPr>
            <a:xfrm>
              <a:off x="564189" y="305647"/>
              <a:ext cx="2150433" cy="900247"/>
            </a:xfrm>
            <a:prstGeom prst="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defTabSz="609585"/>
              <a:r>
                <a:rPr lang="en-GB" sz="2400" dirty="0">
                  <a:solidFill>
                    <a:prstClr val="white"/>
                  </a:solidFill>
                  <a:latin typeface="Calibri"/>
                </a:rPr>
                <a:t>We flourish because of our diversity and relationships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944E6BE-D6CB-4ABB-9EF5-F081E1DD969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42407" y="1358092"/>
              <a:ext cx="1311129" cy="552547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088C2D4-1A02-4827-A4F4-A32E19F66257}"/>
              </a:ext>
            </a:extLst>
          </p:cNvPr>
          <p:cNvGrpSpPr/>
          <p:nvPr/>
        </p:nvGrpSpPr>
        <p:grpSpPr>
          <a:xfrm>
            <a:off x="7989483" y="3110575"/>
            <a:ext cx="3755952" cy="1983609"/>
            <a:chOff x="5758195" y="2269789"/>
            <a:chExt cx="2816964" cy="1487707"/>
          </a:xfrm>
          <a:solidFill>
            <a:schemeClr val="bg2">
              <a:lumMod val="75000"/>
            </a:schemeClr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3CF0FF7-A8DE-4472-9A94-DFFF5F64DAE8}"/>
                </a:ext>
              </a:extLst>
            </p:cNvPr>
            <p:cNvSpPr/>
            <p:nvPr/>
          </p:nvSpPr>
          <p:spPr>
            <a:xfrm>
              <a:off x="6711803" y="2857249"/>
              <a:ext cx="1863356" cy="900247"/>
            </a:xfrm>
            <a:prstGeom prst="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09585"/>
              <a:r>
                <a:rPr lang="en-GB" sz="2400" dirty="0">
                  <a:solidFill>
                    <a:prstClr val="white"/>
                  </a:solidFill>
                  <a:latin typeface="Calibri"/>
                </a:rPr>
                <a:t>We flourish when we stop doing things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B6E720C-9D77-4C39-8DCD-5F101ED4F9C8}"/>
                </a:ext>
              </a:extLst>
            </p:cNvPr>
            <p:cNvCxnSpPr>
              <a:cxnSpLocks/>
            </p:cNvCxnSpPr>
            <p:nvPr/>
          </p:nvCxnSpPr>
          <p:spPr>
            <a:xfrm>
              <a:off x="5758195" y="2269789"/>
              <a:ext cx="1424098" cy="531890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AEDF613-946F-4F15-BEB3-B895243E4083}"/>
              </a:ext>
            </a:extLst>
          </p:cNvPr>
          <p:cNvSpPr/>
          <p:nvPr/>
        </p:nvSpPr>
        <p:spPr>
          <a:xfrm>
            <a:off x="4595923" y="392966"/>
            <a:ext cx="3241156" cy="509468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7B2EB8F-C9E9-4644-B357-4086570B4B6D}"/>
              </a:ext>
            </a:extLst>
          </p:cNvPr>
          <p:cNvSpPr/>
          <p:nvPr/>
        </p:nvSpPr>
        <p:spPr>
          <a:xfrm>
            <a:off x="4805031" y="777909"/>
            <a:ext cx="2693581" cy="1241237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 defTabSz="609585"/>
            <a:r>
              <a:rPr lang="en-GB" sz="3733" b="1" dirty="0">
                <a:solidFill>
                  <a:prstClr val="white"/>
                </a:solidFill>
                <a:latin typeface="Calibri"/>
              </a:rPr>
              <a:t>Flourishing Teams</a:t>
            </a:r>
            <a:endParaRPr lang="en-GB" sz="3733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6CE533-4E90-4BDD-A294-EF5D4DCC3A2C}"/>
              </a:ext>
            </a:extLst>
          </p:cNvPr>
          <p:cNvSpPr/>
          <p:nvPr/>
        </p:nvSpPr>
        <p:spPr>
          <a:xfrm>
            <a:off x="4836928" y="2340979"/>
            <a:ext cx="2693581" cy="1241237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 defTabSz="609585"/>
            <a:r>
              <a:rPr lang="en-GB" sz="3733" b="1" dirty="0">
                <a:solidFill>
                  <a:prstClr val="white"/>
                </a:solidFill>
                <a:latin typeface="Calibri"/>
              </a:rPr>
              <a:t>Flourishing Adults</a:t>
            </a:r>
            <a:endParaRPr lang="en-GB" sz="3733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91ABCF0-A643-4B2C-A96A-BBDA93F0E18D}"/>
              </a:ext>
            </a:extLst>
          </p:cNvPr>
          <p:cNvSpPr/>
          <p:nvPr/>
        </p:nvSpPr>
        <p:spPr>
          <a:xfrm>
            <a:off x="4836928" y="3843815"/>
            <a:ext cx="2693581" cy="1241237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 defTabSz="609585"/>
            <a:r>
              <a:rPr lang="en-GB" sz="3733" b="1" dirty="0">
                <a:solidFill>
                  <a:prstClr val="white"/>
                </a:solidFill>
                <a:latin typeface="Calibri"/>
              </a:rPr>
              <a:t>Flourishing Children</a:t>
            </a:r>
            <a:endParaRPr lang="en-GB" sz="3733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D9846BB-A3FB-4E39-8030-31B7FAC8EF70}"/>
              </a:ext>
            </a:extLst>
          </p:cNvPr>
          <p:cNvGrpSpPr/>
          <p:nvPr/>
        </p:nvGrpSpPr>
        <p:grpSpPr>
          <a:xfrm>
            <a:off x="7989483" y="416160"/>
            <a:ext cx="4078471" cy="1995636"/>
            <a:chOff x="5758195" y="371382"/>
            <a:chExt cx="3058853" cy="1496727"/>
          </a:xfrm>
          <a:solidFill>
            <a:schemeClr val="bg2">
              <a:lumMod val="75000"/>
            </a:schemeClr>
          </a:solidFill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390B00B-694B-4D11-ABAD-8299D4FFFE94}"/>
                </a:ext>
              </a:extLst>
            </p:cNvPr>
            <p:cNvSpPr/>
            <p:nvPr/>
          </p:nvSpPr>
          <p:spPr>
            <a:xfrm>
              <a:off x="6382193" y="371382"/>
              <a:ext cx="2434855" cy="900247"/>
            </a:xfrm>
            <a:prstGeom prst="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09585"/>
              <a:r>
                <a:rPr lang="en-GB" sz="2400" dirty="0">
                  <a:solidFill>
                    <a:prstClr val="white"/>
                  </a:solidFill>
                  <a:latin typeface="Calibri"/>
                </a:rPr>
                <a:t>We flourish at different times and different speeds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4AED93B-176B-4E0E-98B3-D72C75248E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58195" y="1424763"/>
              <a:ext cx="1376252" cy="443346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7450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A1C285-F4C2-49A7-8F80-19C0CB788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205" y="213898"/>
            <a:ext cx="3668176" cy="53188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FE8DA-2F5C-4CA4-B732-417BE1D65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120" y="213898"/>
            <a:ext cx="5375532" cy="502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002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28B2BE-FCD4-48F8-AF52-757C7379E5CE}"/>
              </a:ext>
            </a:extLst>
          </p:cNvPr>
          <p:cNvSpPr txBox="1"/>
          <p:nvPr/>
        </p:nvSpPr>
        <p:spPr>
          <a:xfrm>
            <a:off x="624745" y="414604"/>
            <a:ext cx="10995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What does flourishing in Teaching and Learning look like…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C1E4D-EB91-49E3-A045-DF9A43DA2A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58" t="8552"/>
          <a:stretch/>
        </p:blipFill>
        <p:spPr>
          <a:xfrm>
            <a:off x="925759" y="1469571"/>
            <a:ext cx="4715766" cy="39188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F0515F-13C9-4CC4-B797-0E9B8905FF07}"/>
              </a:ext>
            </a:extLst>
          </p:cNvPr>
          <p:cNvSpPr txBox="1"/>
          <p:nvPr/>
        </p:nvSpPr>
        <p:spPr>
          <a:xfrm>
            <a:off x="6281530" y="1482350"/>
            <a:ext cx="4395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For pupils?</a:t>
            </a:r>
          </a:p>
        </p:txBody>
      </p:sp>
    </p:spTree>
    <p:extLst>
      <p:ext uri="{BB962C8B-B14F-4D97-AF65-F5344CB8AC3E}">
        <p14:creationId xmlns:p14="http://schemas.microsoft.com/office/powerpoint/2010/main" val="38904131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28B2BE-FCD4-48F8-AF52-757C7379E5CE}"/>
              </a:ext>
            </a:extLst>
          </p:cNvPr>
          <p:cNvSpPr txBox="1"/>
          <p:nvPr/>
        </p:nvSpPr>
        <p:spPr>
          <a:xfrm>
            <a:off x="624745" y="414604"/>
            <a:ext cx="10995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What does flourishing in Teaching and Learning look like…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F0515F-13C9-4CC4-B797-0E9B8905FF07}"/>
              </a:ext>
            </a:extLst>
          </p:cNvPr>
          <p:cNvSpPr txBox="1"/>
          <p:nvPr/>
        </p:nvSpPr>
        <p:spPr>
          <a:xfrm>
            <a:off x="6281530" y="1482350"/>
            <a:ext cx="4395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For adults?</a:t>
            </a:r>
          </a:p>
        </p:txBody>
      </p:sp>
      <p:pic>
        <p:nvPicPr>
          <p:cNvPr id="6" name="Picture 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7E599605-1B73-434B-A341-76B72F344D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1"/>
          <a:stretch/>
        </p:blipFill>
        <p:spPr>
          <a:xfrm>
            <a:off x="857606" y="1112021"/>
            <a:ext cx="4395936" cy="450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95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045147-ED03-4613-9F63-456FA441A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64" y="159884"/>
            <a:ext cx="3800268" cy="57107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F1DCBA-6229-4E1D-8CC5-98A60FAFBC1D}"/>
              </a:ext>
            </a:extLst>
          </p:cNvPr>
          <p:cNvSpPr txBox="1"/>
          <p:nvPr/>
        </p:nvSpPr>
        <p:spPr>
          <a:xfrm>
            <a:off x="4685590" y="159884"/>
            <a:ext cx="64291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/>
              <a:t>What kind of education?</a:t>
            </a:r>
          </a:p>
        </p:txBody>
      </p:sp>
    </p:spTree>
    <p:extLst>
      <p:ext uri="{BB962C8B-B14F-4D97-AF65-F5344CB8AC3E}">
        <p14:creationId xmlns:p14="http://schemas.microsoft.com/office/powerpoint/2010/main" val="41102843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35EC65-39A3-4B9A-AE5B-A3CED12D1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133" y="503917"/>
            <a:ext cx="8829734" cy="48955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A2EF17-EFAA-4D27-AC4C-9B695D0A3052}"/>
              </a:ext>
            </a:extLst>
          </p:cNvPr>
          <p:cNvSpPr txBox="1"/>
          <p:nvPr/>
        </p:nvSpPr>
        <p:spPr>
          <a:xfrm>
            <a:off x="624745" y="414604"/>
            <a:ext cx="10995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What does flourishing in Teaching and Learning look like…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36818E-85E6-4ED8-9380-5258DB363FCA}"/>
              </a:ext>
            </a:extLst>
          </p:cNvPr>
          <p:cNvSpPr txBox="1"/>
          <p:nvPr/>
        </p:nvSpPr>
        <p:spPr>
          <a:xfrm>
            <a:off x="3818520" y="5054758"/>
            <a:ext cx="4554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For both pupils and adults?</a:t>
            </a:r>
          </a:p>
        </p:txBody>
      </p:sp>
    </p:spTree>
    <p:extLst>
      <p:ext uri="{BB962C8B-B14F-4D97-AF65-F5344CB8AC3E}">
        <p14:creationId xmlns:p14="http://schemas.microsoft.com/office/powerpoint/2010/main" val="412680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8731598-0984-4412-963D-2881F8706348}"/>
              </a:ext>
            </a:extLst>
          </p:cNvPr>
          <p:cNvSpPr/>
          <p:nvPr/>
        </p:nvSpPr>
        <p:spPr>
          <a:xfrm>
            <a:off x="1680059" y="1411577"/>
            <a:ext cx="3541299" cy="271894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>
            <a:spAutoFit/>
          </a:bodyPr>
          <a:lstStyle/>
          <a:p>
            <a:pPr algn="ctr" defTabSz="609585"/>
            <a:r>
              <a:rPr lang="en-GB" sz="4267" b="1" dirty="0">
                <a:solidFill>
                  <a:prstClr val="black"/>
                </a:solidFill>
                <a:latin typeface="Calibri"/>
              </a:rPr>
              <a:t>What sort of Teaching and Learning do we aim for?</a:t>
            </a:r>
          </a:p>
        </p:txBody>
      </p:sp>
      <p:pic>
        <p:nvPicPr>
          <p:cNvPr id="1026" name="Picture 2" descr="Image result for learning rainforest">
            <a:extLst>
              <a:ext uri="{FF2B5EF4-FFF2-40B4-BE49-F238E27FC236}">
                <a16:creationId xmlns:a16="http://schemas.microsoft.com/office/drawing/2014/main" id="{48ACDA7E-BA2D-484B-BF16-71B703F88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2093">
            <a:off x="7219010" y="582410"/>
            <a:ext cx="3116757" cy="4407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2535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F4D4B2-5B57-4B8F-92F8-9D54B5FE690E}"/>
              </a:ext>
            </a:extLst>
          </p:cNvPr>
          <p:cNvSpPr txBox="1"/>
          <p:nvPr/>
        </p:nvSpPr>
        <p:spPr>
          <a:xfrm>
            <a:off x="942798" y="408924"/>
            <a:ext cx="2629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Plantation?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6F5C5F-389B-44A7-8550-7B7F8EFAEC39}"/>
              </a:ext>
            </a:extLst>
          </p:cNvPr>
          <p:cNvSpPr txBox="1"/>
          <p:nvPr/>
        </p:nvSpPr>
        <p:spPr>
          <a:xfrm>
            <a:off x="8740755" y="408924"/>
            <a:ext cx="2628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Or Rainforest?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BBD3FC-F023-48C2-964A-E9DD2DAE84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95"/>
          <a:stretch/>
        </p:blipFill>
        <p:spPr>
          <a:xfrm>
            <a:off x="414605" y="1171397"/>
            <a:ext cx="5225142" cy="39463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2C53EF-3937-4814-868F-17171815D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222" y="1147883"/>
            <a:ext cx="5923484" cy="396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3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3C13276-B32F-44DF-BB0C-2E16EB295727}"/>
              </a:ext>
            </a:extLst>
          </p:cNvPr>
          <p:cNvGraphicFramePr>
            <a:graphicFrameLocks noGrp="1"/>
          </p:cNvGraphicFramePr>
          <p:nvPr/>
        </p:nvGraphicFramePr>
        <p:xfrm>
          <a:off x="312054" y="123373"/>
          <a:ext cx="11662232" cy="533777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831116">
                  <a:extLst>
                    <a:ext uri="{9D8B030D-6E8A-4147-A177-3AD203B41FA5}">
                      <a16:colId xmlns:a16="http://schemas.microsoft.com/office/drawing/2014/main" val="2589394018"/>
                    </a:ext>
                  </a:extLst>
                </a:gridCol>
                <a:gridCol w="5831116">
                  <a:extLst>
                    <a:ext uri="{9D8B030D-6E8A-4147-A177-3AD203B41FA5}">
                      <a16:colId xmlns:a16="http://schemas.microsoft.com/office/drawing/2014/main" val="494215844"/>
                    </a:ext>
                  </a:extLst>
                </a:gridCol>
              </a:tblGrid>
              <a:tr h="467082">
                <a:tc>
                  <a:txBody>
                    <a:bodyPr/>
                    <a:lstStyle/>
                    <a:p>
                      <a:r>
                        <a:rPr lang="en-GB" sz="2400" dirty="0"/>
                        <a:t>Learning Plantation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Learning Rainforest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69110526"/>
                  </a:ext>
                </a:extLst>
              </a:tr>
              <a:tr h="841956">
                <a:tc>
                  <a:txBody>
                    <a:bodyPr/>
                    <a:lstStyle/>
                    <a:p>
                      <a:r>
                        <a:rPr lang="en-GB" sz="2400" dirty="0"/>
                        <a:t>‘A right way to do things’ – set routines – e.g. L.O. on the board every lesson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Nourishing individual talents  - high trust/high challenge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81847209"/>
                  </a:ext>
                </a:extLst>
              </a:tr>
              <a:tr h="817393">
                <a:tc>
                  <a:txBody>
                    <a:bodyPr/>
                    <a:lstStyle/>
                    <a:p>
                      <a:r>
                        <a:rPr lang="en-GB" sz="2400" dirty="0"/>
                        <a:t>Leaders driven by compliance to external voices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Great variety in pedagogy and OK to try new things all the time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26128574"/>
                  </a:ext>
                </a:extLst>
              </a:tr>
              <a:tr h="817393">
                <a:tc>
                  <a:txBody>
                    <a:bodyPr/>
                    <a:lstStyle/>
                    <a:p>
                      <a:r>
                        <a:rPr lang="en-GB" sz="2400" dirty="0"/>
                        <a:t>T+L focused on what can be examined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If creative approaches deliver, there is high level of autonomy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191630874"/>
                  </a:ext>
                </a:extLst>
              </a:tr>
              <a:tr h="582892">
                <a:tc>
                  <a:txBody>
                    <a:bodyPr/>
                    <a:lstStyle/>
                    <a:p>
                      <a:r>
                        <a:rPr lang="en-GB" sz="2400" dirty="0"/>
                        <a:t>Data has very high status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Data is part of the picture of learning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830548507"/>
                  </a:ext>
                </a:extLst>
              </a:tr>
              <a:tr h="841956">
                <a:tc>
                  <a:txBody>
                    <a:bodyPr/>
                    <a:lstStyle/>
                    <a:p>
                      <a:r>
                        <a:rPr lang="en-GB" sz="2400" dirty="0"/>
                        <a:t>Interventions heavily focused  on short-term gains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T+L structures are dynamic/organic, aligning T+L to stated school values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63153819"/>
                  </a:ext>
                </a:extLst>
              </a:tr>
              <a:tr h="841956">
                <a:tc>
                  <a:txBody>
                    <a:bodyPr/>
                    <a:lstStyle/>
                    <a:p>
                      <a:r>
                        <a:rPr lang="en-GB" sz="2400" dirty="0"/>
                        <a:t>Creativity becomes rules – e.g. standardised homework format etc.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Highly personalised CPD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3870079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219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D405A95-C2F6-4B04-9265-558C3ACAF5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9907131"/>
              </p:ext>
            </p:extLst>
          </p:nvPr>
        </p:nvGraphicFramePr>
        <p:xfrm>
          <a:off x="2032000" y="71966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817660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65AF051-01C4-4C40-ACC5-2D2E9B154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476" y="250962"/>
            <a:ext cx="9213889" cy="507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770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86D4B5-30B1-49FB-A941-FED6A7FEC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99" y="451686"/>
            <a:ext cx="10475907" cy="27791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1584C2-BAFA-448C-9397-BA20102D8387}"/>
              </a:ext>
            </a:extLst>
          </p:cNvPr>
          <p:cNvSpPr txBox="1"/>
          <p:nvPr/>
        </p:nvSpPr>
        <p:spPr>
          <a:xfrm>
            <a:off x="10734205" y="925759"/>
            <a:ext cx="1255226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Why?</a:t>
            </a:r>
          </a:p>
          <a:p>
            <a:endParaRPr lang="en-GB" sz="2800" dirty="0"/>
          </a:p>
          <a:p>
            <a:endParaRPr lang="en-GB" sz="2800" dirty="0"/>
          </a:p>
          <a:p>
            <a:r>
              <a:rPr lang="en-GB" sz="2800" dirty="0"/>
              <a:t>How?</a:t>
            </a:r>
          </a:p>
          <a:p>
            <a:r>
              <a:rPr lang="en-GB" sz="2800" dirty="0"/>
              <a:t>What?</a:t>
            </a:r>
          </a:p>
          <a:p>
            <a:endParaRPr lang="en-GB" sz="2800" dirty="0"/>
          </a:p>
          <a:p>
            <a:endParaRPr lang="en-GB" sz="2800" dirty="0"/>
          </a:p>
          <a:p>
            <a:endParaRPr lang="en-GB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ABA09816-EBE4-4CB3-921D-696710DA0495}"/>
              </a:ext>
            </a:extLst>
          </p:cNvPr>
          <p:cNvSpPr/>
          <p:nvPr/>
        </p:nvSpPr>
        <p:spPr>
          <a:xfrm>
            <a:off x="10069759" y="1096144"/>
            <a:ext cx="539553" cy="21014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1058B326-F651-4326-A02F-7D48AD909692}"/>
              </a:ext>
            </a:extLst>
          </p:cNvPr>
          <p:cNvSpPr/>
          <p:nvPr/>
        </p:nvSpPr>
        <p:spPr>
          <a:xfrm>
            <a:off x="10069759" y="2408388"/>
            <a:ext cx="539553" cy="21014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4C7A8A87-F3B5-44E8-A688-F12872F76A88}"/>
              </a:ext>
            </a:extLst>
          </p:cNvPr>
          <p:cNvSpPr/>
          <p:nvPr/>
        </p:nvSpPr>
        <p:spPr>
          <a:xfrm>
            <a:off x="10069758" y="2842471"/>
            <a:ext cx="539553" cy="21014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7473A7-519D-483F-9964-B23C2C9BE0B1}"/>
              </a:ext>
            </a:extLst>
          </p:cNvPr>
          <p:cNvSpPr txBox="1"/>
          <p:nvPr/>
        </p:nvSpPr>
        <p:spPr>
          <a:xfrm>
            <a:off x="1116021" y="3627160"/>
            <a:ext cx="9223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2">
                    <a:lumMod val="75000"/>
                  </a:schemeClr>
                </a:solidFill>
              </a:rPr>
              <a:t>Do staff know WHY they are teaching what they are teaching?</a:t>
            </a:r>
          </a:p>
          <a:p>
            <a:endParaRPr lang="en-GB" sz="24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GB" sz="2400" b="1" dirty="0">
                <a:solidFill>
                  <a:schemeClr val="tx2">
                    <a:lumMod val="75000"/>
                  </a:schemeClr>
                </a:solidFill>
              </a:rPr>
              <a:t>Do pupils know WHY they are learning what they are learning?</a:t>
            </a:r>
          </a:p>
        </p:txBody>
      </p:sp>
    </p:spTree>
    <p:extLst>
      <p:ext uri="{BB962C8B-B14F-4D97-AF65-F5344CB8AC3E}">
        <p14:creationId xmlns:p14="http://schemas.microsoft.com/office/powerpoint/2010/main" val="158540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A92B499-C7F5-4896-B396-A8AC1CF21186}"/>
              </a:ext>
            </a:extLst>
          </p:cNvPr>
          <p:cNvSpPr txBox="1"/>
          <p:nvPr/>
        </p:nvSpPr>
        <p:spPr>
          <a:xfrm>
            <a:off x="920080" y="4509525"/>
            <a:ext cx="5367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How do you know?</a:t>
            </a:r>
          </a:p>
        </p:txBody>
      </p:sp>
      <p:pic>
        <p:nvPicPr>
          <p:cNvPr id="7" name="Picture 6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FA315F1A-FD05-436B-BC4E-C8F3E87CF0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9" t="13099" r="29930" b="5985"/>
          <a:stretch/>
        </p:blipFill>
        <p:spPr>
          <a:xfrm>
            <a:off x="6730212" y="39757"/>
            <a:ext cx="4662871" cy="55238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73547B-4DC3-48D3-A1C0-03D97FCBB46C}"/>
              </a:ext>
            </a:extLst>
          </p:cNvPr>
          <p:cNvSpPr txBox="1"/>
          <p:nvPr/>
        </p:nvSpPr>
        <p:spPr>
          <a:xfrm>
            <a:off x="721297" y="607707"/>
            <a:ext cx="56227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Does Teaching and Learning in your school address: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/>
              <a:t>the ‘what’?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/>
              <a:t>the ‘how’?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/>
              <a:t>the ‘why’?</a:t>
            </a:r>
          </a:p>
        </p:txBody>
      </p:sp>
    </p:spTree>
    <p:extLst>
      <p:ext uri="{BB962C8B-B14F-4D97-AF65-F5344CB8AC3E}">
        <p14:creationId xmlns:p14="http://schemas.microsoft.com/office/powerpoint/2010/main" val="142308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39D339-C130-402B-B698-A32A6AF2B3DC}"/>
              </a:ext>
            </a:extLst>
          </p:cNvPr>
          <p:cNvSpPr/>
          <p:nvPr/>
        </p:nvSpPr>
        <p:spPr>
          <a:xfrm>
            <a:off x="494117" y="856751"/>
            <a:ext cx="404948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/>
              <a:t>When considering </a:t>
            </a:r>
            <a:r>
              <a:rPr lang="en-GB" sz="3200" i="1" dirty="0"/>
              <a:t>how </a:t>
            </a:r>
            <a:r>
              <a:rPr lang="en-GB" sz="3200" dirty="0"/>
              <a:t>to teach, what informs your decisions/ policies?</a:t>
            </a:r>
          </a:p>
          <a:p>
            <a:endParaRPr lang="en-GB" sz="3200" dirty="0"/>
          </a:p>
          <a:p>
            <a:r>
              <a:rPr lang="en-GB" sz="3200" dirty="0"/>
              <a:t>What is your </a:t>
            </a:r>
            <a:r>
              <a:rPr lang="en-GB" sz="3200" i="1" dirty="0"/>
              <a:t>why </a:t>
            </a:r>
            <a:r>
              <a:rPr lang="en-GB" sz="3200" dirty="0"/>
              <a:t>for the teaching methods you employ?</a:t>
            </a:r>
          </a:p>
        </p:txBody>
      </p:sp>
      <p:pic>
        <p:nvPicPr>
          <p:cNvPr id="3" name="Picture 2" descr="A picture containing clock&#10;&#10;Description automatically generated">
            <a:extLst>
              <a:ext uri="{FF2B5EF4-FFF2-40B4-BE49-F238E27FC236}">
                <a16:creationId xmlns:a16="http://schemas.microsoft.com/office/drawing/2014/main" id="{A80216CD-E38D-4E1A-B136-8C306C5B26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150" y="486042"/>
            <a:ext cx="6951920" cy="417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4523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A3D4F6-FA88-4189-8EA3-5860C8243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557" y="0"/>
            <a:ext cx="3989345" cy="56454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C794E2-077D-437B-80EE-75361E6AEA57}"/>
              </a:ext>
            </a:extLst>
          </p:cNvPr>
          <p:cNvSpPr txBox="1"/>
          <p:nvPr/>
        </p:nvSpPr>
        <p:spPr>
          <a:xfrm>
            <a:off x="5196745" y="130628"/>
            <a:ext cx="6349685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How far might each of these Principles of Instruction lead to flourishing for pupils AND adults?</a:t>
            </a:r>
          </a:p>
          <a:p>
            <a:endParaRPr lang="en-GB" sz="2800" dirty="0"/>
          </a:p>
          <a:p>
            <a:r>
              <a:rPr lang="en-GB" sz="2800" dirty="0"/>
              <a:t>Which align most with </a:t>
            </a:r>
            <a:r>
              <a:rPr lang="en-GB" sz="2800" i="1" dirty="0"/>
              <a:t>your</a:t>
            </a:r>
            <a:r>
              <a:rPr lang="en-GB" sz="2800" dirty="0"/>
              <a:t> vision for education?</a:t>
            </a:r>
            <a:endParaRPr lang="en-GB" sz="2800" i="1" dirty="0"/>
          </a:p>
          <a:p>
            <a:endParaRPr lang="en-GB" sz="2800" dirty="0"/>
          </a:p>
          <a:p>
            <a:r>
              <a:rPr lang="en-GB" sz="2800" dirty="0"/>
              <a:t>Can you foresee any tensions or conflicts between these approaches and your vision?</a:t>
            </a:r>
          </a:p>
          <a:p>
            <a:r>
              <a:rPr lang="en-GB" sz="2800" dirty="0"/>
              <a:t>How might you resolve these?</a:t>
            </a:r>
          </a:p>
          <a:p>
            <a:endParaRPr lang="en-GB" sz="2800" dirty="0"/>
          </a:p>
          <a:p>
            <a:endParaRPr lang="en-GB" sz="3200" dirty="0"/>
          </a:p>
          <a:p>
            <a:endParaRPr lang="en-GB" sz="3200" dirty="0"/>
          </a:p>
          <a:p>
            <a:endParaRPr lang="en-GB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DDB86D-97FD-47FE-B79C-84ECE674B2D3}"/>
              </a:ext>
            </a:extLst>
          </p:cNvPr>
          <p:cNvSpPr txBox="1"/>
          <p:nvPr/>
        </p:nvSpPr>
        <p:spPr>
          <a:xfrm>
            <a:off x="153346" y="5645426"/>
            <a:ext cx="82182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From Barak </a:t>
            </a:r>
            <a:r>
              <a:rPr lang="en-GB" sz="1200" dirty="0" err="1"/>
              <a:t>Rosenshine’s</a:t>
            </a:r>
            <a:r>
              <a:rPr lang="en-GB" sz="1200" dirty="0"/>
              <a:t> </a:t>
            </a:r>
            <a:r>
              <a:rPr lang="en-GB" sz="1200" i="1" dirty="0"/>
              <a:t>Principles of Instruction, </a:t>
            </a:r>
            <a:r>
              <a:rPr lang="en-GB" sz="1200" dirty="0"/>
              <a:t>as presented by Oliver </a:t>
            </a:r>
            <a:r>
              <a:rPr lang="en-GB" sz="1200" dirty="0" err="1"/>
              <a:t>Caviglioli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198850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DCC959-9245-43B9-BF15-D80731CF2610}"/>
              </a:ext>
            </a:extLst>
          </p:cNvPr>
          <p:cNvSpPr txBox="1"/>
          <p:nvPr/>
        </p:nvSpPr>
        <p:spPr>
          <a:xfrm>
            <a:off x="613386" y="357809"/>
            <a:ext cx="54352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‘That which leaders choose to improve communicates much about their values.’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9E75D6-33D8-40F4-AEFC-DD8960B11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8206" y="-42778"/>
            <a:ext cx="5230408" cy="347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5675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2032000" y="71966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7838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169" y="911565"/>
            <a:ext cx="5518484" cy="3311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8758" y="561474"/>
            <a:ext cx="553452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“If the Vision for Education fails to make and sustain meaningful connections between a school’s ethos and its outcomes, it will become nothing more than a deeply eloquent and well-meaning piece of writing. It must come off the shelf and be brought to life through leaders evaluating its potential impact on every area of day-to-day school life…”</a:t>
            </a:r>
          </a:p>
        </p:txBody>
      </p:sp>
    </p:spTree>
    <p:extLst>
      <p:ext uri="{BB962C8B-B14F-4D97-AF65-F5344CB8AC3E}">
        <p14:creationId xmlns:p14="http://schemas.microsoft.com/office/powerpoint/2010/main" val="109217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9810" y="1106905"/>
            <a:ext cx="5342020" cy="3539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733" dirty="0"/>
              <a:t>“…This dynamic and enhancing connection between ethos and outcomes is what we mean by ‘</a:t>
            </a:r>
            <a:r>
              <a:rPr lang="en-GB" sz="3733" b="1" dirty="0"/>
              <a:t>Bringing the Vision Alive</a:t>
            </a:r>
            <a:r>
              <a:rPr lang="en-GB" sz="3733" dirty="0"/>
              <a:t>.’”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679E99-4AA9-4C0C-A1AF-36EADA6A4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382" y="1039242"/>
            <a:ext cx="5420252" cy="360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74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3B5C34-3D84-4B95-BE1E-F29211A99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885" y="312373"/>
            <a:ext cx="11234153" cy="478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819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5183" y="2401455"/>
            <a:ext cx="252346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09585"/>
            <a:r>
              <a:rPr lang="en-GB" sz="4800" b="1" dirty="0">
                <a:solidFill>
                  <a:prstClr val="black"/>
                </a:solidFill>
                <a:latin typeface="Calibri"/>
              </a:rPr>
              <a:t>ethos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77694" y="2401455"/>
            <a:ext cx="3558364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09585"/>
            <a:r>
              <a:rPr lang="en-GB" sz="4800" b="1" dirty="0">
                <a:solidFill>
                  <a:prstClr val="black"/>
                </a:solidFill>
                <a:latin typeface="Calibri"/>
              </a:rPr>
              <a:t>outcomes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5183" y="3509449"/>
            <a:ext cx="73155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GB" sz="2400" b="1" dirty="0">
                <a:solidFill>
                  <a:prstClr val="black"/>
                </a:solidFill>
                <a:latin typeface="Calibri"/>
              </a:rPr>
              <a:t>How do you define this for your school? </a:t>
            </a:r>
          </a:p>
          <a:p>
            <a:pPr defTabSz="609585"/>
            <a:r>
              <a:rPr lang="en-GB" sz="2400" b="1" dirty="0">
                <a:solidFill>
                  <a:prstClr val="black"/>
                </a:solidFill>
                <a:latin typeface="Calibri"/>
              </a:rPr>
              <a:t>(in a sentence…)</a:t>
            </a:r>
          </a:p>
          <a:p>
            <a:pPr marL="380990" indent="-380990" defTabSz="609585">
              <a:buFont typeface="Arial" panose="020B0604020202020204" pitchFamily="34" charset="0"/>
              <a:buChar char="•"/>
            </a:pPr>
            <a:r>
              <a:rPr lang="en-GB" sz="2400" i="1" dirty="0">
                <a:solidFill>
                  <a:prstClr val="black"/>
                </a:solidFill>
                <a:latin typeface="Calibri"/>
              </a:rPr>
              <a:t>Where does your ethos come from?</a:t>
            </a:r>
          </a:p>
          <a:p>
            <a:pPr marL="380990" indent="-380990" defTabSz="609585">
              <a:buFont typeface="Arial" panose="020B0604020202020204" pitchFamily="34" charset="0"/>
              <a:buChar char="•"/>
            </a:pPr>
            <a:r>
              <a:rPr lang="en-GB" sz="2400" i="1" dirty="0">
                <a:solidFill>
                  <a:prstClr val="black"/>
                </a:solidFill>
                <a:latin typeface="Calibri"/>
              </a:rPr>
              <a:t>What are the commonalities and differences between us?</a:t>
            </a:r>
          </a:p>
          <a:p>
            <a:pPr marL="380990" indent="-380990" defTabSz="609585">
              <a:buFont typeface="Arial" panose="020B0604020202020204" pitchFamily="34" charset="0"/>
              <a:buChar char="•"/>
            </a:pPr>
            <a:r>
              <a:rPr lang="en-GB" sz="2400" i="1" dirty="0">
                <a:solidFill>
                  <a:prstClr val="black"/>
                </a:solidFill>
                <a:latin typeface="Calibri"/>
              </a:rPr>
              <a:t>What difference does it make to your lived reality?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61222" y="53608"/>
            <a:ext cx="54748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9585"/>
            <a:r>
              <a:rPr lang="en-GB" sz="2400" b="1" dirty="0">
                <a:solidFill>
                  <a:prstClr val="black"/>
                </a:solidFill>
                <a:latin typeface="Calibri"/>
              </a:rPr>
              <a:t>What outcomes are you trying to improve?</a:t>
            </a:r>
          </a:p>
          <a:p>
            <a:pPr marL="380990" indent="-380990" algn="r" defTabSz="609585">
              <a:buFont typeface="Arial" panose="020B0604020202020204" pitchFamily="34" charset="0"/>
              <a:buChar char="•"/>
            </a:pPr>
            <a:r>
              <a:rPr lang="en-GB" sz="2400" i="1" dirty="0">
                <a:solidFill>
                  <a:prstClr val="black"/>
                </a:solidFill>
                <a:latin typeface="Calibri"/>
              </a:rPr>
              <a:t>What are the pressures and challenges?</a:t>
            </a:r>
          </a:p>
          <a:p>
            <a:pPr marL="380990" indent="-380990" algn="r" defTabSz="609585">
              <a:buFont typeface="Arial" panose="020B0604020202020204" pitchFamily="34" charset="0"/>
              <a:buChar char="•"/>
            </a:pPr>
            <a:r>
              <a:rPr lang="en-GB" sz="2400" i="1" dirty="0">
                <a:solidFill>
                  <a:prstClr val="black"/>
                </a:solidFill>
                <a:latin typeface="Calibri"/>
              </a:rPr>
              <a:t>Who defines this journey?</a:t>
            </a:r>
          </a:p>
          <a:p>
            <a:pPr marL="380990" indent="-380990" algn="r" defTabSz="609585">
              <a:buFont typeface="Arial" panose="020B0604020202020204" pitchFamily="34" charset="0"/>
              <a:buChar char="•"/>
            </a:pPr>
            <a:r>
              <a:rPr lang="en-GB" sz="2400" i="1" dirty="0">
                <a:solidFill>
                  <a:prstClr val="black"/>
                </a:solidFill>
                <a:latin typeface="Calibri"/>
              </a:rPr>
              <a:t>What help could the Vision offer you?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778643" y="2278343"/>
            <a:ext cx="5699051" cy="1200329"/>
            <a:chOff x="2083982" y="1708757"/>
            <a:chExt cx="4274288" cy="900247"/>
          </a:xfrm>
        </p:grpSpPr>
        <p:sp>
          <p:nvSpPr>
            <p:cNvPr id="5" name="TextBox 4"/>
            <p:cNvSpPr txBox="1"/>
            <p:nvPr/>
          </p:nvSpPr>
          <p:spPr>
            <a:xfrm>
              <a:off x="2498652" y="1708757"/>
              <a:ext cx="3444948" cy="90024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GB" sz="7200" b="1" dirty="0">
                  <a:solidFill>
                    <a:prstClr val="black"/>
                  </a:solidFill>
                  <a:latin typeface="Calibri"/>
                </a:rPr>
                <a:t>enhancing</a:t>
              </a:r>
            </a:p>
          </p:txBody>
        </p:sp>
        <p:cxnSp>
          <p:nvCxnSpPr>
            <p:cNvPr id="9" name="Straight Connector 8"/>
            <p:cNvCxnSpPr>
              <a:stCxn id="3" idx="3"/>
            </p:cNvCxnSpPr>
            <p:nvPr/>
          </p:nvCxnSpPr>
          <p:spPr>
            <a:xfrm>
              <a:off x="2083982" y="2112715"/>
              <a:ext cx="414670" cy="11543"/>
            </a:xfrm>
            <a:prstGeom prst="line">
              <a:avLst/>
            </a:prstGeom>
            <a:ln w="412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5943600" y="2124257"/>
              <a:ext cx="414670" cy="1"/>
            </a:xfrm>
            <a:prstGeom prst="line">
              <a:avLst/>
            </a:prstGeom>
            <a:ln w="412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2449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F648534D-2D90-4BA6-814A-F00977654F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" b="72091"/>
          <a:stretch/>
        </p:blipFill>
        <p:spPr>
          <a:xfrm>
            <a:off x="6246640" y="289694"/>
            <a:ext cx="5206411" cy="18465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40E260-4AED-4B26-B8B6-B415BED80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398" y="352169"/>
            <a:ext cx="4578493" cy="5188146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1AF778B3-0068-4347-9660-D919E2F3128F}"/>
              </a:ext>
            </a:extLst>
          </p:cNvPr>
          <p:cNvSpPr/>
          <p:nvPr/>
        </p:nvSpPr>
        <p:spPr>
          <a:xfrm rot="19117619">
            <a:off x="5028879" y="2698974"/>
            <a:ext cx="1792883" cy="36831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DC849EE-083E-4172-A918-704F7EACB49C}"/>
              </a:ext>
            </a:extLst>
          </p:cNvPr>
          <p:cNvCxnSpPr/>
          <p:nvPr/>
        </p:nvCxnSpPr>
        <p:spPr>
          <a:xfrm>
            <a:off x="2640969" y="3685997"/>
            <a:ext cx="15448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3950BF2-8D4B-4BA3-8052-6C6E8CD128AE}"/>
              </a:ext>
            </a:extLst>
          </p:cNvPr>
          <p:cNvCxnSpPr/>
          <p:nvPr/>
        </p:nvCxnSpPr>
        <p:spPr>
          <a:xfrm>
            <a:off x="2640969" y="4179167"/>
            <a:ext cx="15448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FA3D9488-2061-497B-B784-60CC69CFD2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6481" y="3429001"/>
            <a:ext cx="5349438" cy="2018926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4FFF8B57-CFCE-4CDD-BC0C-400C66848412}"/>
              </a:ext>
            </a:extLst>
          </p:cNvPr>
          <p:cNvSpPr/>
          <p:nvPr/>
        </p:nvSpPr>
        <p:spPr>
          <a:xfrm rot="299897">
            <a:off x="5148120" y="4170866"/>
            <a:ext cx="1443307" cy="36831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67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234495521"/>
              </p:ext>
            </p:extLst>
          </p:nvPr>
        </p:nvGraphicFramePr>
        <p:xfrm>
          <a:off x="2353733" y="683438"/>
          <a:ext cx="7678744" cy="48029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5574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E64D6E8-D7E1-4D81-AA9F-70CA94EB4218}"/>
              </a:ext>
            </a:extLst>
          </p:cNvPr>
          <p:cNvGraphicFramePr>
            <a:graphicFrameLocks noGrp="1"/>
          </p:cNvGraphicFramePr>
          <p:nvPr/>
        </p:nvGraphicFramePr>
        <p:xfrm>
          <a:off x="774404" y="635369"/>
          <a:ext cx="10515600" cy="4279805"/>
        </p:xfrm>
        <a:graphic>
          <a:graphicData uri="http://schemas.openxmlformats.org/drawingml/2006/table">
            <a:tbl>
              <a:tblPr firstRow="1" bandRow="1"/>
              <a:tblGrid>
                <a:gridCol w="2628900">
                  <a:extLst>
                    <a:ext uri="{9D8B030D-6E8A-4147-A177-3AD203B41FA5}">
                      <a16:colId xmlns:a16="http://schemas.microsoft.com/office/drawing/2014/main" val="12446142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75140650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9434537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753547263"/>
                    </a:ext>
                  </a:extLst>
                </a:gridCol>
              </a:tblGrid>
              <a:tr h="4469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13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1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Called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1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Connected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1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Committed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4361737"/>
                  </a:ext>
                </a:extLst>
              </a:tr>
              <a:tr h="10366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Wisdom, Knowledge and Skills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Leading Learning -  Refining Judgement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Creating Confidence -  Embracing Interdependence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Deepening Understanding - Driving Improvement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689490"/>
                  </a:ext>
                </a:extLst>
              </a:tr>
              <a:tr h="72304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Hope and Aspiration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Developing Imagination -  Nurturing Ambition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Healing Relationships - Pursuing Renewal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Sustaining Vision -  Building Resilience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8392309"/>
                  </a:ext>
                </a:extLst>
              </a:tr>
              <a:tr h="10366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Community and Living Well Together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Removing Disadvantage -  Seeking Reconciliation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Accepting Vulnerability -  Demonstrating Generosity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Inspiring Faithfulness -Embodying Integrity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269780"/>
                  </a:ext>
                </a:extLst>
              </a:tr>
              <a:tr h="10366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Dignity and Respect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Celebrating Diversity -  Enabling Flourishing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Offering Encouragement -  Encouraging Service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Practising Humility - Learning Love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93189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099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2AABDF-950F-4E16-B1D1-42E14E21FDF0}"/>
              </a:ext>
            </a:extLst>
          </p:cNvPr>
          <p:cNvSpPr txBox="1"/>
          <p:nvPr/>
        </p:nvSpPr>
        <p:spPr>
          <a:xfrm>
            <a:off x="584990" y="841436"/>
            <a:ext cx="393021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Which of these practices, if demonstrated consistently within your school community, would most enable your vision for Teaching and Learning to be realised within your school?</a:t>
            </a:r>
          </a:p>
        </p:txBody>
      </p:sp>
      <p:pic>
        <p:nvPicPr>
          <p:cNvPr id="4" name="Picture 3" descr="A picture containing mirror&#10;&#10;Description automatically generated">
            <a:extLst>
              <a:ext uri="{FF2B5EF4-FFF2-40B4-BE49-F238E27FC236}">
                <a16:creationId xmlns:a16="http://schemas.microsoft.com/office/drawing/2014/main" id="{A62233BD-28DA-4A22-9CBB-6A275D8D5F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32" y="644239"/>
            <a:ext cx="5905500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29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EFA60-060E-42C6-A57A-028A34B5BD74}"/>
              </a:ext>
            </a:extLst>
          </p:cNvPr>
          <p:cNvSpPr txBox="1"/>
          <p:nvPr/>
        </p:nvSpPr>
        <p:spPr>
          <a:xfrm>
            <a:off x="4482533" y="198475"/>
            <a:ext cx="7630615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467" b="1" dirty="0"/>
              <a:t>The Leadership Practice ‘deep dive’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03921B-C9DB-4D46-A7AA-A5DBDB6A2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082" y="384395"/>
            <a:ext cx="3844911" cy="21537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5BDB9B-D9FF-4134-9C69-F3350FC008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341" y="3069977"/>
            <a:ext cx="6067647" cy="21537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461C24-7502-4EF9-8048-50805317CC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876" b="5004"/>
          <a:stretch/>
        </p:blipFill>
        <p:spPr>
          <a:xfrm>
            <a:off x="7332805" y="1105335"/>
            <a:ext cx="3968897" cy="2489436"/>
          </a:xfrm>
          <a:prstGeom prst="rect">
            <a:avLst/>
          </a:prstGeom>
        </p:spPr>
      </p:pic>
      <p:sp>
        <p:nvSpPr>
          <p:cNvPr id="7" name="Arrow: Curved Up 6">
            <a:extLst>
              <a:ext uri="{FF2B5EF4-FFF2-40B4-BE49-F238E27FC236}">
                <a16:creationId xmlns:a16="http://schemas.microsoft.com/office/drawing/2014/main" id="{E4ECEED4-1EFA-4641-BBBD-7E4DC5CE03DD}"/>
              </a:ext>
            </a:extLst>
          </p:cNvPr>
          <p:cNvSpPr/>
          <p:nvPr/>
        </p:nvSpPr>
        <p:spPr>
          <a:xfrm rot="20188817">
            <a:off x="6703780" y="3913895"/>
            <a:ext cx="1938067" cy="1627012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58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B5774F-A7EC-4346-B472-6265F61DB318}"/>
              </a:ext>
            </a:extLst>
          </p:cNvPr>
          <p:cNvSpPr txBox="1"/>
          <p:nvPr/>
        </p:nvSpPr>
        <p:spPr>
          <a:xfrm>
            <a:off x="6471592" y="412955"/>
            <a:ext cx="486106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‘The imagination must come before the implementation…</a:t>
            </a:r>
          </a:p>
          <a:p>
            <a:r>
              <a:rPr lang="en-GB" sz="3200" dirty="0"/>
              <a:t>…Leaders who develop this imagination in their teams, like teachers who do the same with their children, build resilience for challenging moments or when things change.’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A9EFD1-4BA8-4699-A5A9-CE577A0D0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784" y="1027685"/>
            <a:ext cx="5000625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4338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D7ED71-DC54-4AEE-9992-00244BCF4D4B}"/>
              </a:ext>
            </a:extLst>
          </p:cNvPr>
          <p:cNvSpPr txBox="1"/>
          <p:nvPr/>
        </p:nvSpPr>
        <p:spPr>
          <a:xfrm>
            <a:off x="408925" y="374847"/>
            <a:ext cx="813872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Formulating research questions</a:t>
            </a:r>
          </a:p>
          <a:p>
            <a:endParaRPr lang="en-GB" sz="3200" dirty="0"/>
          </a:p>
          <a:p>
            <a:r>
              <a:rPr lang="en-GB" sz="3200" dirty="0"/>
              <a:t>What would you like to explore around how Teaching and Learning in your school enables the flourishing of pupils, adults and teams?</a:t>
            </a:r>
          </a:p>
          <a:p>
            <a:endParaRPr lang="en-GB" sz="3200" dirty="0"/>
          </a:p>
          <a:p>
            <a:r>
              <a:rPr lang="en-GB" sz="3200" dirty="0"/>
              <a:t>How will you go about finding this out?</a:t>
            </a:r>
          </a:p>
          <a:p>
            <a:endParaRPr lang="en-GB" sz="3200" dirty="0"/>
          </a:p>
          <a:p>
            <a:r>
              <a:rPr lang="en-GB" sz="3200" dirty="0"/>
              <a:t>Who will you need to involve?</a:t>
            </a:r>
          </a:p>
          <a:p>
            <a:endParaRPr lang="en-GB" sz="3200" dirty="0"/>
          </a:p>
          <a:p>
            <a:endParaRPr lang="en-GB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7E26E6-7BD3-40A7-A6E1-8602757EA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8139" y="1005620"/>
            <a:ext cx="3428260" cy="341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756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B64547-64AF-4FD5-8C19-3FEDE13BAD4E}"/>
              </a:ext>
            </a:extLst>
          </p:cNvPr>
          <p:cNvSpPr/>
          <p:nvPr/>
        </p:nvSpPr>
        <p:spPr>
          <a:xfrm>
            <a:off x="736442" y="492568"/>
            <a:ext cx="4954420" cy="1539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Further Reading</a:t>
            </a:r>
          </a:p>
          <a:p>
            <a:r>
              <a:rPr lang="en-GB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https://www.aft.org/sites/default/files/periodicals/Rosenshine.pdf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8BB496-F801-4930-9BA5-F9BFE783D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178" y="492568"/>
            <a:ext cx="5826871" cy="43809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33314E-84A2-4B72-A8CD-ADCC5DB9F77F}"/>
              </a:ext>
            </a:extLst>
          </p:cNvPr>
          <p:cNvSpPr/>
          <p:nvPr/>
        </p:nvSpPr>
        <p:spPr>
          <a:xfrm>
            <a:off x="736442" y="2803902"/>
            <a:ext cx="4124399" cy="1860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Please bring: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Teaching &amp; Learning Policy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(if you have one)</a:t>
            </a:r>
          </a:p>
        </p:txBody>
      </p:sp>
    </p:spTree>
    <p:extLst>
      <p:ext uri="{BB962C8B-B14F-4D97-AF65-F5344CB8AC3E}">
        <p14:creationId xmlns:p14="http://schemas.microsoft.com/office/powerpoint/2010/main" val="108067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57BA23-AE9C-4325-9601-94A72952E267}"/>
              </a:ext>
            </a:extLst>
          </p:cNvPr>
          <p:cNvSpPr/>
          <p:nvPr/>
        </p:nvSpPr>
        <p:spPr>
          <a:xfrm>
            <a:off x="446383" y="300825"/>
            <a:ext cx="6096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4800" dirty="0">
                <a:solidFill>
                  <a:srgbClr val="000000"/>
                </a:solidFill>
                <a:latin typeface="Calibri" panose="020F0502020204030204" pitchFamily="34" charset="0"/>
              </a:rPr>
              <a:t>‘Leaders understand that wisdom, knowledge and skills liberate children, giving freedom to create, grow, earn, flourish and relate.’ </a:t>
            </a:r>
            <a:endParaRPr lang="en-GB" sz="4800" dirty="0"/>
          </a:p>
        </p:txBody>
      </p:sp>
      <p:pic>
        <p:nvPicPr>
          <p:cNvPr id="1026" name="Picture 2" descr="Image result for dfe character ed">
            <a:extLst>
              <a:ext uri="{FF2B5EF4-FFF2-40B4-BE49-F238E27FC236}">
                <a16:creationId xmlns:a16="http://schemas.microsoft.com/office/drawing/2014/main" id="{72098EA1-CA2E-4316-B7C3-1880415640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9"/>
          <a:stretch/>
        </p:blipFill>
        <p:spPr bwMode="auto">
          <a:xfrm>
            <a:off x="6542383" y="826154"/>
            <a:ext cx="4785756" cy="333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04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50D56E-4658-4FB2-B36B-D5664B0237E9}"/>
              </a:ext>
            </a:extLst>
          </p:cNvPr>
          <p:cNvSpPr/>
          <p:nvPr/>
        </p:nvSpPr>
        <p:spPr>
          <a:xfrm>
            <a:off x="6149008" y="136752"/>
            <a:ext cx="6096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4800" dirty="0"/>
              <a:t>‘Encouraging leaders… take challenge seriously, and they define reality accurately, even when it presents uncomfortable truth.’</a:t>
            </a:r>
          </a:p>
        </p:txBody>
      </p:sp>
      <p:pic>
        <p:nvPicPr>
          <p:cNvPr id="4" name="Picture 3" descr="A drawing of a person&#10;&#10;Description automatically generated">
            <a:extLst>
              <a:ext uri="{FF2B5EF4-FFF2-40B4-BE49-F238E27FC236}">
                <a16:creationId xmlns:a16="http://schemas.microsoft.com/office/drawing/2014/main" id="{E47777DA-C714-4792-B6A2-91E6A64052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9" r="18978"/>
          <a:stretch/>
        </p:blipFill>
        <p:spPr>
          <a:xfrm>
            <a:off x="173133" y="256231"/>
            <a:ext cx="586986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42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2144296" y="20409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2235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240635144"/>
              </p:ext>
            </p:extLst>
          </p:nvPr>
        </p:nvGraphicFramePr>
        <p:xfrm>
          <a:off x="708718" y="1124086"/>
          <a:ext cx="10935801" cy="4395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ubtitle 5">
            <a:extLst>
              <a:ext uri="{FF2B5EF4-FFF2-40B4-BE49-F238E27FC236}">
                <a16:creationId xmlns:a16="http://schemas.microsoft.com/office/drawing/2014/main" id="{2D2ADCD0-D779-4FAA-AC2D-05FA2C9C9289}"/>
              </a:ext>
            </a:extLst>
          </p:cNvPr>
          <p:cNvSpPr txBox="1">
            <a:spLocks/>
          </p:cNvSpPr>
          <p:nvPr/>
        </p:nvSpPr>
        <p:spPr>
          <a:xfrm>
            <a:off x="708716" y="147072"/>
            <a:ext cx="10935803" cy="4395533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85">
              <a:defRPr/>
            </a:pPr>
            <a:r>
              <a:rPr lang="en-GB" sz="2667" b="1" dirty="0">
                <a:solidFill>
                  <a:srgbClr val="973B8E">
                    <a:lumMod val="75000"/>
                  </a:srgbClr>
                </a:solidFill>
                <a:latin typeface="Arial"/>
                <a:cs typeface="Arial"/>
              </a:rPr>
              <a:t>The Church of England Foundation </a:t>
            </a:r>
          </a:p>
          <a:p>
            <a:pPr defTabSz="609585">
              <a:defRPr/>
            </a:pPr>
            <a:r>
              <a:rPr lang="en-GB" sz="2667" b="1" dirty="0">
                <a:solidFill>
                  <a:srgbClr val="973B8E">
                    <a:lumMod val="75000"/>
                  </a:srgbClr>
                </a:solidFill>
                <a:latin typeface="Arial"/>
                <a:cs typeface="Arial"/>
              </a:rPr>
              <a:t>for Educational Leadership’s mission is:</a:t>
            </a:r>
            <a:endParaRPr lang="en-US" sz="2400" i="1" dirty="0">
              <a:solidFill>
                <a:srgbClr val="973B8E">
                  <a:lumMod val="75000"/>
                </a:srgb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614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Inside Pages">
  <a:themeElements>
    <a:clrScheme name="Custom 1">
      <a:dk1>
        <a:sysClr val="windowText" lastClr="000000"/>
      </a:dk1>
      <a:lt1>
        <a:sysClr val="window" lastClr="FFFFFF"/>
      </a:lt1>
      <a:dk2>
        <a:srgbClr val="4A2D72"/>
      </a:dk2>
      <a:lt2>
        <a:srgbClr val="973B8E"/>
      </a:lt2>
      <a:accent1>
        <a:srgbClr val="4A2D72"/>
      </a:accent1>
      <a:accent2>
        <a:srgbClr val="973B8E"/>
      </a:accent2>
      <a:accent3>
        <a:srgbClr val="4A2D72"/>
      </a:accent3>
      <a:accent4>
        <a:srgbClr val="973B8E"/>
      </a:accent4>
      <a:accent5>
        <a:srgbClr val="4A2D72"/>
      </a:accent5>
      <a:accent6>
        <a:srgbClr val="973B8E"/>
      </a:accent6>
      <a:hlink>
        <a:srgbClr val="4A2D72"/>
      </a:hlink>
      <a:folHlink>
        <a:srgbClr val="973B8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1377</TotalTime>
  <Words>1942</Words>
  <Application>Microsoft Office PowerPoint</Application>
  <PresentationFormat>Widescreen</PresentationFormat>
  <Paragraphs>233</Paragraphs>
  <Slides>51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4" baseType="lpstr">
      <vt:lpstr>Arial</vt:lpstr>
      <vt:lpstr>Calibri</vt:lpstr>
      <vt:lpstr>Inside Pages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Andy Wolfe</dc:creator>
  <cp:lastModifiedBy>Emily Norman</cp:lastModifiedBy>
  <cp:revision>63</cp:revision>
  <cp:lastPrinted>2020-01-14T12:44:03Z</cp:lastPrinted>
  <dcterms:created xsi:type="dcterms:W3CDTF">2019-06-17T10:21:06Z</dcterms:created>
  <dcterms:modified xsi:type="dcterms:W3CDTF">2020-01-14T12:59:46Z</dcterms:modified>
</cp:coreProperties>
</file>