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3"/>
  </p:notesMasterIdLst>
  <p:sldIdLst>
    <p:sldId id="576" r:id="rId2"/>
    <p:sldId id="693" r:id="rId3"/>
    <p:sldId id="702" r:id="rId4"/>
    <p:sldId id="737" r:id="rId5"/>
    <p:sldId id="363" r:id="rId6"/>
    <p:sldId id="587" r:id="rId7"/>
    <p:sldId id="732" r:id="rId8"/>
    <p:sldId id="753" r:id="rId9"/>
    <p:sldId id="754" r:id="rId10"/>
    <p:sldId id="757" r:id="rId11"/>
    <p:sldId id="758" r:id="rId12"/>
    <p:sldId id="845" r:id="rId13"/>
    <p:sldId id="613" r:id="rId14"/>
    <p:sldId id="756" r:id="rId15"/>
    <p:sldId id="755" r:id="rId16"/>
    <p:sldId id="258" r:id="rId17"/>
    <p:sldId id="752" r:id="rId18"/>
    <p:sldId id="738" r:id="rId19"/>
    <p:sldId id="759" r:id="rId20"/>
    <p:sldId id="761" r:id="rId21"/>
    <p:sldId id="760" r:id="rId22"/>
    <p:sldId id="762" r:id="rId23"/>
    <p:sldId id="763" r:id="rId24"/>
    <p:sldId id="764" r:id="rId25"/>
    <p:sldId id="665" r:id="rId26"/>
    <p:sldId id="745" r:id="rId27"/>
    <p:sldId id="765" r:id="rId28"/>
    <p:sldId id="846" r:id="rId29"/>
    <p:sldId id="739" r:id="rId30"/>
    <p:sldId id="740" r:id="rId31"/>
    <p:sldId id="377" r:id="rId32"/>
    <p:sldId id="302" r:id="rId33"/>
    <p:sldId id="339" r:id="rId34"/>
    <p:sldId id="267" r:id="rId35"/>
    <p:sldId id="340" r:id="rId36"/>
    <p:sldId id="849" r:id="rId37"/>
    <p:sldId id="768" r:id="rId38"/>
    <p:sldId id="383" r:id="rId39"/>
    <p:sldId id="766" r:id="rId40"/>
    <p:sldId id="343" r:id="rId41"/>
    <p:sldId id="747" r:id="rId42"/>
    <p:sldId id="772" r:id="rId43"/>
    <p:sldId id="710" r:id="rId44"/>
    <p:sldId id="773" r:id="rId45"/>
    <p:sldId id="331" r:id="rId46"/>
    <p:sldId id="751" r:id="rId47"/>
    <p:sldId id="741" r:id="rId48"/>
    <p:sldId id="742" r:id="rId49"/>
    <p:sldId id="769" r:id="rId50"/>
    <p:sldId id="690" r:id="rId51"/>
    <p:sldId id="686" r:id="rId52"/>
    <p:sldId id="688" r:id="rId53"/>
    <p:sldId id="744" r:id="rId54"/>
    <p:sldId id="847" r:id="rId55"/>
    <p:sldId id="678" r:id="rId56"/>
    <p:sldId id="680" r:id="rId57"/>
    <p:sldId id="749" r:id="rId58"/>
    <p:sldId id="848" r:id="rId59"/>
    <p:sldId id="713" r:id="rId60"/>
    <p:sldId id="743" r:id="rId61"/>
    <p:sldId id="771" r:id="rId62"/>
  </p:sldIdLst>
  <p:sldSz cx="12192000" cy="6858000"/>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ily Norman" initials="EN" lastIdx="3" clrIdx="0">
    <p:extLst>
      <p:ext uri="{19B8F6BF-5375-455C-9EA6-DF929625EA0E}">
        <p15:presenceInfo xmlns:p15="http://schemas.microsoft.com/office/powerpoint/2012/main" userId="S::emily.norman@churchofengland.org::7730ed5f-eae3-465e-ad4d-e4c0de3b25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2" autoAdjust="0"/>
    <p:restoredTop sz="94660"/>
  </p:normalViewPr>
  <p:slideViewPr>
    <p:cSldViewPr snapToGrid="0">
      <p:cViewPr varScale="1">
        <p:scale>
          <a:sx n="84" d="100"/>
          <a:sy n="84" d="100"/>
        </p:scale>
        <p:origin x="129"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r>
            <a:rPr lang="en-US" sz="6400" b="1" dirty="0"/>
            <a:t>Derby Diocese Peer Support Network: Growing Faith</a:t>
          </a:r>
        </a:p>
        <a:p>
          <a:r>
            <a:rPr lang="en-US" sz="2800" b="1" dirty="0"/>
            <a:t>Building Partnerships between Schools, Churches and Households</a:t>
          </a:r>
          <a:endParaRPr lang="en-US" sz="2800"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X="100000" custScaleY="178520" custLinFactNeighborX="-20724" custLinFactNeighborY="-20147">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779F0A3-9502-47FD-AEE0-63B6F555B19F}" type="doc">
      <dgm:prSet loTypeId="urn:microsoft.com/office/officeart/2005/8/layout/hierarchy1" loCatId="hierarchy" qsTypeId="urn:microsoft.com/office/officeart/2005/8/quickstyle/simple3" qsCatId="simple" csTypeId="urn:microsoft.com/office/officeart/2005/8/colors/accent6_2" csCatId="accent6"/>
      <dgm:spPr/>
      <dgm:t>
        <a:bodyPr/>
        <a:lstStyle/>
        <a:p>
          <a:endParaRPr lang="en-US"/>
        </a:p>
      </dgm:t>
    </dgm:pt>
    <dgm:pt modelId="{3B81561F-DA90-4B51-8249-AB1FDCD8E211}">
      <dgm:prSet/>
      <dgm:spPr/>
      <dgm:t>
        <a:bodyPr/>
        <a:lstStyle/>
        <a:p>
          <a:r>
            <a:rPr lang="en-GB" dirty="0"/>
            <a:t>Religion is identified as a matter of mind, belief and practise, part of cultural expression associated with minority rights and human equality.</a:t>
          </a:r>
          <a:endParaRPr lang="en-US" dirty="0"/>
        </a:p>
      </dgm:t>
    </dgm:pt>
    <dgm:pt modelId="{BF4A7293-1F76-46E5-86CC-97386B7E9697}" type="parTrans" cxnId="{09AFC35B-8D2D-4A34-8936-B2102813F40B}">
      <dgm:prSet/>
      <dgm:spPr/>
      <dgm:t>
        <a:bodyPr/>
        <a:lstStyle/>
        <a:p>
          <a:endParaRPr lang="en-US"/>
        </a:p>
      </dgm:t>
    </dgm:pt>
    <dgm:pt modelId="{CA9CC860-CE39-4BBF-B715-98DB082A79E7}" type="sibTrans" cxnId="{09AFC35B-8D2D-4A34-8936-B2102813F40B}">
      <dgm:prSet/>
      <dgm:spPr/>
      <dgm:t>
        <a:bodyPr/>
        <a:lstStyle/>
        <a:p>
          <a:endParaRPr lang="en-US"/>
        </a:p>
      </dgm:t>
    </dgm:pt>
    <dgm:pt modelId="{3FB15ED3-75BA-483D-B6E0-E629A78B9A7D}">
      <dgm:prSet/>
      <dgm:spPr/>
      <dgm:t>
        <a:bodyPr/>
        <a:lstStyle/>
        <a:p>
          <a:r>
            <a:rPr lang="en-GB" dirty="0"/>
            <a:t>Spirituality is identified as an aspect of human development and overall human health.</a:t>
          </a:r>
          <a:endParaRPr lang="en-US" dirty="0"/>
        </a:p>
      </dgm:t>
    </dgm:pt>
    <dgm:pt modelId="{29C5F6B5-67E4-4237-A3A2-90074F8B95E1}" type="parTrans" cxnId="{6E2E6ACF-25D4-4E1A-9AC3-6D414620BA42}">
      <dgm:prSet/>
      <dgm:spPr/>
      <dgm:t>
        <a:bodyPr/>
        <a:lstStyle/>
        <a:p>
          <a:endParaRPr lang="en-US"/>
        </a:p>
      </dgm:t>
    </dgm:pt>
    <dgm:pt modelId="{0C5FA68C-01AC-4AD4-B64B-7DD3A11706B6}" type="sibTrans" cxnId="{6E2E6ACF-25D4-4E1A-9AC3-6D414620BA42}">
      <dgm:prSet/>
      <dgm:spPr/>
      <dgm:t>
        <a:bodyPr/>
        <a:lstStyle/>
        <a:p>
          <a:endParaRPr lang="en-US"/>
        </a:p>
      </dgm:t>
    </dgm:pt>
    <dgm:pt modelId="{14AD040D-0D42-496B-8324-DAFBEF332DD1}" type="pres">
      <dgm:prSet presAssocID="{7779F0A3-9502-47FD-AEE0-63B6F555B19F}" presName="hierChild1" presStyleCnt="0">
        <dgm:presLayoutVars>
          <dgm:chPref val="1"/>
          <dgm:dir/>
          <dgm:animOne val="branch"/>
          <dgm:animLvl val="lvl"/>
          <dgm:resizeHandles/>
        </dgm:presLayoutVars>
      </dgm:prSet>
      <dgm:spPr/>
    </dgm:pt>
    <dgm:pt modelId="{C542D32E-1C41-4749-83FA-306A0EDD20DC}" type="pres">
      <dgm:prSet presAssocID="{3B81561F-DA90-4B51-8249-AB1FDCD8E211}" presName="hierRoot1" presStyleCnt="0"/>
      <dgm:spPr/>
    </dgm:pt>
    <dgm:pt modelId="{B8DC4585-11D9-446D-9B85-950B3EEA5264}" type="pres">
      <dgm:prSet presAssocID="{3B81561F-DA90-4B51-8249-AB1FDCD8E211}" presName="composite" presStyleCnt="0"/>
      <dgm:spPr/>
    </dgm:pt>
    <dgm:pt modelId="{9B67B539-8C87-489B-859E-1B8D4A6A41C9}" type="pres">
      <dgm:prSet presAssocID="{3B81561F-DA90-4B51-8249-AB1FDCD8E211}" presName="background" presStyleLbl="node0" presStyleIdx="0" presStyleCnt="2"/>
      <dgm:spPr>
        <a:solidFill>
          <a:schemeClr val="accent1">
            <a:lumMod val="60000"/>
            <a:lumOff val="40000"/>
          </a:schemeClr>
        </a:solidFill>
      </dgm:spPr>
    </dgm:pt>
    <dgm:pt modelId="{CCD125B0-62AF-41E5-A855-25B041DF4615}" type="pres">
      <dgm:prSet presAssocID="{3B81561F-DA90-4B51-8249-AB1FDCD8E211}" presName="text" presStyleLbl="fgAcc0" presStyleIdx="0" presStyleCnt="2">
        <dgm:presLayoutVars>
          <dgm:chPref val="3"/>
        </dgm:presLayoutVars>
      </dgm:prSet>
      <dgm:spPr/>
    </dgm:pt>
    <dgm:pt modelId="{BF3589F7-93B3-4343-972C-10EE95ED27A4}" type="pres">
      <dgm:prSet presAssocID="{3B81561F-DA90-4B51-8249-AB1FDCD8E211}" presName="hierChild2" presStyleCnt="0"/>
      <dgm:spPr/>
    </dgm:pt>
    <dgm:pt modelId="{D7CE8DC3-DBB5-4A35-BE95-FD28005C5871}" type="pres">
      <dgm:prSet presAssocID="{3FB15ED3-75BA-483D-B6E0-E629A78B9A7D}" presName="hierRoot1" presStyleCnt="0"/>
      <dgm:spPr/>
    </dgm:pt>
    <dgm:pt modelId="{C2EA0069-A113-44BA-BC0B-F0B133B41FC2}" type="pres">
      <dgm:prSet presAssocID="{3FB15ED3-75BA-483D-B6E0-E629A78B9A7D}" presName="composite" presStyleCnt="0"/>
      <dgm:spPr/>
    </dgm:pt>
    <dgm:pt modelId="{9A6AE0A5-66E8-4E71-89FE-7675C7DCA81B}" type="pres">
      <dgm:prSet presAssocID="{3FB15ED3-75BA-483D-B6E0-E629A78B9A7D}" presName="background" presStyleLbl="node0" presStyleIdx="1" presStyleCnt="2"/>
      <dgm:spPr>
        <a:solidFill>
          <a:schemeClr val="accent1">
            <a:lumMod val="60000"/>
            <a:lumOff val="40000"/>
          </a:schemeClr>
        </a:solidFill>
      </dgm:spPr>
    </dgm:pt>
    <dgm:pt modelId="{890ECC73-A8A8-44CA-A63F-84B9DACCBF00}" type="pres">
      <dgm:prSet presAssocID="{3FB15ED3-75BA-483D-B6E0-E629A78B9A7D}" presName="text" presStyleLbl="fgAcc0" presStyleIdx="1" presStyleCnt="2">
        <dgm:presLayoutVars>
          <dgm:chPref val="3"/>
        </dgm:presLayoutVars>
      </dgm:prSet>
      <dgm:spPr/>
    </dgm:pt>
    <dgm:pt modelId="{3C22586D-76CB-4B9E-86FA-DFCAE955288A}" type="pres">
      <dgm:prSet presAssocID="{3FB15ED3-75BA-483D-B6E0-E629A78B9A7D}" presName="hierChild2" presStyleCnt="0"/>
      <dgm:spPr/>
    </dgm:pt>
  </dgm:ptLst>
  <dgm:cxnLst>
    <dgm:cxn modelId="{09AFC35B-8D2D-4A34-8936-B2102813F40B}" srcId="{7779F0A3-9502-47FD-AEE0-63B6F555B19F}" destId="{3B81561F-DA90-4B51-8249-AB1FDCD8E211}" srcOrd="0" destOrd="0" parTransId="{BF4A7293-1F76-46E5-86CC-97386B7E9697}" sibTransId="{CA9CC860-CE39-4BBF-B715-98DB082A79E7}"/>
    <dgm:cxn modelId="{29F6B54A-1AB9-4011-A671-7A383B8A2085}" type="presOf" srcId="{7779F0A3-9502-47FD-AEE0-63B6F555B19F}" destId="{14AD040D-0D42-496B-8324-DAFBEF332DD1}" srcOrd="0" destOrd="0" presId="urn:microsoft.com/office/officeart/2005/8/layout/hierarchy1"/>
    <dgm:cxn modelId="{B0B9E4B0-90BB-4037-AACE-A822AA690A30}" type="presOf" srcId="{3B81561F-DA90-4B51-8249-AB1FDCD8E211}" destId="{CCD125B0-62AF-41E5-A855-25B041DF4615}" srcOrd="0" destOrd="0" presId="urn:microsoft.com/office/officeart/2005/8/layout/hierarchy1"/>
    <dgm:cxn modelId="{868D00C3-B3D9-47DA-8B89-156BABFCBD6B}" type="presOf" srcId="{3FB15ED3-75BA-483D-B6E0-E629A78B9A7D}" destId="{890ECC73-A8A8-44CA-A63F-84B9DACCBF00}" srcOrd="0" destOrd="0" presId="urn:microsoft.com/office/officeart/2005/8/layout/hierarchy1"/>
    <dgm:cxn modelId="{6E2E6ACF-25D4-4E1A-9AC3-6D414620BA42}" srcId="{7779F0A3-9502-47FD-AEE0-63B6F555B19F}" destId="{3FB15ED3-75BA-483D-B6E0-E629A78B9A7D}" srcOrd="1" destOrd="0" parTransId="{29C5F6B5-67E4-4237-A3A2-90074F8B95E1}" sibTransId="{0C5FA68C-01AC-4AD4-B64B-7DD3A11706B6}"/>
    <dgm:cxn modelId="{349BCE75-DFCE-44F5-996E-75070B905110}" type="presParOf" srcId="{14AD040D-0D42-496B-8324-DAFBEF332DD1}" destId="{C542D32E-1C41-4749-83FA-306A0EDD20DC}" srcOrd="0" destOrd="0" presId="urn:microsoft.com/office/officeart/2005/8/layout/hierarchy1"/>
    <dgm:cxn modelId="{7249C519-236F-4B2D-9CED-44F9C3F9D406}" type="presParOf" srcId="{C542D32E-1C41-4749-83FA-306A0EDD20DC}" destId="{B8DC4585-11D9-446D-9B85-950B3EEA5264}" srcOrd="0" destOrd="0" presId="urn:microsoft.com/office/officeart/2005/8/layout/hierarchy1"/>
    <dgm:cxn modelId="{E2DB9922-65BF-486A-8855-2225C5CE5F59}" type="presParOf" srcId="{B8DC4585-11D9-446D-9B85-950B3EEA5264}" destId="{9B67B539-8C87-489B-859E-1B8D4A6A41C9}" srcOrd="0" destOrd="0" presId="urn:microsoft.com/office/officeart/2005/8/layout/hierarchy1"/>
    <dgm:cxn modelId="{3D4B714D-D057-4399-A0D4-08C6182E10AB}" type="presParOf" srcId="{B8DC4585-11D9-446D-9B85-950B3EEA5264}" destId="{CCD125B0-62AF-41E5-A855-25B041DF4615}" srcOrd="1" destOrd="0" presId="urn:microsoft.com/office/officeart/2005/8/layout/hierarchy1"/>
    <dgm:cxn modelId="{93730BD9-4CBB-4262-8A21-B9ADE4F59508}" type="presParOf" srcId="{C542D32E-1C41-4749-83FA-306A0EDD20DC}" destId="{BF3589F7-93B3-4343-972C-10EE95ED27A4}" srcOrd="1" destOrd="0" presId="urn:microsoft.com/office/officeart/2005/8/layout/hierarchy1"/>
    <dgm:cxn modelId="{544676EE-3A6F-4DB3-BE43-93D282135B46}" type="presParOf" srcId="{14AD040D-0D42-496B-8324-DAFBEF332DD1}" destId="{D7CE8DC3-DBB5-4A35-BE95-FD28005C5871}" srcOrd="1" destOrd="0" presId="urn:microsoft.com/office/officeart/2005/8/layout/hierarchy1"/>
    <dgm:cxn modelId="{D39622D0-A26D-4F3C-8D6E-7184E83D1C27}" type="presParOf" srcId="{D7CE8DC3-DBB5-4A35-BE95-FD28005C5871}" destId="{C2EA0069-A113-44BA-BC0B-F0B133B41FC2}" srcOrd="0" destOrd="0" presId="urn:microsoft.com/office/officeart/2005/8/layout/hierarchy1"/>
    <dgm:cxn modelId="{FFBFA383-336C-4A8C-8EA9-E52CE64E0BA7}" type="presParOf" srcId="{C2EA0069-A113-44BA-BC0B-F0B133B41FC2}" destId="{9A6AE0A5-66E8-4E71-89FE-7675C7DCA81B}" srcOrd="0" destOrd="0" presId="urn:microsoft.com/office/officeart/2005/8/layout/hierarchy1"/>
    <dgm:cxn modelId="{9A4E4C42-F2B3-4FC5-B3A6-FCA4DF333772}" type="presParOf" srcId="{C2EA0069-A113-44BA-BC0B-F0B133B41FC2}" destId="{890ECC73-A8A8-44CA-A63F-84B9DACCBF00}" srcOrd="1" destOrd="0" presId="urn:microsoft.com/office/officeart/2005/8/layout/hierarchy1"/>
    <dgm:cxn modelId="{1E44B9F7-EACC-4D9D-B32C-68FFAFEF1A5B}" type="presParOf" srcId="{D7CE8DC3-DBB5-4A35-BE95-FD28005C5871}" destId="{3C22586D-76CB-4B9E-86FA-DFCAE955288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1316589-60F6-4DEF-A870-D04E3CBEE23C}"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C645D116-84DD-46F5-B672-B1E38CDF791F}">
      <dgm:prSet/>
      <dgm:spPr/>
      <dgm:t>
        <a:bodyPr/>
        <a:lstStyle/>
        <a:p>
          <a:r>
            <a:rPr lang="en-GB" b="1"/>
            <a:t>15%</a:t>
          </a:r>
          <a:r>
            <a:rPr lang="en-GB"/>
            <a:t> When things don’t turn out really well</a:t>
          </a:r>
          <a:endParaRPr lang="en-US"/>
        </a:p>
      </dgm:t>
    </dgm:pt>
    <dgm:pt modelId="{0F6FA6C9-D692-4BC6-8E8F-898759CA4E3A}" type="parTrans" cxnId="{7BAE0777-79AD-43F8-8710-3D67983D49B5}">
      <dgm:prSet/>
      <dgm:spPr/>
      <dgm:t>
        <a:bodyPr/>
        <a:lstStyle/>
        <a:p>
          <a:endParaRPr lang="en-US"/>
        </a:p>
      </dgm:t>
    </dgm:pt>
    <dgm:pt modelId="{C39838D4-B62C-4CF4-95D5-3B5B19AB298E}" type="sibTrans" cxnId="{7BAE0777-79AD-43F8-8710-3D67983D49B5}">
      <dgm:prSet/>
      <dgm:spPr/>
      <dgm:t>
        <a:bodyPr/>
        <a:lstStyle/>
        <a:p>
          <a:endParaRPr lang="en-US"/>
        </a:p>
      </dgm:t>
    </dgm:pt>
    <dgm:pt modelId="{0BFCAA2F-804E-4F9A-93A2-5ED455AB9C06}">
      <dgm:prSet/>
      <dgm:spPr/>
      <dgm:t>
        <a:bodyPr/>
        <a:lstStyle/>
        <a:p>
          <a:r>
            <a:rPr lang="en-GB" b="1" dirty="0"/>
            <a:t>15%</a:t>
          </a:r>
          <a:r>
            <a:rPr lang="en-GB" dirty="0"/>
            <a:t> Answered prayer</a:t>
          </a:r>
          <a:endParaRPr lang="en-US" dirty="0"/>
        </a:p>
      </dgm:t>
    </dgm:pt>
    <dgm:pt modelId="{E0E59D6B-820C-4016-8CCA-D1329B49B830}" type="parTrans" cxnId="{225ACD8B-8644-43B5-801A-3303CC043945}">
      <dgm:prSet/>
      <dgm:spPr/>
      <dgm:t>
        <a:bodyPr/>
        <a:lstStyle/>
        <a:p>
          <a:endParaRPr lang="en-US"/>
        </a:p>
      </dgm:t>
    </dgm:pt>
    <dgm:pt modelId="{4C100A67-409B-4270-8019-69B44A16C03D}" type="sibTrans" cxnId="{225ACD8B-8644-43B5-801A-3303CC043945}">
      <dgm:prSet/>
      <dgm:spPr/>
      <dgm:t>
        <a:bodyPr/>
        <a:lstStyle/>
        <a:p>
          <a:endParaRPr lang="en-US"/>
        </a:p>
      </dgm:t>
    </dgm:pt>
    <dgm:pt modelId="{CAAD5323-06B2-42A9-BF3E-962EB4C05E46}">
      <dgm:prSet/>
      <dgm:spPr/>
      <dgm:t>
        <a:bodyPr/>
        <a:lstStyle/>
        <a:p>
          <a:r>
            <a:rPr lang="en-GB" b="1"/>
            <a:t>17%</a:t>
          </a:r>
          <a:r>
            <a:rPr lang="en-GB"/>
            <a:t> People I know</a:t>
          </a:r>
          <a:endParaRPr lang="en-US"/>
        </a:p>
      </dgm:t>
    </dgm:pt>
    <dgm:pt modelId="{DC2F0B65-EEBA-4980-9413-93BC76600812}" type="parTrans" cxnId="{07C86714-85F3-4536-AFD1-1E23B5C0A04F}">
      <dgm:prSet/>
      <dgm:spPr/>
      <dgm:t>
        <a:bodyPr/>
        <a:lstStyle/>
        <a:p>
          <a:endParaRPr lang="en-US"/>
        </a:p>
      </dgm:t>
    </dgm:pt>
    <dgm:pt modelId="{028EFFE5-7999-44B0-949C-282A15A7E4E6}" type="sibTrans" cxnId="{07C86714-85F3-4536-AFD1-1E23B5C0A04F}">
      <dgm:prSet/>
      <dgm:spPr/>
      <dgm:t>
        <a:bodyPr/>
        <a:lstStyle/>
        <a:p>
          <a:endParaRPr lang="en-US"/>
        </a:p>
      </dgm:t>
    </dgm:pt>
    <dgm:pt modelId="{F43A94B5-DC4F-4F28-BC6D-E3FB76908BB1}">
      <dgm:prSet/>
      <dgm:spPr/>
      <dgm:t>
        <a:bodyPr/>
        <a:lstStyle/>
        <a:p>
          <a:r>
            <a:rPr lang="en-GB" b="1"/>
            <a:t>17%</a:t>
          </a:r>
          <a:r>
            <a:rPr lang="en-GB"/>
            <a:t> Experiences had by other people</a:t>
          </a:r>
          <a:endParaRPr lang="en-US"/>
        </a:p>
      </dgm:t>
    </dgm:pt>
    <dgm:pt modelId="{BF1F4E1C-D632-47A3-BDD3-4C58D2433866}" type="parTrans" cxnId="{3D6C3F78-C286-4D06-B99B-76710869C316}">
      <dgm:prSet/>
      <dgm:spPr/>
      <dgm:t>
        <a:bodyPr/>
        <a:lstStyle/>
        <a:p>
          <a:endParaRPr lang="en-US"/>
        </a:p>
      </dgm:t>
    </dgm:pt>
    <dgm:pt modelId="{873C1A97-38B8-4C16-BA22-C580D4BF0365}" type="sibTrans" cxnId="{3D6C3F78-C286-4D06-B99B-76710869C316}">
      <dgm:prSet/>
      <dgm:spPr/>
      <dgm:t>
        <a:bodyPr/>
        <a:lstStyle/>
        <a:p>
          <a:endParaRPr lang="en-US"/>
        </a:p>
      </dgm:t>
    </dgm:pt>
    <dgm:pt modelId="{08A7C696-4E5C-4BED-8423-8E9E97D788B1}">
      <dgm:prSet/>
      <dgm:spPr/>
      <dgm:t>
        <a:bodyPr/>
        <a:lstStyle/>
        <a:p>
          <a:r>
            <a:rPr lang="en-GB" b="1"/>
            <a:t>18%</a:t>
          </a:r>
          <a:r>
            <a:rPr lang="en-GB"/>
            <a:t> Kind gestures by others</a:t>
          </a:r>
          <a:endParaRPr lang="en-US"/>
        </a:p>
      </dgm:t>
    </dgm:pt>
    <dgm:pt modelId="{DF54F28A-0626-4F7F-B4A0-3148E598810D}" type="parTrans" cxnId="{4A678555-CEF6-4C05-9356-D6471D4D9407}">
      <dgm:prSet/>
      <dgm:spPr/>
      <dgm:t>
        <a:bodyPr/>
        <a:lstStyle/>
        <a:p>
          <a:endParaRPr lang="en-US"/>
        </a:p>
      </dgm:t>
    </dgm:pt>
    <dgm:pt modelId="{7A5AF83A-C2E3-468C-8654-F4D86C2C4C86}" type="sibTrans" cxnId="{4A678555-CEF6-4C05-9356-D6471D4D9407}">
      <dgm:prSet/>
      <dgm:spPr/>
      <dgm:t>
        <a:bodyPr/>
        <a:lstStyle/>
        <a:p>
          <a:endParaRPr lang="en-US"/>
        </a:p>
      </dgm:t>
    </dgm:pt>
    <dgm:pt modelId="{E03F752D-1314-4294-9D95-43B056FC2095}">
      <dgm:prSet/>
      <dgm:spPr/>
      <dgm:t>
        <a:bodyPr/>
        <a:lstStyle/>
        <a:p>
          <a:r>
            <a:rPr lang="en-GB" b="1" dirty="0"/>
            <a:t>22%</a:t>
          </a:r>
          <a:r>
            <a:rPr lang="en-GB" dirty="0"/>
            <a:t> Others talking about their experiences of God</a:t>
          </a:r>
          <a:endParaRPr lang="en-US" dirty="0"/>
        </a:p>
      </dgm:t>
    </dgm:pt>
    <dgm:pt modelId="{C3C9CB3C-7EB8-4813-87DA-DF35B96BDD41}" type="parTrans" cxnId="{E3A6B02F-C6FA-4149-A5BC-7422EB17585F}">
      <dgm:prSet/>
      <dgm:spPr/>
      <dgm:t>
        <a:bodyPr/>
        <a:lstStyle/>
        <a:p>
          <a:endParaRPr lang="en-US"/>
        </a:p>
      </dgm:t>
    </dgm:pt>
    <dgm:pt modelId="{795831C9-0E97-425D-9ABD-DC90C98B27ED}" type="sibTrans" cxnId="{E3A6B02F-C6FA-4149-A5BC-7422EB17585F}">
      <dgm:prSet/>
      <dgm:spPr/>
      <dgm:t>
        <a:bodyPr/>
        <a:lstStyle/>
        <a:p>
          <a:endParaRPr lang="en-US"/>
        </a:p>
      </dgm:t>
    </dgm:pt>
    <dgm:pt modelId="{897386B9-2C43-49A6-A4E5-E999C64B900D}">
      <dgm:prSet/>
      <dgm:spPr/>
      <dgm:t>
        <a:bodyPr/>
        <a:lstStyle/>
        <a:p>
          <a:r>
            <a:rPr lang="en-GB" b="1"/>
            <a:t>24%</a:t>
          </a:r>
          <a:r>
            <a:rPr lang="en-GB"/>
            <a:t> Thinking about life</a:t>
          </a:r>
          <a:endParaRPr lang="en-US"/>
        </a:p>
      </dgm:t>
    </dgm:pt>
    <dgm:pt modelId="{F118F302-654E-44CA-B220-AB6EE08BCBBC}" type="parTrans" cxnId="{2161BACB-D8E3-4A16-92C4-C07E889A70BD}">
      <dgm:prSet/>
      <dgm:spPr/>
      <dgm:t>
        <a:bodyPr/>
        <a:lstStyle/>
        <a:p>
          <a:endParaRPr lang="en-US"/>
        </a:p>
      </dgm:t>
    </dgm:pt>
    <dgm:pt modelId="{2BF39529-055F-4FD1-8B63-815A78553D7F}" type="sibTrans" cxnId="{2161BACB-D8E3-4A16-92C4-C07E889A70BD}">
      <dgm:prSet/>
      <dgm:spPr/>
      <dgm:t>
        <a:bodyPr/>
        <a:lstStyle/>
        <a:p>
          <a:endParaRPr lang="en-US"/>
        </a:p>
      </dgm:t>
    </dgm:pt>
    <dgm:pt modelId="{2EC15984-41BA-438F-B60F-71C94F04003E}">
      <dgm:prSet/>
      <dgm:spPr/>
      <dgm:t>
        <a:bodyPr/>
        <a:lstStyle/>
        <a:p>
          <a:r>
            <a:rPr lang="en-GB" b="1"/>
            <a:t>35%</a:t>
          </a:r>
          <a:r>
            <a:rPr lang="en-GB"/>
            <a:t> I don’t think about God or spirituality</a:t>
          </a:r>
          <a:endParaRPr lang="en-US"/>
        </a:p>
      </dgm:t>
    </dgm:pt>
    <dgm:pt modelId="{B38DED92-E5EB-4B9D-B583-DDD59BF5F59D}" type="parTrans" cxnId="{90F3B242-904E-4D6C-BB55-A89E568E6D07}">
      <dgm:prSet/>
      <dgm:spPr/>
      <dgm:t>
        <a:bodyPr/>
        <a:lstStyle/>
        <a:p>
          <a:endParaRPr lang="en-US"/>
        </a:p>
      </dgm:t>
    </dgm:pt>
    <dgm:pt modelId="{2454C590-4F4B-45AB-96E7-6FEA0AABEE10}" type="sibTrans" cxnId="{90F3B242-904E-4D6C-BB55-A89E568E6D07}">
      <dgm:prSet/>
      <dgm:spPr/>
      <dgm:t>
        <a:bodyPr/>
        <a:lstStyle/>
        <a:p>
          <a:endParaRPr lang="en-US"/>
        </a:p>
      </dgm:t>
    </dgm:pt>
    <dgm:pt modelId="{3D6946D3-E879-4A63-B12B-E8BAF8CA394E}">
      <dgm:prSet custT="1"/>
      <dgm:spPr/>
      <dgm:t>
        <a:bodyPr/>
        <a:lstStyle/>
        <a:p>
          <a:r>
            <a:rPr lang="en-GB" sz="1600" b="1" i="1" dirty="0"/>
            <a:t>Gen Z – rethinking culture</a:t>
          </a:r>
        </a:p>
        <a:p>
          <a:r>
            <a:rPr lang="en-GB" sz="1600" i="1" dirty="0"/>
            <a:t>Youth for Christ 2017</a:t>
          </a:r>
          <a:endParaRPr lang="en-US" sz="1600" dirty="0"/>
        </a:p>
      </dgm:t>
    </dgm:pt>
    <dgm:pt modelId="{095AD6C7-7802-49CF-A304-FBFF4E1D25A3}" type="parTrans" cxnId="{12282F8D-CDBB-46E1-AD0B-FFA6B980E8E3}">
      <dgm:prSet/>
      <dgm:spPr/>
      <dgm:t>
        <a:bodyPr/>
        <a:lstStyle/>
        <a:p>
          <a:endParaRPr lang="en-US"/>
        </a:p>
      </dgm:t>
    </dgm:pt>
    <dgm:pt modelId="{03F41482-61DF-4AB1-AAF6-D9947C017E3A}" type="sibTrans" cxnId="{12282F8D-CDBB-46E1-AD0B-FFA6B980E8E3}">
      <dgm:prSet/>
      <dgm:spPr/>
      <dgm:t>
        <a:bodyPr/>
        <a:lstStyle/>
        <a:p>
          <a:endParaRPr lang="en-US"/>
        </a:p>
      </dgm:t>
    </dgm:pt>
    <dgm:pt modelId="{F9E5E3F9-D918-465F-98F5-16E2196A2E42}" type="pres">
      <dgm:prSet presAssocID="{11316589-60F6-4DEF-A870-D04E3CBEE23C}" presName="diagram" presStyleCnt="0">
        <dgm:presLayoutVars>
          <dgm:dir/>
          <dgm:resizeHandles val="exact"/>
        </dgm:presLayoutVars>
      </dgm:prSet>
      <dgm:spPr/>
    </dgm:pt>
    <dgm:pt modelId="{5E402B68-3A8E-499E-B158-40FB7BF023C7}" type="pres">
      <dgm:prSet presAssocID="{C645D116-84DD-46F5-B672-B1E38CDF791F}" presName="node" presStyleLbl="node1" presStyleIdx="0" presStyleCnt="9">
        <dgm:presLayoutVars>
          <dgm:bulletEnabled val="1"/>
        </dgm:presLayoutVars>
      </dgm:prSet>
      <dgm:spPr/>
    </dgm:pt>
    <dgm:pt modelId="{233560EF-9D9F-4420-966B-74920151ECB9}" type="pres">
      <dgm:prSet presAssocID="{C39838D4-B62C-4CF4-95D5-3B5B19AB298E}" presName="sibTrans" presStyleCnt="0"/>
      <dgm:spPr/>
    </dgm:pt>
    <dgm:pt modelId="{F76C31C9-E24D-46ED-9675-3D7308F9A42F}" type="pres">
      <dgm:prSet presAssocID="{0BFCAA2F-804E-4F9A-93A2-5ED455AB9C06}" presName="node" presStyleLbl="node1" presStyleIdx="1" presStyleCnt="9">
        <dgm:presLayoutVars>
          <dgm:bulletEnabled val="1"/>
        </dgm:presLayoutVars>
      </dgm:prSet>
      <dgm:spPr/>
    </dgm:pt>
    <dgm:pt modelId="{9B501C96-6D15-4FD3-9842-8D122A29E0DA}" type="pres">
      <dgm:prSet presAssocID="{4C100A67-409B-4270-8019-69B44A16C03D}" presName="sibTrans" presStyleCnt="0"/>
      <dgm:spPr/>
    </dgm:pt>
    <dgm:pt modelId="{913D6E4C-AD0E-4A48-9A4C-60D501A62A5F}" type="pres">
      <dgm:prSet presAssocID="{CAAD5323-06B2-42A9-BF3E-962EB4C05E46}" presName="node" presStyleLbl="node1" presStyleIdx="2" presStyleCnt="9">
        <dgm:presLayoutVars>
          <dgm:bulletEnabled val="1"/>
        </dgm:presLayoutVars>
      </dgm:prSet>
      <dgm:spPr/>
    </dgm:pt>
    <dgm:pt modelId="{2AEA954B-5CCD-483D-8F45-40E6F6F78BDA}" type="pres">
      <dgm:prSet presAssocID="{028EFFE5-7999-44B0-949C-282A15A7E4E6}" presName="sibTrans" presStyleCnt="0"/>
      <dgm:spPr/>
    </dgm:pt>
    <dgm:pt modelId="{469B62AD-B931-4AFC-8260-392A6C46B1B9}" type="pres">
      <dgm:prSet presAssocID="{F43A94B5-DC4F-4F28-BC6D-E3FB76908BB1}" presName="node" presStyleLbl="node1" presStyleIdx="3" presStyleCnt="9">
        <dgm:presLayoutVars>
          <dgm:bulletEnabled val="1"/>
        </dgm:presLayoutVars>
      </dgm:prSet>
      <dgm:spPr/>
    </dgm:pt>
    <dgm:pt modelId="{7509EFB5-1A0C-4229-8272-BD9EA3DA689E}" type="pres">
      <dgm:prSet presAssocID="{873C1A97-38B8-4C16-BA22-C580D4BF0365}" presName="sibTrans" presStyleCnt="0"/>
      <dgm:spPr/>
    </dgm:pt>
    <dgm:pt modelId="{58596C6A-8222-469C-B447-B3740AB574F4}" type="pres">
      <dgm:prSet presAssocID="{08A7C696-4E5C-4BED-8423-8E9E97D788B1}" presName="node" presStyleLbl="node1" presStyleIdx="4" presStyleCnt="9">
        <dgm:presLayoutVars>
          <dgm:bulletEnabled val="1"/>
        </dgm:presLayoutVars>
      </dgm:prSet>
      <dgm:spPr/>
    </dgm:pt>
    <dgm:pt modelId="{751F561E-E957-49DB-A82F-20BE7CA9E07B}" type="pres">
      <dgm:prSet presAssocID="{7A5AF83A-C2E3-468C-8654-F4D86C2C4C86}" presName="sibTrans" presStyleCnt="0"/>
      <dgm:spPr/>
    </dgm:pt>
    <dgm:pt modelId="{06663AE2-B28B-4439-BC6A-84CE4B2CBEE1}" type="pres">
      <dgm:prSet presAssocID="{E03F752D-1314-4294-9D95-43B056FC2095}" presName="node" presStyleLbl="node1" presStyleIdx="5" presStyleCnt="9">
        <dgm:presLayoutVars>
          <dgm:bulletEnabled val="1"/>
        </dgm:presLayoutVars>
      </dgm:prSet>
      <dgm:spPr/>
    </dgm:pt>
    <dgm:pt modelId="{69E58DFE-E295-48B2-9507-BC6761AA6202}" type="pres">
      <dgm:prSet presAssocID="{795831C9-0E97-425D-9ABD-DC90C98B27ED}" presName="sibTrans" presStyleCnt="0"/>
      <dgm:spPr/>
    </dgm:pt>
    <dgm:pt modelId="{CFEDEA94-C39C-49D8-BD53-BCB257593D74}" type="pres">
      <dgm:prSet presAssocID="{897386B9-2C43-49A6-A4E5-E999C64B900D}" presName="node" presStyleLbl="node1" presStyleIdx="6" presStyleCnt="9">
        <dgm:presLayoutVars>
          <dgm:bulletEnabled val="1"/>
        </dgm:presLayoutVars>
      </dgm:prSet>
      <dgm:spPr/>
    </dgm:pt>
    <dgm:pt modelId="{3AB4A04E-7E0C-4C51-A8DD-08F42334B300}" type="pres">
      <dgm:prSet presAssocID="{2BF39529-055F-4FD1-8B63-815A78553D7F}" presName="sibTrans" presStyleCnt="0"/>
      <dgm:spPr/>
    </dgm:pt>
    <dgm:pt modelId="{010D2353-FA0A-4F53-BD7C-4D24EE7A760C}" type="pres">
      <dgm:prSet presAssocID="{2EC15984-41BA-438F-B60F-71C94F04003E}" presName="node" presStyleLbl="node1" presStyleIdx="7" presStyleCnt="9">
        <dgm:presLayoutVars>
          <dgm:bulletEnabled val="1"/>
        </dgm:presLayoutVars>
      </dgm:prSet>
      <dgm:spPr/>
    </dgm:pt>
    <dgm:pt modelId="{CCE0DE46-2546-443C-9F3E-11B3131D4297}" type="pres">
      <dgm:prSet presAssocID="{2454C590-4F4B-45AB-96E7-6FEA0AABEE10}" presName="sibTrans" presStyleCnt="0"/>
      <dgm:spPr/>
    </dgm:pt>
    <dgm:pt modelId="{E11320F0-B428-4C81-BD10-8C1F0AFBC429}" type="pres">
      <dgm:prSet presAssocID="{3D6946D3-E879-4A63-B12B-E8BAF8CA394E}" presName="node" presStyleLbl="node1" presStyleIdx="8" presStyleCnt="9">
        <dgm:presLayoutVars>
          <dgm:bulletEnabled val="1"/>
        </dgm:presLayoutVars>
      </dgm:prSet>
      <dgm:spPr/>
    </dgm:pt>
  </dgm:ptLst>
  <dgm:cxnLst>
    <dgm:cxn modelId="{FC9A6F0B-E9DD-455A-BCBF-D7CFEC6CFF64}" type="presOf" srcId="{08A7C696-4E5C-4BED-8423-8E9E97D788B1}" destId="{58596C6A-8222-469C-B447-B3740AB574F4}" srcOrd="0" destOrd="0" presId="urn:microsoft.com/office/officeart/2005/8/layout/default"/>
    <dgm:cxn modelId="{07C86714-85F3-4536-AFD1-1E23B5C0A04F}" srcId="{11316589-60F6-4DEF-A870-D04E3CBEE23C}" destId="{CAAD5323-06B2-42A9-BF3E-962EB4C05E46}" srcOrd="2" destOrd="0" parTransId="{DC2F0B65-EEBA-4980-9413-93BC76600812}" sibTransId="{028EFFE5-7999-44B0-949C-282A15A7E4E6}"/>
    <dgm:cxn modelId="{1CABB226-6BEB-4F60-8993-0E6A5FBB1F92}" type="presOf" srcId="{C645D116-84DD-46F5-B672-B1E38CDF791F}" destId="{5E402B68-3A8E-499E-B158-40FB7BF023C7}" srcOrd="0" destOrd="0" presId="urn:microsoft.com/office/officeart/2005/8/layout/default"/>
    <dgm:cxn modelId="{E3A6B02F-C6FA-4149-A5BC-7422EB17585F}" srcId="{11316589-60F6-4DEF-A870-D04E3CBEE23C}" destId="{E03F752D-1314-4294-9D95-43B056FC2095}" srcOrd="5" destOrd="0" parTransId="{C3C9CB3C-7EB8-4813-87DA-DF35B96BDD41}" sibTransId="{795831C9-0E97-425D-9ABD-DC90C98B27ED}"/>
    <dgm:cxn modelId="{DF7B4837-1CC4-457C-9263-81E58E8706AC}" type="presOf" srcId="{0BFCAA2F-804E-4F9A-93A2-5ED455AB9C06}" destId="{F76C31C9-E24D-46ED-9675-3D7308F9A42F}" srcOrd="0" destOrd="0" presId="urn:microsoft.com/office/officeart/2005/8/layout/default"/>
    <dgm:cxn modelId="{16AE373A-03F1-4AE5-8683-9A37E54E434C}" type="presOf" srcId="{2EC15984-41BA-438F-B60F-71C94F04003E}" destId="{010D2353-FA0A-4F53-BD7C-4D24EE7A760C}" srcOrd="0" destOrd="0" presId="urn:microsoft.com/office/officeart/2005/8/layout/default"/>
    <dgm:cxn modelId="{8846AB61-D943-4CE5-81A2-6ADC0D1529A6}" type="presOf" srcId="{CAAD5323-06B2-42A9-BF3E-962EB4C05E46}" destId="{913D6E4C-AD0E-4A48-9A4C-60D501A62A5F}" srcOrd="0" destOrd="0" presId="urn:microsoft.com/office/officeart/2005/8/layout/default"/>
    <dgm:cxn modelId="{90F3B242-904E-4D6C-BB55-A89E568E6D07}" srcId="{11316589-60F6-4DEF-A870-D04E3CBEE23C}" destId="{2EC15984-41BA-438F-B60F-71C94F04003E}" srcOrd="7" destOrd="0" parTransId="{B38DED92-E5EB-4B9D-B583-DDD59BF5F59D}" sibTransId="{2454C590-4F4B-45AB-96E7-6FEA0AABEE10}"/>
    <dgm:cxn modelId="{5E4A7E52-DECF-4F44-8A6C-03BCB6D9C659}" type="presOf" srcId="{E03F752D-1314-4294-9D95-43B056FC2095}" destId="{06663AE2-B28B-4439-BC6A-84CE4B2CBEE1}" srcOrd="0" destOrd="0" presId="urn:microsoft.com/office/officeart/2005/8/layout/default"/>
    <dgm:cxn modelId="{4A678555-CEF6-4C05-9356-D6471D4D9407}" srcId="{11316589-60F6-4DEF-A870-D04E3CBEE23C}" destId="{08A7C696-4E5C-4BED-8423-8E9E97D788B1}" srcOrd="4" destOrd="0" parTransId="{DF54F28A-0626-4F7F-B4A0-3148E598810D}" sibTransId="{7A5AF83A-C2E3-468C-8654-F4D86C2C4C86}"/>
    <dgm:cxn modelId="{7BAE0777-79AD-43F8-8710-3D67983D49B5}" srcId="{11316589-60F6-4DEF-A870-D04E3CBEE23C}" destId="{C645D116-84DD-46F5-B672-B1E38CDF791F}" srcOrd="0" destOrd="0" parTransId="{0F6FA6C9-D692-4BC6-8E8F-898759CA4E3A}" sibTransId="{C39838D4-B62C-4CF4-95D5-3B5B19AB298E}"/>
    <dgm:cxn modelId="{3D6C3F78-C286-4D06-B99B-76710869C316}" srcId="{11316589-60F6-4DEF-A870-D04E3CBEE23C}" destId="{F43A94B5-DC4F-4F28-BC6D-E3FB76908BB1}" srcOrd="3" destOrd="0" parTransId="{BF1F4E1C-D632-47A3-BDD3-4C58D2433866}" sibTransId="{873C1A97-38B8-4C16-BA22-C580D4BF0365}"/>
    <dgm:cxn modelId="{3F096184-4C60-4B9D-B108-8FD9E2ABB07D}" type="presOf" srcId="{3D6946D3-E879-4A63-B12B-E8BAF8CA394E}" destId="{E11320F0-B428-4C81-BD10-8C1F0AFBC429}" srcOrd="0" destOrd="0" presId="urn:microsoft.com/office/officeart/2005/8/layout/default"/>
    <dgm:cxn modelId="{225ACD8B-8644-43B5-801A-3303CC043945}" srcId="{11316589-60F6-4DEF-A870-D04E3CBEE23C}" destId="{0BFCAA2F-804E-4F9A-93A2-5ED455AB9C06}" srcOrd="1" destOrd="0" parTransId="{E0E59D6B-820C-4016-8CCA-D1329B49B830}" sibTransId="{4C100A67-409B-4270-8019-69B44A16C03D}"/>
    <dgm:cxn modelId="{12282F8D-CDBB-46E1-AD0B-FFA6B980E8E3}" srcId="{11316589-60F6-4DEF-A870-D04E3CBEE23C}" destId="{3D6946D3-E879-4A63-B12B-E8BAF8CA394E}" srcOrd="8" destOrd="0" parTransId="{095AD6C7-7802-49CF-A304-FBFF4E1D25A3}" sibTransId="{03F41482-61DF-4AB1-AAF6-D9947C017E3A}"/>
    <dgm:cxn modelId="{2161BACB-D8E3-4A16-92C4-C07E889A70BD}" srcId="{11316589-60F6-4DEF-A870-D04E3CBEE23C}" destId="{897386B9-2C43-49A6-A4E5-E999C64B900D}" srcOrd="6" destOrd="0" parTransId="{F118F302-654E-44CA-B220-AB6EE08BCBBC}" sibTransId="{2BF39529-055F-4FD1-8B63-815A78553D7F}"/>
    <dgm:cxn modelId="{309235F2-5E9E-46C2-8EB3-E9577A092D85}" type="presOf" srcId="{11316589-60F6-4DEF-A870-D04E3CBEE23C}" destId="{F9E5E3F9-D918-465F-98F5-16E2196A2E42}" srcOrd="0" destOrd="0" presId="urn:microsoft.com/office/officeart/2005/8/layout/default"/>
    <dgm:cxn modelId="{99419CF3-7AAB-485E-B4A4-25A0CC82272D}" type="presOf" srcId="{F43A94B5-DC4F-4F28-BC6D-E3FB76908BB1}" destId="{469B62AD-B931-4AFC-8260-392A6C46B1B9}" srcOrd="0" destOrd="0" presId="urn:microsoft.com/office/officeart/2005/8/layout/default"/>
    <dgm:cxn modelId="{0F110EF4-D976-4044-BD8D-705DDECA7224}" type="presOf" srcId="{897386B9-2C43-49A6-A4E5-E999C64B900D}" destId="{CFEDEA94-C39C-49D8-BD53-BCB257593D74}" srcOrd="0" destOrd="0" presId="urn:microsoft.com/office/officeart/2005/8/layout/default"/>
    <dgm:cxn modelId="{36E8E2CD-0654-472C-AE8E-F9B4101160D6}" type="presParOf" srcId="{F9E5E3F9-D918-465F-98F5-16E2196A2E42}" destId="{5E402B68-3A8E-499E-B158-40FB7BF023C7}" srcOrd="0" destOrd="0" presId="urn:microsoft.com/office/officeart/2005/8/layout/default"/>
    <dgm:cxn modelId="{2AA443CF-AACC-4023-92C0-3E3549C2377A}" type="presParOf" srcId="{F9E5E3F9-D918-465F-98F5-16E2196A2E42}" destId="{233560EF-9D9F-4420-966B-74920151ECB9}" srcOrd="1" destOrd="0" presId="urn:microsoft.com/office/officeart/2005/8/layout/default"/>
    <dgm:cxn modelId="{027C83D0-157F-43B4-B508-65E1A4452BD1}" type="presParOf" srcId="{F9E5E3F9-D918-465F-98F5-16E2196A2E42}" destId="{F76C31C9-E24D-46ED-9675-3D7308F9A42F}" srcOrd="2" destOrd="0" presId="urn:microsoft.com/office/officeart/2005/8/layout/default"/>
    <dgm:cxn modelId="{574E907F-8DA5-4658-B246-71319D6366B6}" type="presParOf" srcId="{F9E5E3F9-D918-465F-98F5-16E2196A2E42}" destId="{9B501C96-6D15-4FD3-9842-8D122A29E0DA}" srcOrd="3" destOrd="0" presId="urn:microsoft.com/office/officeart/2005/8/layout/default"/>
    <dgm:cxn modelId="{1BE635B4-56D6-4E70-996F-A99981EB17A2}" type="presParOf" srcId="{F9E5E3F9-D918-465F-98F5-16E2196A2E42}" destId="{913D6E4C-AD0E-4A48-9A4C-60D501A62A5F}" srcOrd="4" destOrd="0" presId="urn:microsoft.com/office/officeart/2005/8/layout/default"/>
    <dgm:cxn modelId="{25DC3DC7-5C94-4714-9574-D49CED028577}" type="presParOf" srcId="{F9E5E3F9-D918-465F-98F5-16E2196A2E42}" destId="{2AEA954B-5CCD-483D-8F45-40E6F6F78BDA}" srcOrd="5" destOrd="0" presId="urn:microsoft.com/office/officeart/2005/8/layout/default"/>
    <dgm:cxn modelId="{C841463C-7C04-4727-A380-9113C7317A01}" type="presParOf" srcId="{F9E5E3F9-D918-465F-98F5-16E2196A2E42}" destId="{469B62AD-B931-4AFC-8260-392A6C46B1B9}" srcOrd="6" destOrd="0" presId="urn:microsoft.com/office/officeart/2005/8/layout/default"/>
    <dgm:cxn modelId="{3B04D941-1811-45B1-9FAA-CB3409EB2ADE}" type="presParOf" srcId="{F9E5E3F9-D918-465F-98F5-16E2196A2E42}" destId="{7509EFB5-1A0C-4229-8272-BD9EA3DA689E}" srcOrd="7" destOrd="0" presId="urn:microsoft.com/office/officeart/2005/8/layout/default"/>
    <dgm:cxn modelId="{3DB378D6-3AEB-4EBC-8C7B-721CA92525B4}" type="presParOf" srcId="{F9E5E3F9-D918-465F-98F5-16E2196A2E42}" destId="{58596C6A-8222-469C-B447-B3740AB574F4}" srcOrd="8" destOrd="0" presId="urn:microsoft.com/office/officeart/2005/8/layout/default"/>
    <dgm:cxn modelId="{78045240-9E17-4E97-AA34-4B02DC884A26}" type="presParOf" srcId="{F9E5E3F9-D918-465F-98F5-16E2196A2E42}" destId="{751F561E-E957-49DB-A82F-20BE7CA9E07B}" srcOrd="9" destOrd="0" presId="urn:microsoft.com/office/officeart/2005/8/layout/default"/>
    <dgm:cxn modelId="{BADFAA0A-D974-4521-9625-C031AB359A82}" type="presParOf" srcId="{F9E5E3F9-D918-465F-98F5-16E2196A2E42}" destId="{06663AE2-B28B-4439-BC6A-84CE4B2CBEE1}" srcOrd="10" destOrd="0" presId="urn:microsoft.com/office/officeart/2005/8/layout/default"/>
    <dgm:cxn modelId="{FF41DABF-84A1-41F6-8691-01FA7922D632}" type="presParOf" srcId="{F9E5E3F9-D918-465F-98F5-16E2196A2E42}" destId="{69E58DFE-E295-48B2-9507-BC6761AA6202}" srcOrd="11" destOrd="0" presId="urn:microsoft.com/office/officeart/2005/8/layout/default"/>
    <dgm:cxn modelId="{9F4EA3F0-1F98-4E24-9325-4ED0F6FD9B00}" type="presParOf" srcId="{F9E5E3F9-D918-465F-98F5-16E2196A2E42}" destId="{CFEDEA94-C39C-49D8-BD53-BCB257593D74}" srcOrd="12" destOrd="0" presId="urn:microsoft.com/office/officeart/2005/8/layout/default"/>
    <dgm:cxn modelId="{D1C07ADD-D3AE-4ED6-918D-EF5813367BF2}" type="presParOf" srcId="{F9E5E3F9-D918-465F-98F5-16E2196A2E42}" destId="{3AB4A04E-7E0C-4C51-A8DD-08F42334B300}" srcOrd="13" destOrd="0" presId="urn:microsoft.com/office/officeart/2005/8/layout/default"/>
    <dgm:cxn modelId="{D33C84F5-ED58-416C-A98E-B139B4745F98}" type="presParOf" srcId="{F9E5E3F9-D918-465F-98F5-16E2196A2E42}" destId="{010D2353-FA0A-4F53-BD7C-4D24EE7A760C}" srcOrd="14" destOrd="0" presId="urn:microsoft.com/office/officeart/2005/8/layout/default"/>
    <dgm:cxn modelId="{341440D3-BF9A-47F8-B0E1-265709046C53}" type="presParOf" srcId="{F9E5E3F9-D918-465F-98F5-16E2196A2E42}" destId="{CCE0DE46-2546-443C-9F3E-11B3131D4297}" srcOrd="15" destOrd="0" presId="urn:microsoft.com/office/officeart/2005/8/layout/default"/>
    <dgm:cxn modelId="{8820A961-06B8-45C5-B279-6B58DD395C42}" type="presParOf" srcId="{F9E5E3F9-D918-465F-98F5-16E2196A2E42}" destId="{E11320F0-B428-4C81-BD10-8C1F0AFBC429}"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r>
            <a:rPr lang="en-US" sz="6000" b="1" dirty="0"/>
            <a:t>Imaginative      Practices</a:t>
          </a:r>
          <a:endParaRPr lang="en-US" sz="6000"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Y="156941" custLinFactNeighborY="-33158">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r>
            <a:rPr lang="en-GB" sz="4400" b="1" dirty="0"/>
            <a:t>Called, Connected, Committed: 24 Leadership Practices (2020) </a:t>
          </a:r>
          <a:endParaRPr lang="en-US" sz="4400"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X="100000" custScaleY="178520" custLinFactNeighborX="22695" custLinFactNeighborY="-77779">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E0A492-FE95-4918-AF4C-F2B800116B38}"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33825D9B-2513-423E-9DD5-8B0817A879E2}">
      <dgm:prSet phldrT="[Text]"/>
      <dgm:spPr/>
      <dgm:t>
        <a:bodyPr/>
        <a:lstStyle/>
        <a:p>
          <a:r>
            <a:rPr lang="en-US" b="1" i="1" dirty="0"/>
            <a:t>‘Life in all its fullness’</a:t>
          </a:r>
        </a:p>
      </dgm:t>
    </dgm:pt>
    <dgm:pt modelId="{0232D076-81DD-4D45-9A6B-8FC9470DC09F}" type="parTrans" cxnId="{72B5AAF1-307B-45AD-BD90-7C3AA366CC07}">
      <dgm:prSet/>
      <dgm:spPr/>
      <dgm:t>
        <a:bodyPr/>
        <a:lstStyle/>
        <a:p>
          <a:endParaRPr lang="en-US"/>
        </a:p>
      </dgm:t>
    </dgm:pt>
    <dgm:pt modelId="{BCEF7BC8-05DB-4AEC-8946-1CA81C5FC1E9}" type="sibTrans" cxnId="{72B5AAF1-307B-45AD-BD90-7C3AA366CC07}">
      <dgm:prSet/>
      <dgm:spPr/>
      <dgm:t>
        <a:bodyPr/>
        <a:lstStyle/>
        <a:p>
          <a:endParaRPr lang="en-US"/>
        </a:p>
      </dgm:t>
    </dgm:pt>
    <dgm:pt modelId="{3C6C27A3-E06C-4DDD-B3C9-0CCF988ECF45}">
      <dgm:prSet phldrT="[Text]"/>
      <dgm:spPr/>
      <dgm:t>
        <a:bodyPr/>
        <a:lstStyle/>
        <a:p>
          <a:r>
            <a:rPr lang="en-US" dirty="0"/>
            <a:t>Educating for </a:t>
          </a:r>
          <a:r>
            <a:rPr lang="en-US" b="1" dirty="0"/>
            <a:t>Wisdom, Knowledge and Skills</a:t>
          </a:r>
        </a:p>
      </dgm:t>
    </dgm:pt>
    <dgm:pt modelId="{B88B10A3-BC1D-487D-8DF1-A630530A80E2}" type="parTrans" cxnId="{7895210F-CA1F-4A3C-B574-36B7E9C799B8}">
      <dgm:prSet/>
      <dgm:spPr/>
      <dgm:t>
        <a:bodyPr/>
        <a:lstStyle/>
        <a:p>
          <a:endParaRPr lang="en-US"/>
        </a:p>
      </dgm:t>
    </dgm:pt>
    <dgm:pt modelId="{7F8954A2-9E35-42C0-A9D4-DBA9A537FC42}" type="sibTrans" cxnId="{7895210F-CA1F-4A3C-B574-36B7E9C799B8}">
      <dgm:prSet/>
      <dgm:spPr/>
      <dgm:t>
        <a:bodyPr/>
        <a:lstStyle/>
        <a:p>
          <a:endParaRPr lang="en-US"/>
        </a:p>
      </dgm:t>
    </dgm:pt>
    <dgm:pt modelId="{F1267C97-0B8D-4700-ADB8-64B9ABD8E4A8}">
      <dgm:prSet phldrT="[Text]"/>
      <dgm:spPr/>
      <dgm:t>
        <a:bodyPr/>
        <a:lstStyle/>
        <a:p>
          <a:r>
            <a:rPr lang="en-US" dirty="0"/>
            <a:t>Educating for </a:t>
          </a:r>
        </a:p>
        <a:p>
          <a:r>
            <a:rPr lang="en-US" b="1" dirty="0"/>
            <a:t>Hope and Aspiration</a:t>
          </a:r>
        </a:p>
      </dgm:t>
    </dgm:pt>
    <dgm:pt modelId="{C48DA905-96EB-454F-B7B8-3D36FA2DD054}" type="parTrans" cxnId="{6D0798C5-06B5-4B62-A9BD-3675A53CBE2D}">
      <dgm:prSet/>
      <dgm:spPr/>
      <dgm:t>
        <a:bodyPr/>
        <a:lstStyle/>
        <a:p>
          <a:endParaRPr lang="en-US"/>
        </a:p>
      </dgm:t>
    </dgm:pt>
    <dgm:pt modelId="{20569730-34FF-43CC-BC7A-7BA02704B504}" type="sibTrans" cxnId="{6D0798C5-06B5-4B62-A9BD-3675A53CBE2D}">
      <dgm:prSet/>
      <dgm:spPr/>
      <dgm:t>
        <a:bodyPr/>
        <a:lstStyle/>
        <a:p>
          <a:endParaRPr lang="en-US"/>
        </a:p>
      </dgm:t>
    </dgm:pt>
    <dgm:pt modelId="{71D8C7EA-E7BB-448D-A2F2-BD1AE01301F2}">
      <dgm:prSet phldrT="[Text]"/>
      <dgm:spPr/>
      <dgm:t>
        <a:bodyPr/>
        <a:lstStyle/>
        <a:p>
          <a:r>
            <a:rPr lang="en-US" dirty="0"/>
            <a:t>Educating for </a:t>
          </a:r>
          <a:r>
            <a:rPr lang="en-US" b="1" dirty="0"/>
            <a:t>Community and Living Well Together</a:t>
          </a:r>
        </a:p>
      </dgm:t>
    </dgm:pt>
    <dgm:pt modelId="{094C8D57-8A2A-4936-AFE2-6BA35886B814}" type="parTrans" cxnId="{F1C0A92E-06A6-42D0-9FCF-E4DE9E921FC4}">
      <dgm:prSet/>
      <dgm:spPr/>
      <dgm:t>
        <a:bodyPr/>
        <a:lstStyle/>
        <a:p>
          <a:endParaRPr lang="en-US"/>
        </a:p>
      </dgm:t>
    </dgm:pt>
    <dgm:pt modelId="{F9198BA1-CCE1-4017-92D4-75171751B4E7}" type="sibTrans" cxnId="{F1C0A92E-06A6-42D0-9FCF-E4DE9E921FC4}">
      <dgm:prSet/>
      <dgm:spPr/>
      <dgm:t>
        <a:bodyPr/>
        <a:lstStyle/>
        <a:p>
          <a:endParaRPr lang="en-US"/>
        </a:p>
      </dgm:t>
    </dgm:pt>
    <dgm:pt modelId="{D2920D06-C260-4EBB-BB71-33CDD22B1378}">
      <dgm:prSet phldrT="[Text]"/>
      <dgm:spPr/>
      <dgm:t>
        <a:bodyPr/>
        <a:lstStyle/>
        <a:p>
          <a:r>
            <a:rPr lang="en-US" dirty="0"/>
            <a:t>Educating for </a:t>
          </a:r>
          <a:r>
            <a:rPr lang="en-US" b="1" dirty="0"/>
            <a:t>Dignity and Respect </a:t>
          </a:r>
        </a:p>
      </dgm:t>
    </dgm:pt>
    <dgm:pt modelId="{3F00FDD3-C4AC-41BE-A7E3-8ED807B1FF0E}" type="parTrans" cxnId="{BD1D757B-3274-45C3-B840-7CAF1B8B2241}">
      <dgm:prSet/>
      <dgm:spPr/>
      <dgm:t>
        <a:bodyPr/>
        <a:lstStyle/>
        <a:p>
          <a:endParaRPr lang="en-US"/>
        </a:p>
      </dgm:t>
    </dgm:pt>
    <dgm:pt modelId="{46F6AB54-9C22-496D-A412-E2364CC7B464}" type="sibTrans" cxnId="{BD1D757B-3274-45C3-B840-7CAF1B8B2241}">
      <dgm:prSet/>
      <dgm:spPr/>
      <dgm:t>
        <a:bodyPr/>
        <a:lstStyle/>
        <a:p>
          <a:endParaRPr lang="en-US"/>
        </a:p>
      </dgm:t>
    </dgm:pt>
    <dgm:pt modelId="{3D84F452-8213-417D-885C-5881409592A6}" type="pres">
      <dgm:prSet presAssocID="{E6E0A492-FE95-4918-AF4C-F2B800116B38}" presName="diagram" presStyleCnt="0">
        <dgm:presLayoutVars>
          <dgm:chMax val="1"/>
          <dgm:dir/>
          <dgm:animLvl val="ctr"/>
          <dgm:resizeHandles val="exact"/>
        </dgm:presLayoutVars>
      </dgm:prSet>
      <dgm:spPr/>
    </dgm:pt>
    <dgm:pt modelId="{4707B2A0-F786-49CD-92A3-543F7332A683}" type="pres">
      <dgm:prSet presAssocID="{E6E0A492-FE95-4918-AF4C-F2B800116B38}" presName="matrix" presStyleCnt="0"/>
      <dgm:spPr/>
    </dgm:pt>
    <dgm:pt modelId="{AF42D8D7-2B80-4A0D-A025-11B752BD8841}" type="pres">
      <dgm:prSet presAssocID="{E6E0A492-FE95-4918-AF4C-F2B800116B38}" presName="tile1" presStyleLbl="node1" presStyleIdx="0" presStyleCnt="4" custLinFactNeighborY="-10658"/>
      <dgm:spPr/>
    </dgm:pt>
    <dgm:pt modelId="{7724E12C-1F6F-4947-849C-7A868E1CFB83}" type="pres">
      <dgm:prSet presAssocID="{E6E0A492-FE95-4918-AF4C-F2B800116B38}" presName="tile1text" presStyleLbl="node1" presStyleIdx="0" presStyleCnt="4">
        <dgm:presLayoutVars>
          <dgm:chMax val="0"/>
          <dgm:chPref val="0"/>
          <dgm:bulletEnabled val="1"/>
        </dgm:presLayoutVars>
      </dgm:prSet>
      <dgm:spPr/>
    </dgm:pt>
    <dgm:pt modelId="{F2796A30-4BA6-4579-B872-55030DC8751B}" type="pres">
      <dgm:prSet presAssocID="{E6E0A492-FE95-4918-AF4C-F2B800116B38}" presName="tile2" presStyleLbl="node1" presStyleIdx="1" presStyleCnt="4"/>
      <dgm:spPr/>
    </dgm:pt>
    <dgm:pt modelId="{59C753EF-0842-45C9-8FA4-7A0668040A7A}" type="pres">
      <dgm:prSet presAssocID="{E6E0A492-FE95-4918-AF4C-F2B800116B38}" presName="tile2text" presStyleLbl="node1" presStyleIdx="1" presStyleCnt="4">
        <dgm:presLayoutVars>
          <dgm:chMax val="0"/>
          <dgm:chPref val="0"/>
          <dgm:bulletEnabled val="1"/>
        </dgm:presLayoutVars>
      </dgm:prSet>
      <dgm:spPr/>
    </dgm:pt>
    <dgm:pt modelId="{D2EE4A69-F86E-44DB-8DC2-05CF8482E115}" type="pres">
      <dgm:prSet presAssocID="{E6E0A492-FE95-4918-AF4C-F2B800116B38}" presName="tile3" presStyleLbl="node1" presStyleIdx="2" presStyleCnt="4"/>
      <dgm:spPr/>
    </dgm:pt>
    <dgm:pt modelId="{B8E3EB5F-FD04-4587-8811-F896BB860A24}" type="pres">
      <dgm:prSet presAssocID="{E6E0A492-FE95-4918-AF4C-F2B800116B38}" presName="tile3text" presStyleLbl="node1" presStyleIdx="2" presStyleCnt="4">
        <dgm:presLayoutVars>
          <dgm:chMax val="0"/>
          <dgm:chPref val="0"/>
          <dgm:bulletEnabled val="1"/>
        </dgm:presLayoutVars>
      </dgm:prSet>
      <dgm:spPr/>
    </dgm:pt>
    <dgm:pt modelId="{D2422CFC-64A5-4E24-9F46-1CDA73C5BF6F}" type="pres">
      <dgm:prSet presAssocID="{E6E0A492-FE95-4918-AF4C-F2B800116B38}" presName="tile4" presStyleLbl="node1" presStyleIdx="3" presStyleCnt="4"/>
      <dgm:spPr/>
    </dgm:pt>
    <dgm:pt modelId="{C4C1511B-EED0-40ED-A51F-1F1A3149B7DE}" type="pres">
      <dgm:prSet presAssocID="{E6E0A492-FE95-4918-AF4C-F2B800116B38}" presName="tile4text" presStyleLbl="node1" presStyleIdx="3" presStyleCnt="4">
        <dgm:presLayoutVars>
          <dgm:chMax val="0"/>
          <dgm:chPref val="0"/>
          <dgm:bulletEnabled val="1"/>
        </dgm:presLayoutVars>
      </dgm:prSet>
      <dgm:spPr/>
    </dgm:pt>
    <dgm:pt modelId="{961D8291-A1AA-439C-9B5B-62F2FD2E034E}" type="pres">
      <dgm:prSet presAssocID="{E6E0A492-FE95-4918-AF4C-F2B800116B38}" presName="centerTile" presStyleLbl="fgShp" presStyleIdx="0" presStyleCnt="1">
        <dgm:presLayoutVars>
          <dgm:chMax val="0"/>
          <dgm:chPref val="0"/>
        </dgm:presLayoutVars>
      </dgm:prSet>
      <dgm:spPr/>
    </dgm:pt>
  </dgm:ptLst>
  <dgm:cxnLst>
    <dgm:cxn modelId="{670E830B-71CE-4BC3-BB72-855EF653E6D7}" type="presOf" srcId="{F1267C97-0B8D-4700-ADB8-64B9ABD8E4A8}" destId="{F2796A30-4BA6-4579-B872-55030DC8751B}" srcOrd="0" destOrd="0" presId="urn:microsoft.com/office/officeart/2005/8/layout/matrix1"/>
    <dgm:cxn modelId="{7895210F-CA1F-4A3C-B574-36B7E9C799B8}" srcId="{33825D9B-2513-423E-9DD5-8B0817A879E2}" destId="{3C6C27A3-E06C-4DDD-B3C9-0CCF988ECF45}" srcOrd="0" destOrd="0" parTransId="{B88B10A3-BC1D-487D-8DF1-A630530A80E2}" sibTransId="{7F8954A2-9E35-42C0-A9D4-DBA9A537FC42}"/>
    <dgm:cxn modelId="{82EC3A12-FC96-4793-BE4C-0D8CB6475CF9}" type="presOf" srcId="{E6E0A492-FE95-4918-AF4C-F2B800116B38}" destId="{3D84F452-8213-417D-885C-5881409592A6}" srcOrd="0" destOrd="0" presId="urn:microsoft.com/office/officeart/2005/8/layout/matrix1"/>
    <dgm:cxn modelId="{29C57013-6252-4D37-9325-660335E46E3F}" type="presOf" srcId="{71D8C7EA-E7BB-448D-A2F2-BD1AE01301F2}" destId="{D2EE4A69-F86E-44DB-8DC2-05CF8482E115}" srcOrd="0" destOrd="0" presId="urn:microsoft.com/office/officeart/2005/8/layout/matrix1"/>
    <dgm:cxn modelId="{DEEB711E-7289-4BBF-B305-0BA6A33888D5}" type="presOf" srcId="{33825D9B-2513-423E-9DD5-8B0817A879E2}" destId="{961D8291-A1AA-439C-9B5B-62F2FD2E034E}" srcOrd="0" destOrd="0" presId="urn:microsoft.com/office/officeart/2005/8/layout/matrix1"/>
    <dgm:cxn modelId="{F1C0A92E-06A6-42D0-9FCF-E4DE9E921FC4}" srcId="{33825D9B-2513-423E-9DD5-8B0817A879E2}" destId="{71D8C7EA-E7BB-448D-A2F2-BD1AE01301F2}" srcOrd="2" destOrd="0" parTransId="{094C8D57-8A2A-4936-AFE2-6BA35886B814}" sibTransId="{F9198BA1-CCE1-4017-92D4-75171751B4E7}"/>
    <dgm:cxn modelId="{F75A666B-0D7B-44BE-97F1-8EE82ACAB21D}" type="presOf" srcId="{F1267C97-0B8D-4700-ADB8-64B9ABD8E4A8}" destId="{59C753EF-0842-45C9-8FA4-7A0668040A7A}" srcOrd="1" destOrd="0" presId="urn:microsoft.com/office/officeart/2005/8/layout/matrix1"/>
    <dgm:cxn modelId="{BD1D757B-3274-45C3-B840-7CAF1B8B2241}" srcId="{33825D9B-2513-423E-9DD5-8B0817A879E2}" destId="{D2920D06-C260-4EBB-BB71-33CDD22B1378}" srcOrd="3" destOrd="0" parTransId="{3F00FDD3-C4AC-41BE-A7E3-8ED807B1FF0E}" sibTransId="{46F6AB54-9C22-496D-A412-E2364CC7B464}"/>
    <dgm:cxn modelId="{9160F497-ACF6-46A1-B503-8537E95B640B}" type="presOf" srcId="{3C6C27A3-E06C-4DDD-B3C9-0CCF988ECF45}" destId="{7724E12C-1F6F-4947-849C-7A868E1CFB83}" srcOrd="1" destOrd="0" presId="urn:microsoft.com/office/officeart/2005/8/layout/matrix1"/>
    <dgm:cxn modelId="{4B65A1A3-CAB7-4055-A0B5-90D2B0703344}" type="presOf" srcId="{D2920D06-C260-4EBB-BB71-33CDD22B1378}" destId="{C4C1511B-EED0-40ED-A51F-1F1A3149B7DE}" srcOrd="1" destOrd="0" presId="urn:microsoft.com/office/officeart/2005/8/layout/matrix1"/>
    <dgm:cxn modelId="{515FC2AE-440B-46AC-8238-A93678CD23FC}" type="presOf" srcId="{D2920D06-C260-4EBB-BB71-33CDD22B1378}" destId="{D2422CFC-64A5-4E24-9F46-1CDA73C5BF6F}" srcOrd="0" destOrd="0" presId="urn:microsoft.com/office/officeart/2005/8/layout/matrix1"/>
    <dgm:cxn modelId="{BF6032BC-5EB4-4B45-9AE8-2ADE96438031}" type="presOf" srcId="{3C6C27A3-E06C-4DDD-B3C9-0CCF988ECF45}" destId="{AF42D8D7-2B80-4A0D-A025-11B752BD8841}" srcOrd="0" destOrd="0" presId="urn:microsoft.com/office/officeart/2005/8/layout/matrix1"/>
    <dgm:cxn modelId="{6D0798C5-06B5-4B62-A9BD-3675A53CBE2D}" srcId="{33825D9B-2513-423E-9DD5-8B0817A879E2}" destId="{F1267C97-0B8D-4700-ADB8-64B9ABD8E4A8}" srcOrd="1" destOrd="0" parTransId="{C48DA905-96EB-454F-B7B8-3D36FA2DD054}" sibTransId="{20569730-34FF-43CC-BC7A-7BA02704B504}"/>
    <dgm:cxn modelId="{099C38EF-E45C-483C-851C-3A60F9741BE0}" type="presOf" srcId="{71D8C7EA-E7BB-448D-A2F2-BD1AE01301F2}" destId="{B8E3EB5F-FD04-4587-8811-F896BB860A24}" srcOrd="1" destOrd="0" presId="urn:microsoft.com/office/officeart/2005/8/layout/matrix1"/>
    <dgm:cxn modelId="{72B5AAF1-307B-45AD-BD90-7C3AA366CC07}" srcId="{E6E0A492-FE95-4918-AF4C-F2B800116B38}" destId="{33825D9B-2513-423E-9DD5-8B0817A879E2}" srcOrd="0" destOrd="0" parTransId="{0232D076-81DD-4D45-9A6B-8FC9470DC09F}" sibTransId="{BCEF7BC8-05DB-4AEC-8946-1CA81C5FC1E9}"/>
    <dgm:cxn modelId="{F0787B61-ABF1-44D4-B7E6-80AE064957EC}" type="presParOf" srcId="{3D84F452-8213-417D-885C-5881409592A6}" destId="{4707B2A0-F786-49CD-92A3-543F7332A683}" srcOrd="0" destOrd="0" presId="urn:microsoft.com/office/officeart/2005/8/layout/matrix1"/>
    <dgm:cxn modelId="{250328E9-985D-4C19-83F2-D45CF89BEE02}" type="presParOf" srcId="{4707B2A0-F786-49CD-92A3-543F7332A683}" destId="{AF42D8D7-2B80-4A0D-A025-11B752BD8841}" srcOrd="0" destOrd="0" presId="urn:microsoft.com/office/officeart/2005/8/layout/matrix1"/>
    <dgm:cxn modelId="{327E6D3B-7B95-4868-9983-7E9891B745B3}" type="presParOf" srcId="{4707B2A0-F786-49CD-92A3-543F7332A683}" destId="{7724E12C-1F6F-4947-849C-7A868E1CFB83}" srcOrd="1" destOrd="0" presId="urn:microsoft.com/office/officeart/2005/8/layout/matrix1"/>
    <dgm:cxn modelId="{53316645-9FD3-4695-84D2-1B87307BB23A}" type="presParOf" srcId="{4707B2A0-F786-49CD-92A3-543F7332A683}" destId="{F2796A30-4BA6-4579-B872-55030DC8751B}" srcOrd="2" destOrd="0" presId="urn:microsoft.com/office/officeart/2005/8/layout/matrix1"/>
    <dgm:cxn modelId="{8D35CBFC-D87A-4451-999F-30D38D6E0B6C}" type="presParOf" srcId="{4707B2A0-F786-49CD-92A3-543F7332A683}" destId="{59C753EF-0842-45C9-8FA4-7A0668040A7A}" srcOrd="3" destOrd="0" presId="urn:microsoft.com/office/officeart/2005/8/layout/matrix1"/>
    <dgm:cxn modelId="{66B5FC47-7971-4038-8082-F312A37E17D0}" type="presParOf" srcId="{4707B2A0-F786-49CD-92A3-543F7332A683}" destId="{D2EE4A69-F86E-44DB-8DC2-05CF8482E115}" srcOrd="4" destOrd="0" presId="urn:microsoft.com/office/officeart/2005/8/layout/matrix1"/>
    <dgm:cxn modelId="{E5FC856A-9A08-4696-B435-DE4B98DDE8B2}" type="presParOf" srcId="{4707B2A0-F786-49CD-92A3-543F7332A683}" destId="{B8E3EB5F-FD04-4587-8811-F896BB860A24}" srcOrd="5" destOrd="0" presId="urn:microsoft.com/office/officeart/2005/8/layout/matrix1"/>
    <dgm:cxn modelId="{426C0DBE-0D82-4FC3-B3A5-45CFF0AA2642}" type="presParOf" srcId="{4707B2A0-F786-49CD-92A3-543F7332A683}" destId="{D2422CFC-64A5-4E24-9F46-1CDA73C5BF6F}" srcOrd="6" destOrd="0" presId="urn:microsoft.com/office/officeart/2005/8/layout/matrix1"/>
    <dgm:cxn modelId="{2E02F08C-4D76-460F-B912-FBA3894703E7}" type="presParOf" srcId="{4707B2A0-F786-49CD-92A3-543F7332A683}" destId="{C4C1511B-EED0-40ED-A51F-1F1A3149B7DE}" srcOrd="7" destOrd="0" presId="urn:microsoft.com/office/officeart/2005/8/layout/matrix1"/>
    <dgm:cxn modelId="{768D1956-ACAA-4807-9CA1-3997E81F06FC}" type="presParOf" srcId="{3D84F452-8213-417D-885C-5881409592A6}" destId="{961D8291-A1AA-439C-9B5B-62F2FD2E034E}"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pPr algn="ctr"/>
          <a:r>
            <a:rPr kumimoji="0" lang="en-US" sz="4800" i="0" u="none" strike="noStrike" cap="none" spc="0" normalizeH="0" baseline="0" noProof="0" dirty="0">
              <a:ln>
                <a:noFill/>
              </a:ln>
              <a:solidFill>
                <a:schemeClr val="bg1"/>
              </a:solidFill>
              <a:effectLst/>
              <a:uLnTx/>
              <a:uFillTx/>
              <a:latin typeface="Arial"/>
              <a:ea typeface="+mn-ea"/>
              <a:cs typeface="Arial"/>
            </a:rPr>
            <a:t>“</a:t>
          </a:r>
          <a:r>
            <a:rPr kumimoji="0" lang="en-GB" sz="4800" i="0" u="none" strike="noStrike" cap="none" spc="0" normalizeH="0" baseline="0" noProof="0" dirty="0">
              <a:ln>
                <a:noFill/>
              </a:ln>
              <a:solidFill>
                <a:schemeClr val="bg1"/>
              </a:solidFill>
              <a:effectLst/>
              <a:uLnTx/>
              <a:uFillTx/>
              <a:latin typeface="Arial"/>
              <a:ea typeface="+mn-ea"/>
              <a:cs typeface="Arial"/>
            </a:rPr>
            <a:t>To develop inspirational</a:t>
          </a:r>
          <a:r>
            <a:rPr kumimoji="0" lang="en-GB" sz="4800" i="0" u="none" strike="noStrike" cap="none" spc="0" normalizeH="0" noProof="0" dirty="0">
              <a:ln>
                <a:noFill/>
              </a:ln>
              <a:solidFill>
                <a:schemeClr val="bg1"/>
              </a:solidFill>
              <a:effectLst/>
              <a:uLnTx/>
              <a:uFillTx/>
              <a:latin typeface="Arial"/>
              <a:ea typeface="+mn-ea"/>
              <a:cs typeface="Arial"/>
            </a:rPr>
            <a:t> leaders who are </a:t>
          </a:r>
          <a:r>
            <a:rPr kumimoji="0" lang="en-GB" sz="6600" b="1" i="0" u="none" strike="noStrike" cap="none" spc="0" normalizeH="0" noProof="0" dirty="0">
              <a:ln>
                <a:noFill/>
              </a:ln>
              <a:solidFill>
                <a:schemeClr val="bg1"/>
              </a:solidFill>
              <a:effectLst/>
              <a:uLnTx/>
              <a:uFillTx/>
              <a:latin typeface="Arial"/>
              <a:ea typeface="+mn-ea"/>
              <a:cs typeface="Arial"/>
            </a:rPr>
            <a:t>called, connected and committed </a:t>
          </a:r>
          <a:r>
            <a:rPr kumimoji="0" lang="en-GB" sz="4800" i="0" u="none" strike="noStrike" cap="none" spc="0" normalizeH="0" noProof="0" dirty="0">
              <a:ln>
                <a:noFill/>
              </a:ln>
              <a:solidFill>
                <a:schemeClr val="bg1"/>
              </a:solidFill>
              <a:effectLst/>
              <a:uLnTx/>
              <a:uFillTx/>
              <a:latin typeface="Arial"/>
              <a:ea typeface="+mn-ea"/>
              <a:cs typeface="Arial"/>
            </a:rPr>
            <a:t>to delivering the Church of England’s vision for education”</a:t>
          </a:r>
          <a:endParaRPr lang="en-US" sz="4800" b="1" i="0" dirty="0">
            <a:solidFill>
              <a:schemeClr val="bg1"/>
            </a:solidFill>
          </a:endParaRPr>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Y="192513" custLinFactNeighborY="3744">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r>
            <a:rPr lang="en-US" sz="6000" b="1" dirty="0"/>
            <a:t>Why do we need </a:t>
          </a:r>
          <a:r>
            <a:rPr lang="en-US" sz="6000" b="1" i="1" dirty="0"/>
            <a:t>Growing Faith</a:t>
          </a:r>
          <a:r>
            <a:rPr lang="en-US" sz="6000" b="1" i="0" dirty="0"/>
            <a:t>?</a:t>
          </a:r>
          <a:endParaRPr lang="en-US" sz="6000"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Y="156941" custLinFactNeighborY="-33158">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r>
            <a:rPr lang="en-US" sz="6000" b="1" dirty="0"/>
            <a:t>What do we mean by </a:t>
          </a:r>
          <a:r>
            <a:rPr lang="en-US" sz="6000" b="1" i="1" dirty="0"/>
            <a:t>Growing Faith</a:t>
          </a:r>
          <a:r>
            <a:rPr lang="en-US" sz="6000" b="1" i="0" dirty="0"/>
            <a:t>?</a:t>
          </a:r>
          <a:endParaRPr lang="en-US" sz="6000"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Y="156941" custLinFactNeighborY="-33158">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12133EA-091D-481D-9715-BB28B5A3CA35}" type="doc">
      <dgm:prSet loTypeId="urn:microsoft.com/office/officeart/2005/8/layout/venn1" loCatId="relationship" qsTypeId="urn:microsoft.com/office/officeart/2005/8/quickstyle/simple1" qsCatId="simple" csTypeId="urn:microsoft.com/office/officeart/2005/8/colors/accent1_2" csCatId="accent1" phldr="1"/>
      <dgm:spPr/>
    </dgm:pt>
    <dgm:pt modelId="{CB27D918-5EE0-46A8-BD86-D1FDE9348BF3}">
      <dgm:prSet phldrT="[Text]" custT="1"/>
      <dgm:spPr>
        <a:solidFill>
          <a:srgbClr val="7030A0">
            <a:alpha val="50000"/>
          </a:srgbClr>
        </a:solidFill>
      </dgm:spPr>
      <dgm:t>
        <a:bodyPr/>
        <a:lstStyle/>
        <a:p>
          <a:r>
            <a:rPr lang="en-GB" sz="3200" dirty="0"/>
            <a:t>Schools</a:t>
          </a:r>
        </a:p>
      </dgm:t>
    </dgm:pt>
    <dgm:pt modelId="{26614FFB-A30C-4A38-8D2F-14D708C0E4C5}" type="parTrans" cxnId="{21F3C827-3B0F-48F7-A140-60BBFB6EB67F}">
      <dgm:prSet/>
      <dgm:spPr/>
      <dgm:t>
        <a:bodyPr/>
        <a:lstStyle/>
        <a:p>
          <a:endParaRPr lang="en-GB"/>
        </a:p>
      </dgm:t>
    </dgm:pt>
    <dgm:pt modelId="{BAA9E1E5-151F-42F2-9F53-857720533613}" type="sibTrans" cxnId="{21F3C827-3B0F-48F7-A140-60BBFB6EB67F}">
      <dgm:prSet/>
      <dgm:spPr/>
      <dgm:t>
        <a:bodyPr/>
        <a:lstStyle/>
        <a:p>
          <a:endParaRPr lang="en-GB"/>
        </a:p>
      </dgm:t>
    </dgm:pt>
    <dgm:pt modelId="{15C67A55-5087-409B-926F-0E4168323106}">
      <dgm:prSet phldrT="[Text]" custT="1"/>
      <dgm:spPr>
        <a:solidFill>
          <a:srgbClr val="7030A0">
            <a:alpha val="50000"/>
          </a:srgbClr>
        </a:solidFill>
      </dgm:spPr>
      <dgm:t>
        <a:bodyPr/>
        <a:lstStyle/>
        <a:p>
          <a:r>
            <a:rPr lang="en-GB" sz="2400" dirty="0"/>
            <a:t>Households</a:t>
          </a:r>
        </a:p>
      </dgm:t>
    </dgm:pt>
    <dgm:pt modelId="{3CD34D0B-B8CB-4452-A3D8-EAB161B63080}" type="parTrans" cxnId="{07947607-B536-4D51-B420-B52BC6AD13D6}">
      <dgm:prSet/>
      <dgm:spPr/>
      <dgm:t>
        <a:bodyPr/>
        <a:lstStyle/>
        <a:p>
          <a:endParaRPr lang="en-GB"/>
        </a:p>
      </dgm:t>
    </dgm:pt>
    <dgm:pt modelId="{2C7CA441-42F2-42DF-B9C0-F0EF7C8A3845}" type="sibTrans" cxnId="{07947607-B536-4D51-B420-B52BC6AD13D6}">
      <dgm:prSet/>
      <dgm:spPr/>
      <dgm:t>
        <a:bodyPr/>
        <a:lstStyle/>
        <a:p>
          <a:endParaRPr lang="en-GB"/>
        </a:p>
      </dgm:t>
    </dgm:pt>
    <dgm:pt modelId="{0A1337F3-8638-40AA-8F24-DD4F62CABB5E}">
      <dgm:prSet phldrT="[Text]" custT="1"/>
      <dgm:spPr>
        <a:solidFill>
          <a:srgbClr val="7030A0">
            <a:alpha val="50000"/>
          </a:srgbClr>
        </a:solidFill>
      </dgm:spPr>
      <dgm:t>
        <a:bodyPr/>
        <a:lstStyle/>
        <a:p>
          <a:r>
            <a:rPr lang="en-GB" sz="2800" dirty="0"/>
            <a:t>Churches</a:t>
          </a:r>
        </a:p>
      </dgm:t>
    </dgm:pt>
    <dgm:pt modelId="{3DC5B517-F0EE-4977-8AE0-AA669A87B7EC}" type="parTrans" cxnId="{5626B4B5-E1B4-4CB5-A64F-6B20084A30A4}">
      <dgm:prSet/>
      <dgm:spPr/>
      <dgm:t>
        <a:bodyPr/>
        <a:lstStyle/>
        <a:p>
          <a:endParaRPr lang="en-GB"/>
        </a:p>
      </dgm:t>
    </dgm:pt>
    <dgm:pt modelId="{FE76AC09-5301-4632-B44E-EB28FB00721A}" type="sibTrans" cxnId="{5626B4B5-E1B4-4CB5-A64F-6B20084A30A4}">
      <dgm:prSet/>
      <dgm:spPr/>
      <dgm:t>
        <a:bodyPr/>
        <a:lstStyle/>
        <a:p>
          <a:endParaRPr lang="en-GB"/>
        </a:p>
      </dgm:t>
    </dgm:pt>
    <dgm:pt modelId="{D1004BC4-95D9-4636-A566-70384E99B9D8}" type="pres">
      <dgm:prSet presAssocID="{312133EA-091D-481D-9715-BB28B5A3CA35}" presName="compositeShape" presStyleCnt="0">
        <dgm:presLayoutVars>
          <dgm:chMax val="7"/>
          <dgm:dir/>
          <dgm:resizeHandles val="exact"/>
        </dgm:presLayoutVars>
      </dgm:prSet>
      <dgm:spPr/>
    </dgm:pt>
    <dgm:pt modelId="{42F18DF8-AFC5-40FF-806B-BE03A81B6562}" type="pres">
      <dgm:prSet presAssocID="{CB27D918-5EE0-46A8-BD86-D1FDE9348BF3}" presName="circ1" presStyleLbl="vennNode1" presStyleIdx="0" presStyleCnt="3"/>
      <dgm:spPr/>
    </dgm:pt>
    <dgm:pt modelId="{51DE139E-9F64-43A5-8786-D9695A2DBAE2}" type="pres">
      <dgm:prSet presAssocID="{CB27D918-5EE0-46A8-BD86-D1FDE9348BF3}" presName="circ1Tx" presStyleLbl="revTx" presStyleIdx="0" presStyleCnt="0">
        <dgm:presLayoutVars>
          <dgm:chMax val="0"/>
          <dgm:chPref val="0"/>
          <dgm:bulletEnabled val="1"/>
        </dgm:presLayoutVars>
      </dgm:prSet>
      <dgm:spPr/>
    </dgm:pt>
    <dgm:pt modelId="{B041C621-CD0C-4B75-BFCE-9585EC942101}" type="pres">
      <dgm:prSet presAssocID="{15C67A55-5087-409B-926F-0E4168323106}" presName="circ2" presStyleLbl="vennNode1" presStyleIdx="1" presStyleCnt="3"/>
      <dgm:spPr/>
    </dgm:pt>
    <dgm:pt modelId="{42581FFC-6352-4B23-952D-80AFF60A757E}" type="pres">
      <dgm:prSet presAssocID="{15C67A55-5087-409B-926F-0E4168323106}" presName="circ2Tx" presStyleLbl="revTx" presStyleIdx="0" presStyleCnt="0">
        <dgm:presLayoutVars>
          <dgm:chMax val="0"/>
          <dgm:chPref val="0"/>
          <dgm:bulletEnabled val="1"/>
        </dgm:presLayoutVars>
      </dgm:prSet>
      <dgm:spPr/>
    </dgm:pt>
    <dgm:pt modelId="{763C73AC-B088-4C25-8108-6D482C34DCD1}" type="pres">
      <dgm:prSet presAssocID="{0A1337F3-8638-40AA-8F24-DD4F62CABB5E}" presName="circ3" presStyleLbl="vennNode1" presStyleIdx="2" presStyleCnt="3"/>
      <dgm:spPr/>
    </dgm:pt>
    <dgm:pt modelId="{28C864B3-AA71-4E7E-9E53-F6E396029F8E}" type="pres">
      <dgm:prSet presAssocID="{0A1337F3-8638-40AA-8F24-DD4F62CABB5E}" presName="circ3Tx" presStyleLbl="revTx" presStyleIdx="0" presStyleCnt="0">
        <dgm:presLayoutVars>
          <dgm:chMax val="0"/>
          <dgm:chPref val="0"/>
          <dgm:bulletEnabled val="1"/>
        </dgm:presLayoutVars>
      </dgm:prSet>
      <dgm:spPr/>
    </dgm:pt>
  </dgm:ptLst>
  <dgm:cxnLst>
    <dgm:cxn modelId="{D405EA02-AD0C-4705-9D65-044BE4452650}" type="presOf" srcId="{CB27D918-5EE0-46A8-BD86-D1FDE9348BF3}" destId="{42F18DF8-AFC5-40FF-806B-BE03A81B6562}" srcOrd="0" destOrd="0" presId="urn:microsoft.com/office/officeart/2005/8/layout/venn1"/>
    <dgm:cxn modelId="{07947607-B536-4D51-B420-B52BC6AD13D6}" srcId="{312133EA-091D-481D-9715-BB28B5A3CA35}" destId="{15C67A55-5087-409B-926F-0E4168323106}" srcOrd="1" destOrd="0" parTransId="{3CD34D0B-B8CB-4452-A3D8-EAB161B63080}" sibTransId="{2C7CA441-42F2-42DF-B9C0-F0EF7C8A3845}"/>
    <dgm:cxn modelId="{B6A36B19-8B27-46CB-8959-E15CA75E7336}" type="presOf" srcId="{0A1337F3-8638-40AA-8F24-DD4F62CABB5E}" destId="{763C73AC-B088-4C25-8108-6D482C34DCD1}" srcOrd="0" destOrd="0" presId="urn:microsoft.com/office/officeart/2005/8/layout/venn1"/>
    <dgm:cxn modelId="{21F3C827-3B0F-48F7-A140-60BBFB6EB67F}" srcId="{312133EA-091D-481D-9715-BB28B5A3CA35}" destId="{CB27D918-5EE0-46A8-BD86-D1FDE9348BF3}" srcOrd="0" destOrd="0" parTransId="{26614FFB-A30C-4A38-8D2F-14D708C0E4C5}" sibTransId="{BAA9E1E5-151F-42F2-9F53-857720533613}"/>
    <dgm:cxn modelId="{EF982D4A-E005-445A-AB8A-64AB22668F63}" type="presOf" srcId="{312133EA-091D-481D-9715-BB28B5A3CA35}" destId="{D1004BC4-95D9-4636-A566-70384E99B9D8}" srcOrd="0" destOrd="0" presId="urn:microsoft.com/office/officeart/2005/8/layout/venn1"/>
    <dgm:cxn modelId="{367AF97C-AE1B-465B-97CB-2002063B8C71}" type="presOf" srcId="{CB27D918-5EE0-46A8-BD86-D1FDE9348BF3}" destId="{51DE139E-9F64-43A5-8786-D9695A2DBAE2}" srcOrd="1" destOrd="0" presId="urn:microsoft.com/office/officeart/2005/8/layout/venn1"/>
    <dgm:cxn modelId="{D7DAEAA9-3071-456C-B0E2-B5EFD1035CF9}" type="presOf" srcId="{15C67A55-5087-409B-926F-0E4168323106}" destId="{B041C621-CD0C-4B75-BFCE-9585EC942101}" srcOrd="0" destOrd="0" presId="urn:microsoft.com/office/officeart/2005/8/layout/venn1"/>
    <dgm:cxn modelId="{FCC419B4-06FC-4681-8D3B-790B5C1F08D6}" type="presOf" srcId="{15C67A55-5087-409B-926F-0E4168323106}" destId="{42581FFC-6352-4B23-952D-80AFF60A757E}" srcOrd="1" destOrd="0" presId="urn:microsoft.com/office/officeart/2005/8/layout/venn1"/>
    <dgm:cxn modelId="{5626B4B5-E1B4-4CB5-A64F-6B20084A30A4}" srcId="{312133EA-091D-481D-9715-BB28B5A3CA35}" destId="{0A1337F3-8638-40AA-8F24-DD4F62CABB5E}" srcOrd="2" destOrd="0" parTransId="{3DC5B517-F0EE-4977-8AE0-AA669A87B7EC}" sibTransId="{FE76AC09-5301-4632-B44E-EB28FB00721A}"/>
    <dgm:cxn modelId="{5E71ACCE-BA57-4D6E-B292-98DB1987A540}" type="presOf" srcId="{0A1337F3-8638-40AA-8F24-DD4F62CABB5E}" destId="{28C864B3-AA71-4E7E-9E53-F6E396029F8E}" srcOrd="1" destOrd="0" presId="urn:microsoft.com/office/officeart/2005/8/layout/venn1"/>
    <dgm:cxn modelId="{E8FD9A8C-4ABC-4D47-B4ED-549E13E2FCEA}" type="presParOf" srcId="{D1004BC4-95D9-4636-A566-70384E99B9D8}" destId="{42F18DF8-AFC5-40FF-806B-BE03A81B6562}" srcOrd="0" destOrd="0" presId="urn:microsoft.com/office/officeart/2005/8/layout/venn1"/>
    <dgm:cxn modelId="{550A061B-F3B1-4B08-9CF2-4BE4D5E394C8}" type="presParOf" srcId="{D1004BC4-95D9-4636-A566-70384E99B9D8}" destId="{51DE139E-9F64-43A5-8786-D9695A2DBAE2}" srcOrd="1" destOrd="0" presId="urn:microsoft.com/office/officeart/2005/8/layout/venn1"/>
    <dgm:cxn modelId="{9A4C9252-2D16-47D0-B6BB-26F32839FBCE}" type="presParOf" srcId="{D1004BC4-95D9-4636-A566-70384E99B9D8}" destId="{B041C621-CD0C-4B75-BFCE-9585EC942101}" srcOrd="2" destOrd="0" presId="urn:microsoft.com/office/officeart/2005/8/layout/venn1"/>
    <dgm:cxn modelId="{E54A98BE-F1E7-4688-8305-CE888C12ABA6}" type="presParOf" srcId="{D1004BC4-95D9-4636-A566-70384E99B9D8}" destId="{42581FFC-6352-4B23-952D-80AFF60A757E}" srcOrd="3" destOrd="0" presId="urn:microsoft.com/office/officeart/2005/8/layout/venn1"/>
    <dgm:cxn modelId="{BA298E75-8BA6-4769-894C-AF9541869629}" type="presParOf" srcId="{D1004BC4-95D9-4636-A566-70384E99B9D8}" destId="{763C73AC-B088-4C25-8108-6D482C34DCD1}" srcOrd="4" destOrd="0" presId="urn:microsoft.com/office/officeart/2005/8/layout/venn1"/>
    <dgm:cxn modelId="{7CF089F1-BAE1-49ED-848A-052346F64844}" type="presParOf" srcId="{D1004BC4-95D9-4636-A566-70384E99B9D8}" destId="{28C864B3-AA71-4E7E-9E53-F6E396029F8E}"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r>
            <a:rPr lang="en-US" sz="6000" b="1" dirty="0"/>
            <a:t>Connected Communities</a:t>
          </a:r>
          <a:endParaRPr lang="en-US" sz="6000"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Y="156941" custLinFactNeighborY="-33158">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r>
            <a:rPr lang="en-US" sz="6000" b="1" dirty="0"/>
            <a:t>Spiritual        Encounters</a:t>
          </a:r>
          <a:endParaRPr lang="en-US" sz="6000"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Y="156941" custLinFactNeighborY="-33158">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650D1EE-523C-4454-98F1-6D2589207EC8}" type="doc">
      <dgm:prSet loTypeId="urn:microsoft.com/office/officeart/2005/8/layout/vList5" loCatId="list" qsTypeId="urn:microsoft.com/office/officeart/2005/8/quickstyle/simple1" qsCatId="simple" csTypeId="urn:microsoft.com/office/officeart/2005/8/colors/ColorSchemeForSuggestions" csCatId="other" phldr="1"/>
      <dgm:spPr/>
      <dgm:t>
        <a:bodyPr/>
        <a:lstStyle/>
        <a:p>
          <a:endParaRPr lang="en-US"/>
        </a:p>
      </dgm:t>
    </dgm:pt>
    <dgm:pt modelId="{55FB8264-DE63-48EE-8F17-3234565F8E7B}">
      <dgm:prSet/>
      <dgm:spPr/>
      <dgm:t>
        <a:bodyPr/>
        <a:lstStyle/>
        <a:p>
          <a:pPr>
            <a:lnSpc>
              <a:spcPct val="100000"/>
            </a:lnSpc>
          </a:pPr>
          <a:r>
            <a:rPr lang="en-GB" b="1" dirty="0"/>
            <a:t>Spirituality:</a:t>
          </a:r>
          <a:endParaRPr lang="en-US" dirty="0"/>
        </a:p>
      </dgm:t>
    </dgm:pt>
    <dgm:pt modelId="{222432FC-EA5E-4731-83DD-E35545A9CBF7}" type="parTrans" cxnId="{4953DB06-4567-4F1F-8298-EE794EF9FED9}">
      <dgm:prSet/>
      <dgm:spPr/>
      <dgm:t>
        <a:bodyPr/>
        <a:lstStyle/>
        <a:p>
          <a:endParaRPr lang="en-US"/>
        </a:p>
      </dgm:t>
    </dgm:pt>
    <dgm:pt modelId="{26AA2A41-EB2E-4FFD-991F-990D31183FA8}" type="sibTrans" cxnId="{4953DB06-4567-4F1F-8298-EE794EF9FED9}">
      <dgm:prSet/>
      <dgm:spPr/>
      <dgm:t>
        <a:bodyPr/>
        <a:lstStyle/>
        <a:p>
          <a:endParaRPr lang="en-US"/>
        </a:p>
      </dgm:t>
    </dgm:pt>
    <dgm:pt modelId="{E8731CF0-A915-45BE-B170-F28D92981952}">
      <dgm:prSet custT="1"/>
      <dgm:spPr/>
      <dgm:t>
        <a:bodyPr/>
        <a:lstStyle/>
        <a:p>
          <a:pPr>
            <a:buNone/>
          </a:pPr>
          <a:r>
            <a:rPr lang="en-GB" sz="2000" b="1" dirty="0"/>
            <a:t>    an innate sense of awe and wonder; there’s something or someone more than just me</a:t>
          </a:r>
          <a:endParaRPr lang="en-US" sz="2000" b="1" dirty="0"/>
        </a:p>
      </dgm:t>
    </dgm:pt>
    <dgm:pt modelId="{D1052E9D-7A76-428B-AE1D-D88ED21E2D81}" type="parTrans" cxnId="{A040B0AD-7AB4-4DB2-BEA4-70E2AE4A0E9D}">
      <dgm:prSet/>
      <dgm:spPr/>
      <dgm:t>
        <a:bodyPr/>
        <a:lstStyle/>
        <a:p>
          <a:endParaRPr lang="en-US"/>
        </a:p>
      </dgm:t>
    </dgm:pt>
    <dgm:pt modelId="{DD60AE50-891C-4917-8A22-D36A314BE88A}" type="sibTrans" cxnId="{A040B0AD-7AB4-4DB2-BEA4-70E2AE4A0E9D}">
      <dgm:prSet/>
      <dgm:spPr/>
      <dgm:t>
        <a:bodyPr/>
        <a:lstStyle/>
        <a:p>
          <a:endParaRPr lang="en-US"/>
        </a:p>
      </dgm:t>
    </dgm:pt>
    <dgm:pt modelId="{4D5E4C6F-E769-4830-8761-A023A0D6C0A9}">
      <dgm:prSet/>
      <dgm:spPr/>
      <dgm:t>
        <a:bodyPr/>
        <a:lstStyle/>
        <a:p>
          <a:pPr>
            <a:lnSpc>
              <a:spcPct val="100000"/>
            </a:lnSpc>
          </a:pPr>
          <a:r>
            <a:rPr lang="en-GB" b="1"/>
            <a:t>Faith:</a:t>
          </a:r>
          <a:endParaRPr lang="en-US"/>
        </a:p>
      </dgm:t>
    </dgm:pt>
    <dgm:pt modelId="{4EEB8952-E7B3-4384-8C46-7143CC769418}" type="parTrans" cxnId="{42987884-D55F-42E2-971A-B15E7A1009B8}">
      <dgm:prSet/>
      <dgm:spPr/>
      <dgm:t>
        <a:bodyPr/>
        <a:lstStyle/>
        <a:p>
          <a:endParaRPr lang="en-US"/>
        </a:p>
      </dgm:t>
    </dgm:pt>
    <dgm:pt modelId="{F83D0BAC-D8EF-4294-8722-DAA9B1AB89DD}" type="sibTrans" cxnId="{42987884-D55F-42E2-971A-B15E7A1009B8}">
      <dgm:prSet/>
      <dgm:spPr/>
      <dgm:t>
        <a:bodyPr/>
        <a:lstStyle/>
        <a:p>
          <a:endParaRPr lang="en-US"/>
        </a:p>
      </dgm:t>
    </dgm:pt>
    <dgm:pt modelId="{AEFD2164-2A8A-46E0-88AF-FAB8DCDFD8FF}">
      <dgm:prSet custT="1"/>
      <dgm:spPr/>
      <dgm:t>
        <a:bodyPr/>
        <a:lstStyle/>
        <a:p>
          <a:pPr>
            <a:buNone/>
          </a:pPr>
          <a:r>
            <a:rPr lang="en-GB" sz="2000" b="1" dirty="0"/>
            <a:t>    our response to God;</a:t>
          </a:r>
          <a:endParaRPr lang="en-US" sz="2000" b="1" dirty="0"/>
        </a:p>
      </dgm:t>
    </dgm:pt>
    <dgm:pt modelId="{BEE96D8B-4F89-4650-8B6C-FC4A54F8F560}" type="parTrans" cxnId="{6060B665-6223-49FF-A8E8-71EA4B28EF78}">
      <dgm:prSet/>
      <dgm:spPr/>
      <dgm:t>
        <a:bodyPr/>
        <a:lstStyle/>
        <a:p>
          <a:endParaRPr lang="en-US"/>
        </a:p>
      </dgm:t>
    </dgm:pt>
    <dgm:pt modelId="{28C67878-401A-4D98-8B6F-220CACA3DC00}" type="sibTrans" cxnId="{6060B665-6223-49FF-A8E8-71EA4B28EF78}">
      <dgm:prSet/>
      <dgm:spPr/>
      <dgm:t>
        <a:bodyPr/>
        <a:lstStyle/>
        <a:p>
          <a:endParaRPr lang="en-US"/>
        </a:p>
      </dgm:t>
    </dgm:pt>
    <dgm:pt modelId="{167B09DD-F13E-43C0-9133-E96838628146}">
      <dgm:prSet custT="1"/>
      <dgm:spPr/>
      <dgm:t>
        <a:bodyPr/>
        <a:lstStyle/>
        <a:p>
          <a:pPr>
            <a:buNone/>
          </a:pPr>
          <a:r>
            <a:rPr lang="en-GB" sz="2000" b="1" dirty="0"/>
            <a:t>    making a difference to the life that we live</a:t>
          </a:r>
          <a:endParaRPr lang="en-US" sz="2000" b="1" dirty="0"/>
        </a:p>
      </dgm:t>
    </dgm:pt>
    <dgm:pt modelId="{BBE9C7B4-574C-446A-9FB5-6CD1C9D358EA}" type="parTrans" cxnId="{6720724C-F370-4E98-86A0-39E062270E2C}">
      <dgm:prSet/>
      <dgm:spPr/>
      <dgm:t>
        <a:bodyPr/>
        <a:lstStyle/>
        <a:p>
          <a:endParaRPr lang="en-GB"/>
        </a:p>
      </dgm:t>
    </dgm:pt>
    <dgm:pt modelId="{1664EC07-55F8-4C35-B520-041BD97FA02E}" type="sibTrans" cxnId="{6720724C-F370-4E98-86A0-39E062270E2C}">
      <dgm:prSet/>
      <dgm:spPr/>
      <dgm:t>
        <a:bodyPr/>
        <a:lstStyle/>
        <a:p>
          <a:endParaRPr lang="en-GB"/>
        </a:p>
      </dgm:t>
    </dgm:pt>
    <dgm:pt modelId="{BA32DC91-074C-47EF-811F-ED598D24943F}" type="pres">
      <dgm:prSet presAssocID="{4650D1EE-523C-4454-98F1-6D2589207EC8}" presName="Name0" presStyleCnt="0">
        <dgm:presLayoutVars>
          <dgm:dir/>
          <dgm:animLvl val="lvl"/>
          <dgm:resizeHandles val="exact"/>
        </dgm:presLayoutVars>
      </dgm:prSet>
      <dgm:spPr/>
    </dgm:pt>
    <dgm:pt modelId="{7536F52E-1F2D-4FDB-91B5-6B8965E7D84B}" type="pres">
      <dgm:prSet presAssocID="{55FB8264-DE63-48EE-8F17-3234565F8E7B}" presName="linNode" presStyleCnt="0"/>
      <dgm:spPr/>
    </dgm:pt>
    <dgm:pt modelId="{507CF9A7-9069-4338-BFF2-A61F2AECF0D8}" type="pres">
      <dgm:prSet presAssocID="{55FB8264-DE63-48EE-8F17-3234565F8E7B}" presName="parentText" presStyleLbl="node1" presStyleIdx="0" presStyleCnt="2">
        <dgm:presLayoutVars>
          <dgm:chMax val="1"/>
          <dgm:bulletEnabled val="1"/>
        </dgm:presLayoutVars>
      </dgm:prSet>
      <dgm:spPr/>
    </dgm:pt>
    <dgm:pt modelId="{B485C6F8-FC74-4E96-8F53-C337E94F4EEC}" type="pres">
      <dgm:prSet presAssocID="{55FB8264-DE63-48EE-8F17-3234565F8E7B}" presName="descendantText" presStyleLbl="alignAccFollowNode1" presStyleIdx="0" presStyleCnt="2">
        <dgm:presLayoutVars>
          <dgm:bulletEnabled val="1"/>
        </dgm:presLayoutVars>
      </dgm:prSet>
      <dgm:spPr/>
    </dgm:pt>
    <dgm:pt modelId="{0DF3466C-40CE-4405-9316-85611F010A0C}" type="pres">
      <dgm:prSet presAssocID="{26AA2A41-EB2E-4FFD-991F-990D31183FA8}" presName="sp" presStyleCnt="0"/>
      <dgm:spPr/>
    </dgm:pt>
    <dgm:pt modelId="{3D2F85A7-F25B-4CD4-B93F-5C413D169C2F}" type="pres">
      <dgm:prSet presAssocID="{4D5E4C6F-E769-4830-8761-A023A0D6C0A9}" presName="linNode" presStyleCnt="0"/>
      <dgm:spPr/>
    </dgm:pt>
    <dgm:pt modelId="{68F33DDD-0BF0-49AD-86D6-44A647F15CCF}" type="pres">
      <dgm:prSet presAssocID="{4D5E4C6F-E769-4830-8761-A023A0D6C0A9}" presName="parentText" presStyleLbl="node1" presStyleIdx="1" presStyleCnt="2">
        <dgm:presLayoutVars>
          <dgm:chMax val="1"/>
          <dgm:bulletEnabled val="1"/>
        </dgm:presLayoutVars>
      </dgm:prSet>
      <dgm:spPr/>
    </dgm:pt>
    <dgm:pt modelId="{AF5BF065-5A50-4EE2-BBD2-405B610859D1}" type="pres">
      <dgm:prSet presAssocID="{4D5E4C6F-E769-4830-8761-A023A0D6C0A9}" presName="descendantText" presStyleLbl="alignAccFollowNode1" presStyleIdx="1" presStyleCnt="2" custLinFactNeighborY="1280">
        <dgm:presLayoutVars>
          <dgm:bulletEnabled val="1"/>
        </dgm:presLayoutVars>
      </dgm:prSet>
      <dgm:spPr/>
    </dgm:pt>
  </dgm:ptLst>
  <dgm:cxnLst>
    <dgm:cxn modelId="{4953DB06-4567-4F1F-8298-EE794EF9FED9}" srcId="{4650D1EE-523C-4454-98F1-6D2589207EC8}" destId="{55FB8264-DE63-48EE-8F17-3234565F8E7B}" srcOrd="0" destOrd="0" parTransId="{222432FC-EA5E-4731-83DD-E35545A9CBF7}" sibTransId="{26AA2A41-EB2E-4FFD-991F-990D31183FA8}"/>
    <dgm:cxn modelId="{DF12E361-52FC-4011-882F-D49B9C075A38}" type="presOf" srcId="{55FB8264-DE63-48EE-8F17-3234565F8E7B}" destId="{507CF9A7-9069-4338-BFF2-A61F2AECF0D8}" srcOrd="0" destOrd="0" presId="urn:microsoft.com/office/officeart/2005/8/layout/vList5"/>
    <dgm:cxn modelId="{75B47364-3C49-443B-9AE3-9762D9729AB3}" type="presOf" srcId="{4D5E4C6F-E769-4830-8761-A023A0D6C0A9}" destId="{68F33DDD-0BF0-49AD-86D6-44A647F15CCF}" srcOrd="0" destOrd="0" presId="urn:microsoft.com/office/officeart/2005/8/layout/vList5"/>
    <dgm:cxn modelId="{6060B665-6223-49FF-A8E8-71EA4B28EF78}" srcId="{4D5E4C6F-E769-4830-8761-A023A0D6C0A9}" destId="{AEFD2164-2A8A-46E0-88AF-FAB8DCDFD8FF}" srcOrd="0" destOrd="0" parTransId="{BEE96D8B-4F89-4650-8B6C-FC4A54F8F560}" sibTransId="{28C67878-401A-4D98-8B6F-220CACA3DC00}"/>
    <dgm:cxn modelId="{6720724C-F370-4E98-86A0-39E062270E2C}" srcId="{4D5E4C6F-E769-4830-8761-A023A0D6C0A9}" destId="{167B09DD-F13E-43C0-9133-E96838628146}" srcOrd="1" destOrd="0" parTransId="{BBE9C7B4-574C-446A-9FB5-6CD1C9D358EA}" sibTransId="{1664EC07-55F8-4C35-B520-041BD97FA02E}"/>
    <dgm:cxn modelId="{2E4B257E-BA6D-4EC2-975C-08E8A336101A}" type="presOf" srcId="{E8731CF0-A915-45BE-B170-F28D92981952}" destId="{B485C6F8-FC74-4E96-8F53-C337E94F4EEC}" srcOrd="0" destOrd="0" presId="urn:microsoft.com/office/officeart/2005/8/layout/vList5"/>
    <dgm:cxn modelId="{42987884-D55F-42E2-971A-B15E7A1009B8}" srcId="{4650D1EE-523C-4454-98F1-6D2589207EC8}" destId="{4D5E4C6F-E769-4830-8761-A023A0D6C0A9}" srcOrd="1" destOrd="0" parTransId="{4EEB8952-E7B3-4384-8C46-7143CC769418}" sibTransId="{F83D0BAC-D8EF-4294-8722-DAA9B1AB89DD}"/>
    <dgm:cxn modelId="{A040B0AD-7AB4-4DB2-BEA4-70E2AE4A0E9D}" srcId="{55FB8264-DE63-48EE-8F17-3234565F8E7B}" destId="{E8731CF0-A915-45BE-B170-F28D92981952}" srcOrd="0" destOrd="0" parTransId="{D1052E9D-7A76-428B-AE1D-D88ED21E2D81}" sibTransId="{DD60AE50-891C-4917-8A22-D36A314BE88A}"/>
    <dgm:cxn modelId="{FC32DCC9-806C-4C3C-B08B-82EFC55D2F41}" type="presOf" srcId="{167B09DD-F13E-43C0-9133-E96838628146}" destId="{AF5BF065-5A50-4EE2-BBD2-405B610859D1}" srcOrd="0" destOrd="1" presId="urn:microsoft.com/office/officeart/2005/8/layout/vList5"/>
    <dgm:cxn modelId="{7D2E82CA-A62B-4013-B5D1-66F3D8BB91D0}" type="presOf" srcId="{4650D1EE-523C-4454-98F1-6D2589207EC8}" destId="{BA32DC91-074C-47EF-811F-ED598D24943F}" srcOrd="0" destOrd="0" presId="urn:microsoft.com/office/officeart/2005/8/layout/vList5"/>
    <dgm:cxn modelId="{5C0E0DD9-7F9E-4DD3-B1F9-D25F460B546D}" type="presOf" srcId="{AEFD2164-2A8A-46E0-88AF-FAB8DCDFD8FF}" destId="{AF5BF065-5A50-4EE2-BBD2-405B610859D1}" srcOrd="0" destOrd="0" presId="urn:microsoft.com/office/officeart/2005/8/layout/vList5"/>
    <dgm:cxn modelId="{45B85B9B-E18D-4B73-8085-3C09945AEF0F}" type="presParOf" srcId="{BA32DC91-074C-47EF-811F-ED598D24943F}" destId="{7536F52E-1F2D-4FDB-91B5-6B8965E7D84B}" srcOrd="0" destOrd="0" presId="urn:microsoft.com/office/officeart/2005/8/layout/vList5"/>
    <dgm:cxn modelId="{CDDBDBEB-2720-426E-A767-FCA80C0BEA67}" type="presParOf" srcId="{7536F52E-1F2D-4FDB-91B5-6B8965E7D84B}" destId="{507CF9A7-9069-4338-BFF2-A61F2AECF0D8}" srcOrd="0" destOrd="0" presId="urn:microsoft.com/office/officeart/2005/8/layout/vList5"/>
    <dgm:cxn modelId="{EFAB91B6-5AC0-4663-BDA9-874AB6518AFB}" type="presParOf" srcId="{7536F52E-1F2D-4FDB-91B5-6B8965E7D84B}" destId="{B485C6F8-FC74-4E96-8F53-C337E94F4EEC}" srcOrd="1" destOrd="0" presId="urn:microsoft.com/office/officeart/2005/8/layout/vList5"/>
    <dgm:cxn modelId="{1FE79C08-DADB-4A7A-A44C-D4D0159DDE98}" type="presParOf" srcId="{BA32DC91-074C-47EF-811F-ED598D24943F}" destId="{0DF3466C-40CE-4405-9316-85611F010A0C}" srcOrd="1" destOrd="0" presId="urn:microsoft.com/office/officeart/2005/8/layout/vList5"/>
    <dgm:cxn modelId="{7287B552-F3F3-4792-866A-DB4E1EB07178}" type="presParOf" srcId="{BA32DC91-074C-47EF-811F-ED598D24943F}" destId="{3D2F85A7-F25B-4CD4-B93F-5C413D169C2F}" srcOrd="2" destOrd="0" presId="urn:microsoft.com/office/officeart/2005/8/layout/vList5"/>
    <dgm:cxn modelId="{725B1FAB-6E03-4A81-B999-49094DEB1827}" type="presParOf" srcId="{3D2F85A7-F25B-4CD4-B93F-5C413D169C2F}" destId="{68F33DDD-0BF0-49AD-86D6-44A647F15CCF}" srcOrd="0" destOrd="0" presId="urn:microsoft.com/office/officeart/2005/8/layout/vList5"/>
    <dgm:cxn modelId="{0C201E2E-79E2-4E65-9CD2-1DB93A92138C}" type="presParOf" srcId="{3D2F85A7-F25B-4CD4-B93F-5C413D169C2F}" destId="{AF5BF065-5A50-4EE2-BBD2-405B610859D1}"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0"/>
          <a:ext cx="8128000" cy="48367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3840" tIns="243840" rIns="243840" bIns="243840" numCol="1" spcCol="1270" anchor="ctr" anchorCtr="0">
          <a:noAutofit/>
        </a:bodyPr>
        <a:lstStyle/>
        <a:p>
          <a:pPr marL="0" lvl="0" indent="0" algn="ctr" defTabSz="2844800">
            <a:lnSpc>
              <a:spcPct val="90000"/>
            </a:lnSpc>
            <a:spcBef>
              <a:spcPct val="0"/>
            </a:spcBef>
            <a:spcAft>
              <a:spcPct val="35000"/>
            </a:spcAft>
            <a:buNone/>
          </a:pPr>
          <a:r>
            <a:rPr lang="en-US" sz="6400" b="1" kern="1200" dirty="0"/>
            <a:t>Derby Diocese Peer Support Network: Growing Faith</a:t>
          </a:r>
        </a:p>
        <a:p>
          <a:pPr marL="0" lvl="0" indent="0" algn="ctr" defTabSz="2844800">
            <a:lnSpc>
              <a:spcPct val="90000"/>
            </a:lnSpc>
            <a:spcBef>
              <a:spcPct val="0"/>
            </a:spcBef>
            <a:spcAft>
              <a:spcPct val="35000"/>
            </a:spcAft>
            <a:buNone/>
          </a:pPr>
          <a:r>
            <a:rPr lang="en-US" sz="2800" b="1" kern="1200" dirty="0"/>
            <a:t>Building Partnerships between Schools, Churches and Households</a:t>
          </a:r>
          <a:endParaRPr lang="en-US" sz="2800" kern="1200" dirty="0"/>
        </a:p>
      </dsp:txBody>
      <dsp:txXfrm>
        <a:off x="141662" y="141662"/>
        <a:ext cx="7844676" cy="455337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67B539-8C87-489B-859E-1B8D4A6A41C9}">
      <dsp:nvSpPr>
        <dsp:cNvPr id="0" name=""/>
        <dsp:cNvSpPr/>
      </dsp:nvSpPr>
      <dsp:spPr>
        <a:xfrm>
          <a:off x="1309" y="589328"/>
          <a:ext cx="4594628" cy="2917589"/>
        </a:xfrm>
        <a:prstGeom prst="roundRect">
          <a:avLst>
            <a:gd name="adj" fmla="val 10000"/>
          </a:avLst>
        </a:prstGeom>
        <a:solidFill>
          <a:schemeClr val="accent1">
            <a:lumMod val="60000"/>
            <a:lumOff val="4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CD125B0-62AF-41E5-A855-25B041DF4615}">
      <dsp:nvSpPr>
        <dsp:cNvPr id="0" name=""/>
        <dsp:cNvSpPr/>
      </dsp:nvSpPr>
      <dsp:spPr>
        <a:xfrm>
          <a:off x="511823" y="1074317"/>
          <a:ext cx="4594628" cy="2917589"/>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dirty="0"/>
            <a:t>Religion is identified as a matter of mind, belief and practise, part of cultural expression associated with minority rights and human equality.</a:t>
          </a:r>
          <a:endParaRPr lang="en-US" sz="3000" kern="1200" dirty="0"/>
        </a:p>
      </dsp:txBody>
      <dsp:txXfrm>
        <a:off x="597276" y="1159770"/>
        <a:ext cx="4423722" cy="2746683"/>
      </dsp:txXfrm>
    </dsp:sp>
    <dsp:sp modelId="{9A6AE0A5-66E8-4E71-89FE-7675C7DCA81B}">
      <dsp:nvSpPr>
        <dsp:cNvPr id="0" name=""/>
        <dsp:cNvSpPr/>
      </dsp:nvSpPr>
      <dsp:spPr>
        <a:xfrm>
          <a:off x="5616966" y="589328"/>
          <a:ext cx="4594628" cy="2917589"/>
        </a:xfrm>
        <a:prstGeom prst="roundRect">
          <a:avLst>
            <a:gd name="adj" fmla="val 10000"/>
          </a:avLst>
        </a:prstGeom>
        <a:solidFill>
          <a:schemeClr val="accent1">
            <a:lumMod val="60000"/>
            <a:lumOff val="4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890ECC73-A8A8-44CA-A63F-84B9DACCBF00}">
      <dsp:nvSpPr>
        <dsp:cNvPr id="0" name=""/>
        <dsp:cNvSpPr/>
      </dsp:nvSpPr>
      <dsp:spPr>
        <a:xfrm>
          <a:off x="6127480" y="1074317"/>
          <a:ext cx="4594628" cy="2917589"/>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dirty="0"/>
            <a:t>Spirituality is identified as an aspect of human development and overall human health.</a:t>
          </a:r>
          <a:endParaRPr lang="en-US" sz="3000" kern="1200" dirty="0"/>
        </a:p>
      </dsp:txBody>
      <dsp:txXfrm>
        <a:off x="6212933" y="1159770"/>
        <a:ext cx="4423722" cy="274668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402B68-3A8E-499E-B158-40FB7BF023C7}">
      <dsp:nvSpPr>
        <dsp:cNvPr id="0" name=""/>
        <dsp:cNvSpPr/>
      </dsp:nvSpPr>
      <dsp:spPr>
        <a:xfrm>
          <a:off x="1075253" y="1587"/>
          <a:ext cx="2204899" cy="132293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a:t>15%</a:t>
          </a:r>
          <a:r>
            <a:rPr lang="en-GB" sz="2000" kern="1200"/>
            <a:t> When things don’t turn out really well</a:t>
          </a:r>
          <a:endParaRPr lang="en-US" sz="2000" kern="1200"/>
        </a:p>
      </dsp:txBody>
      <dsp:txXfrm>
        <a:off x="1075253" y="1587"/>
        <a:ext cx="2204899" cy="1322939"/>
      </dsp:txXfrm>
    </dsp:sp>
    <dsp:sp modelId="{F76C31C9-E24D-46ED-9675-3D7308F9A42F}">
      <dsp:nvSpPr>
        <dsp:cNvPr id="0" name=""/>
        <dsp:cNvSpPr/>
      </dsp:nvSpPr>
      <dsp:spPr>
        <a:xfrm>
          <a:off x="3500642" y="1587"/>
          <a:ext cx="2204899" cy="1322939"/>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t>15%</a:t>
          </a:r>
          <a:r>
            <a:rPr lang="en-GB" sz="2000" kern="1200" dirty="0"/>
            <a:t> Answered prayer</a:t>
          </a:r>
          <a:endParaRPr lang="en-US" sz="2000" kern="1200" dirty="0"/>
        </a:p>
      </dsp:txBody>
      <dsp:txXfrm>
        <a:off x="3500642" y="1587"/>
        <a:ext cx="2204899" cy="1322939"/>
      </dsp:txXfrm>
    </dsp:sp>
    <dsp:sp modelId="{913D6E4C-AD0E-4A48-9A4C-60D501A62A5F}">
      <dsp:nvSpPr>
        <dsp:cNvPr id="0" name=""/>
        <dsp:cNvSpPr/>
      </dsp:nvSpPr>
      <dsp:spPr>
        <a:xfrm>
          <a:off x="5926032" y="1587"/>
          <a:ext cx="2204899" cy="132293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a:t>17%</a:t>
          </a:r>
          <a:r>
            <a:rPr lang="en-GB" sz="2000" kern="1200"/>
            <a:t> People I know</a:t>
          </a:r>
          <a:endParaRPr lang="en-US" sz="2000" kern="1200"/>
        </a:p>
      </dsp:txBody>
      <dsp:txXfrm>
        <a:off x="5926032" y="1587"/>
        <a:ext cx="2204899" cy="1322939"/>
      </dsp:txXfrm>
    </dsp:sp>
    <dsp:sp modelId="{469B62AD-B931-4AFC-8260-392A6C46B1B9}">
      <dsp:nvSpPr>
        <dsp:cNvPr id="0" name=""/>
        <dsp:cNvSpPr/>
      </dsp:nvSpPr>
      <dsp:spPr>
        <a:xfrm>
          <a:off x="1075253" y="1545017"/>
          <a:ext cx="2204899" cy="132293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a:t>17%</a:t>
          </a:r>
          <a:r>
            <a:rPr lang="en-GB" sz="2000" kern="1200"/>
            <a:t> Experiences had by other people</a:t>
          </a:r>
          <a:endParaRPr lang="en-US" sz="2000" kern="1200"/>
        </a:p>
      </dsp:txBody>
      <dsp:txXfrm>
        <a:off x="1075253" y="1545017"/>
        <a:ext cx="2204899" cy="1322939"/>
      </dsp:txXfrm>
    </dsp:sp>
    <dsp:sp modelId="{58596C6A-8222-469C-B447-B3740AB574F4}">
      <dsp:nvSpPr>
        <dsp:cNvPr id="0" name=""/>
        <dsp:cNvSpPr/>
      </dsp:nvSpPr>
      <dsp:spPr>
        <a:xfrm>
          <a:off x="3500642" y="1545017"/>
          <a:ext cx="2204899" cy="1322939"/>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a:t>18%</a:t>
          </a:r>
          <a:r>
            <a:rPr lang="en-GB" sz="2000" kern="1200"/>
            <a:t> Kind gestures by others</a:t>
          </a:r>
          <a:endParaRPr lang="en-US" sz="2000" kern="1200"/>
        </a:p>
      </dsp:txBody>
      <dsp:txXfrm>
        <a:off x="3500642" y="1545017"/>
        <a:ext cx="2204899" cy="1322939"/>
      </dsp:txXfrm>
    </dsp:sp>
    <dsp:sp modelId="{06663AE2-B28B-4439-BC6A-84CE4B2CBEE1}">
      <dsp:nvSpPr>
        <dsp:cNvPr id="0" name=""/>
        <dsp:cNvSpPr/>
      </dsp:nvSpPr>
      <dsp:spPr>
        <a:xfrm>
          <a:off x="5926032" y="1545017"/>
          <a:ext cx="2204899" cy="132293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t>22%</a:t>
          </a:r>
          <a:r>
            <a:rPr lang="en-GB" sz="2000" kern="1200" dirty="0"/>
            <a:t> Others talking about their experiences of God</a:t>
          </a:r>
          <a:endParaRPr lang="en-US" sz="2000" kern="1200" dirty="0"/>
        </a:p>
      </dsp:txBody>
      <dsp:txXfrm>
        <a:off x="5926032" y="1545017"/>
        <a:ext cx="2204899" cy="1322939"/>
      </dsp:txXfrm>
    </dsp:sp>
    <dsp:sp modelId="{CFEDEA94-C39C-49D8-BD53-BCB257593D74}">
      <dsp:nvSpPr>
        <dsp:cNvPr id="0" name=""/>
        <dsp:cNvSpPr/>
      </dsp:nvSpPr>
      <dsp:spPr>
        <a:xfrm>
          <a:off x="1075253" y="3088446"/>
          <a:ext cx="2204899" cy="1322939"/>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a:t>24%</a:t>
          </a:r>
          <a:r>
            <a:rPr lang="en-GB" sz="2000" kern="1200"/>
            <a:t> Thinking about life</a:t>
          </a:r>
          <a:endParaRPr lang="en-US" sz="2000" kern="1200"/>
        </a:p>
      </dsp:txBody>
      <dsp:txXfrm>
        <a:off x="1075253" y="3088446"/>
        <a:ext cx="2204899" cy="1322939"/>
      </dsp:txXfrm>
    </dsp:sp>
    <dsp:sp modelId="{010D2353-FA0A-4F53-BD7C-4D24EE7A760C}">
      <dsp:nvSpPr>
        <dsp:cNvPr id="0" name=""/>
        <dsp:cNvSpPr/>
      </dsp:nvSpPr>
      <dsp:spPr>
        <a:xfrm>
          <a:off x="3500642" y="3088446"/>
          <a:ext cx="2204899" cy="132293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a:t>35%</a:t>
          </a:r>
          <a:r>
            <a:rPr lang="en-GB" sz="2000" kern="1200"/>
            <a:t> I don’t think about God or spirituality</a:t>
          </a:r>
          <a:endParaRPr lang="en-US" sz="2000" kern="1200"/>
        </a:p>
      </dsp:txBody>
      <dsp:txXfrm>
        <a:off x="3500642" y="3088446"/>
        <a:ext cx="2204899" cy="1322939"/>
      </dsp:txXfrm>
    </dsp:sp>
    <dsp:sp modelId="{E11320F0-B428-4C81-BD10-8C1F0AFBC429}">
      <dsp:nvSpPr>
        <dsp:cNvPr id="0" name=""/>
        <dsp:cNvSpPr/>
      </dsp:nvSpPr>
      <dsp:spPr>
        <a:xfrm>
          <a:off x="5926032" y="3088446"/>
          <a:ext cx="2204899" cy="132293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i="1" kern="1200" dirty="0"/>
            <a:t>Gen Z – rethinking culture</a:t>
          </a:r>
        </a:p>
        <a:p>
          <a:pPr marL="0" lvl="0" indent="0" algn="ctr" defTabSz="711200">
            <a:lnSpc>
              <a:spcPct val="90000"/>
            </a:lnSpc>
            <a:spcBef>
              <a:spcPct val="0"/>
            </a:spcBef>
            <a:spcAft>
              <a:spcPct val="35000"/>
            </a:spcAft>
            <a:buNone/>
          </a:pPr>
          <a:r>
            <a:rPr lang="en-GB" sz="1600" i="1" kern="1200" dirty="0"/>
            <a:t>Youth for Christ 2017</a:t>
          </a:r>
          <a:endParaRPr lang="en-US" sz="1600" kern="1200" dirty="0"/>
        </a:p>
      </dsp:txBody>
      <dsp:txXfrm>
        <a:off x="5926032" y="3088446"/>
        <a:ext cx="2204899" cy="132293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0"/>
          <a:ext cx="8128000" cy="42520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b="1" kern="1200" dirty="0"/>
            <a:t>Imaginative      Practices</a:t>
          </a:r>
          <a:endParaRPr lang="en-US" sz="6000" kern="1200" dirty="0"/>
        </a:p>
      </dsp:txBody>
      <dsp:txXfrm>
        <a:off x="124538" y="124538"/>
        <a:ext cx="7878924" cy="400297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0"/>
          <a:ext cx="7678744" cy="428712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GB" sz="4400" b="1" kern="1200" dirty="0"/>
            <a:t>Called, Connected, Committed: 24 Leadership Practices (2020) </a:t>
          </a:r>
          <a:endParaRPr lang="en-US" sz="4400" kern="1200" dirty="0"/>
        </a:p>
      </dsp:txBody>
      <dsp:txXfrm>
        <a:off x="125566" y="125566"/>
        <a:ext cx="7427612" cy="40359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42D8D7-2B80-4A0D-A025-11B752BD8841}">
      <dsp:nvSpPr>
        <dsp:cNvPr id="0" name=""/>
        <dsp:cNvSpPr/>
      </dsp:nvSpPr>
      <dsp:spPr>
        <a:xfrm rot="16200000">
          <a:off x="677333" y="-677333"/>
          <a:ext cx="2709333" cy="4064000"/>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kern="1200" dirty="0"/>
            <a:t>Educating for </a:t>
          </a:r>
          <a:r>
            <a:rPr lang="en-US" sz="3300" b="1" kern="1200" dirty="0"/>
            <a:t>Wisdom, Knowledge and Skills</a:t>
          </a:r>
        </a:p>
      </dsp:txBody>
      <dsp:txXfrm rot="5400000">
        <a:off x="-1" y="1"/>
        <a:ext cx="4064000" cy="2032000"/>
      </dsp:txXfrm>
    </dsp:sp>
    <dsp:sp modelId="{F2796A30-4BA6-4579-B872-55030DC8751B}">
      <dsp:nvSpPr>
        <dsp:cNvPr id="0" name=""/>
        <dsp:cNvSpPr/>
      </dsp:nvSpPr>
      <dsp:spPr>
        <a:xfrm>
          <a:off x="4064000" y="0"/>
          <a:ext cx="4064000" cy="2709333"/>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kern="1200" dirty="0"/>
            <a:t>Educating for </a:t>
          </a:r>
        </a:p>
        <a:p>
          <a:pPr marL="0" lvl="0" indent="0" algn="ctr" defTabSz="1466850">
            <a:lnSpc>
              <a:spcPct val="90000"/>
            </a:lnSpc>
            <a:spcBef>
              <a:spcPct val="0"/>
            </a:spcBef>
            <a:spcAft>
              <a:spcPct val="35000"/>
            </a:spcAft>
            <a:buNone/>
          </a:pPr>
          <a:r>
            <a:rPr lang="en-US" sz="3300" b="1" kern="1200" dirty="0"/>
            <a:t>Hope and Aspiration</a:t>
          </a:r>
        </a:p>
      </dsp:txBody>
      <dsp:txXfrm>
        <a:off x="4064000" y="0"/>
        <a:ext cx="4064000" cy="2032000"/>
      </dsp:txXfrm>
    </dsp:sp>
    <dsp:sp modelId="{D2EE4A69-F86E-44DB-8DC2-05CF8482E115}">
      <dsp:nvSpPr>
        <dsp:cNvPr id="0" name=""/>
        <dsp:cNvSpPr/>
      </dsp:nvSpPr>
      <dsp:spPr>
        <a:xfrm rot="10800000">
          <a:off x="0" y="2709333"/>
          <a:ext cx="4064000" cy="2709333"/>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kern="1200" dirty="0"/>
            <a:t>Educating for </a:t>
          </a:r>
          <a:r>
            <a:rPr lang="en-US" sz="3300" b="1" kern="1200" dirty="0"/>
            <a:t>Community and Living Well Together</a:t>
          </a:r>
        </a:p>
      </dsp:txBody>
      <dsp:txXfrm rot="10800000">
        <a:off x="0" y="3386666"/>
        <a:ext cx="4064000" cy="2032000"/>
      </dsp:txXfrm>
    </dsp:sp>
    <dsp:sp modelId="{D2422CFC-64A5-4E24-9F46-1CDA73C5BF6F}">
      <dsp:nvSpPr>
        <dsp:cNvPr id="0" name=""/>
        <dsp:cNvSpPr/>
      </dsp:nvSpPr>
      <dsp:spPr>
        <a:xfrm rot="5400000">
          <a:off x="4741333" y="2032000"/>
          <a:ext cx="2709333" cy="4064000"/>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kern="1200" dirty="0"/>
            <a:t>Educating for </a:t>
          </a:r>
          <a:r>
            <a:rPr lang="en-US" sz="3300" b="1" kern="1200" dirty="0"/>
            <a:t>Dignity and Respect </a:t>
          </a:r>
        </a:p>
      </dsp:txBody>
      <dsp:txXfrm rot="-5400000">
        <a:off x="4063999" y="3386666"/>
        <a:ext cx="4064000" cy="2032000"/>
      </dsp:txXfrm>
    </dsp:sp>
    <dsp:sp modelId="{961D8291-A1AA-439C-9B5B-62F2FD2E034E}">
      <dsp:nvSpPr>
        <dsp:cNvPr id="0" name=""/>
        <dsp:cNvSpPr/>
      </dsp:nvSpPr>
      <dsp:spPr>
        <a:xfrm>
          <a:off x="2844799" y="2032000"/>
          <a:ext cx="2438400" cy="1354666"/>
        </a:xfrm>
        <a:prstGeom prst="roundRect">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1" i="1" kern="1200" dirty="0"/>
            <a:t>‘Life in all its fullness’</a:t>
          </a:r>
        </a:p>
      </dsp:txBody>
      <dsp:txXfrm>
        <a:off x="2910928" y="2098129"/>
        <a:ext cx="2306142" cy="12224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164546"/>
          <a:ext cx="10935801" cy="42309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kumimoji="0" lang="en-US" sz="4800" i="0" u="none" strike="noStrike" kern="1200" cap="none" spc="0" normalizeH="0" baseline="0" noProof="0" dirty="0">
              <a:ln>
                <a:noFill/>
              </a:ln>
              <a:solidFill>
                <a:schemeClr val="bg1"/>
              </a:solidFill>
              <a:effectLst/>
              <a:uLnTx/>
              <a:uFillTx/>
              <a:latin typeface="Arial"/>
              <a:ea typeface="+mn-ea"/>
              <a:cs typeface="Arial"/>
            </a:rPr>
            <a:t>“</a:t>
          </a:r>
          <a:r>
            <a:rPr kumimoji="0" lang="en-GB" sz="4800" i="0" u="none" strike="noStrike" kern="1200" cap="none" spc="0" normalizeH="0" baseline="0" noProof="0" dirty="0">
              <a:ln>
                <a:noFill/>
              </a:ln>
              <a:solidFill>
                <a:schemeClr val="bg1"/>
              </a:solidFill>
              <a:effectLst/>
              <a:uLnTx/>
              <a:uFillTx/>
              <a:latin typeface="Arial"/>
              <a:ea typeface="+mn-ea"/>
              <a:cs typeface="Arial"/>
            </a:rPr>
            <a:t>To develop inspirational</a:t>
          </a:r>
          <a:r>
            <a:rPr kumimoji="0" lang="en-GB" sz="4800" i="0" u="none" strike="noStrike" kern="1200" cap="none" spc="0" normalizeH="0" noProof="0" dirty="0">
              <a:ln>
                <a:noFill/>
              </a:ln>
              <a:solidFill>
                <a:schemeClr val="bg1"/>
              </a:solidFill>
              <a:effectLst/>
              <a:uLnTx/>
              <a:uFillTx/>
              <a:latin typeface="Arial"/>
              <a:ea typeface="+mn-ea"/>
              <a:cs typeface="Arial"/>
            </a:rPr>
            <a:t> leaders who are </a:t>
          </a:r>
          <a:r>
            <a:rPr kumimoji="0" lang="en-GB" sz="6600" b="1" i="0" u="none" strike="noStrike" kern="1200" cap="none" spc="0" normalizeH="0" noProof="0" dirty="0">
              <a:ln>
                <a:noFill/>
              </a:ln>
              <a:solidFill>
                <a:schemeClr val="bg1"/>
              </a:solidFill>
              <a:effectLst/>
              <a:uLnTx/>
              <a:uFillTx/>
              <a:latin typeface="Arial"/>
              <a:ea typeface="+mn-ea"/>
              <a:cs typeface="Arial"/>
            </a:rPr>
            <a:t>called, connected and committed </a:t>
          </a:r>
          <a:r>
            <a:rPr kumimoji="0" lang="en-GB" sz="4800" i="0" u="none" strike="noStrike" kern="1200" cap="none" spc="0" normalizeH="0" noProof="0" dirty="0">
              <a:ln>
                <a:noFill/>
              </a:ln>
              <a:solidFill>
                <a:schemeClr val="bg1"/>
              </a:solidFill>
              <a:effectLst/>
              <a:uLnTx/>
              <a:uFillTx/>
              <a:latin typeface="Arial"/>
              <a:ea typeface="+mn-ea"/>
              <a:cs typeface="Arial"/>
            </a:rPr>
            <a:t>to delivering the Church of England’s vision for education”</a:t>
          </a:r>
          <a:endParaRPr lang="en-US" sz="4800" b="1" i="0" kern="1200" dirty="0">
            <a:solidFill>
              <a:schemeClr val="bg1"/>
            </a:solidFill>
          </a:endParaRPr>
        </a:p>
      </dsp:txBody>
      <dsp:txXfrm>
        <a:off x="123921" y="288467"/>
        <a:ext cx="10687959" cy="39831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0"/>
          <a:ext cx="8128000" cy="42520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b="1" kern="1200" dirty="0"/>
            <a:t>Why do we need </a:t>
          </a:r>
          <a:r>
            <a:rPr lang="en-US" sz="6000" b="1" i="1" kern="1200" dirty="0"/>
            <a:t>Growing Faith</a:t>
          </a:r>
          <a:r>
            <a:rPr lang="en-US" sz="6000" b="1" i="0" kern="1200" dirty="0"/>
            <a:t>?</a:t>
          </a:r>
          <a:endParaRPr lang="en-US" sz="6000" kern="1200" dirty="0"/>
        </a:p>
      </dsp:txBody>
      <dsp:txXfrm>
        <a:off x="124538" y="124538"/>
        <a:ext cx="7878924" cy="400297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0"/>
          <a:ext cx="8128000" cy="42520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b="1" kern="1200" dirty="0"/>
            <a:t>What do we mean by </a:t>
          </a:r>
          <a:r>
            <a:rPr lang="en-US" sz="6000" b="1" i="1" kern="1200" dirty="0"/>
            <a:t>Growing Faith</a:t>
          </a:r>
          <a:r>
            <a:rPr lang="en-US" sz="6000" b="1" i="0" kern="1200" dirty="0"/>
            <a:t>?</a:t>
          </a:r>
          <a:endParaRPr lang="en-US" sz="6000" kern="1200" dirty="0"/>
        </a:p>
      </dsp:txBody>
      <dsp:txXfrm>
        <a:off x="124538" y="124538"/>
        <a:ext cx="7878924" cy="400297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F18DF8-AFC5-40FF-806B-BE03A81B6562}">
      <dsp:nvSpPr>
        <dsp:cNvPr id="0" name=""/>
        <dsp:cNvSpPr/>
      </dsp:nvSpPr>
      <dsp:spPr>
        <a:xfrm>
          <a:off x="2438399" y="67733"/>
          <a:ext cx="3251200" cy="3251200"/>
        </a:xfrm>
        <a:prstGeom prst="ellipse">
          <a:avLst/>
        </a:prstGeom>
        <a:solidFill>
          <a:srgbClr val="7030A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GB" sz="3200" kern="1200" dirty="0"/>
            <a:t>Schools</a:t>
          </a:r>
        </a:p>
      </dsp:txBody>
      <dsp:txXfrm>
        <a:off x="2871893" y="636693"/>
        <a:ext cx="2384213" cy="1463040"/>
      </dsp:txXfrm>
    </dsp:sp>
    <dsp:sp modelId="{B041C621-CD0C-4B75-BFCE-9585EC942101}">
      <dsp:nvSpPr>
        <dsp:cNvPr id="0" name=""/>
        <dsp:cNvSpPr/>
      </dsp:nvSpPr>
      <dsp:spPr>
        <a:xfrm>
          <a:off x="3611541" y="2099733"/>
          <a:ext cx="3251200" cy="3251200"/>
        </a:xfrm>
        <a:prstGeom prst="ellipse">
          <a:avLst/>
        </a:prstGeom>
        <a:solidFill>
          <a:srgbClr val="7030A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GB" sz="2400" kern="1200" dirty="0"/>
            <a:t>Households</a:t>
          </a:r>
        </a:p>
      </dsp:txBody>
      <dsp:txXfrm>
        <a:off x="4605866" y="2939626"/>
        <a:ext cx="1950720" cy="1788160"/>
      </dsp:txXfrm>
    </dsp:sp>
    <dsp:sp modelId="{763C73AC-B088-4C25-8108-6D482C34DCD1}">
      <dsp:nvSpPr>
        <dsp:cNvPr id="0" name=""/>
        <dsp:cNvSpPr/>
      </dsp:nvSpPr>
      <dsp:spPr>
        <a:xfrm>
          <a:off x="1265258" y="2099733"/>
          <a:ext cx="3251200" cy="3251200"/>
        </a:xfrm>
        <a:prstGeom prst="ellipse">
          <a:avLst/>
        </a:prstGeom>
        <a:solidFill>
          <a:srgbClr val="7030A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GB" sz="2800" kern="1200" dirty="0"/>
            <a:t>Churches</a:t>
          </a:r>
        </a:p>
      </dsp:txBody>
      <dsp:txXfrm>
        <a:off x="1571413" y="2939626"/>
        <a:ext cx="1950720" cy="17881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0"/>
          <a:ext cx="8128000" cy="42520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b="1" kern="1200" dirty="0"/>
            <a:t>Connected Communities</a:t>
          </a:r>
          <a:endParaRPr lang="en-US" sz="6000" kern="1200" dirty="0"/>
        </a:p>
      </dsp:txBody>
      <dsp:txXfrm>
        <a:off x="124538" y="124538"/>
        <a:ext cx="7878924" cy="400297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0"/>
          <a:ext cx="8128000" cy="42520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b="1" kern="1200" dirty="0"/>
            <a:t>Spiritual        Encounters</a:t>
          </a:r>
          <a:endParaRPr lang="en-US" sz="6000" kern="1200" dirty="0"/>
        </a:p>
      </dsp:txBody>
      <dsp:txXfrm>
        <a:off x="124538" y="124538"/>
        <a:ext cx="7878924" cy="400297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85C6F8-FC74-4E96-8F53-C337E94F4EEC}">
      <dsp:nvSpPr>
        <dsp:cNvPr id="0" name=""/>
        <dsp:cNvSpPr/>
      </dsp:nvSpPr>
      <dsp:spPr>
        <a:xfrm rot="5400000">
          <a:off x="6020569" y="-2362244"/>
          <a:ext cx="1208414" cy="623508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en-GB" sz="2000" b="1" kern="1200" dirty="0"/>
            <a:t>    an innate sense of awe and wonder; there’s something or someone more than just me</a:t>
          </a:r>
          <a:endParaRPr lang="en-US" sz="2000" b="1" kern="1200" dirty="0"/>
        </a:p>
      </dsp:txBody>
      <dsp:txXfrm rot="-5400000">
        <a:off x="3507234" y="210081"/>
        <a:ext cx="6176094" cy="1090434"/>
      </dsp:txXfrm>
    </dsp:sp>
    <dsp:sp modelId="{507CF9A7-9069-4338-BFF2-A61F2AECF0D8}">
      <dsp:nvSpPr>
        <dsp:cNvPr id="0" name=""/>
        <dsp:cNvSpPr/>
      </dsp:nvSpPr>
      <dsp:spPr>
        <a:xfrm>
          <a:off x="0" y="37"/>
          <a:ext cx="3507234" cy="151051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87630" rIns="175260" bIns="87630" numCol="1" spcCol="1270" anchor="ctr" anchorCtr="0">
          <a:noAutofit/>
        </a:bodyPr>
        <a:lstStyle/>
        <a:p>
          <a:pPr marL="0" lvl="0" indent="0" algn="ctr" defTabSz="2044700">
            <a:lnSpc>
              <a:spcPct val="100000"/>
            </a:lnSpc>
            <a:spcBef>
              <a:spcPct val="0"/>
            </a:spcBef>
            <a:spcAft>
              <a:spcPct val="35000"/>
            </a:spcAft>
            <a:buNone/>
          </a:pPr>
          <a:r>
            <a:rPr lang="en-GB" sz="4600" b="1" kern="1200" dirty="0"/>
            <a:t>Spirituality:</a:t>
          </a:r>
          <a:endParaRPr lang="en-US" sz="4600" kern="1200" dirty="0"/>
        </a:p>
      </dsp:txBody>
      <dsp:txXfrm>
        <a:off x="73737" y="73774"/>
        <a:ext cx="3359760" cy="1363044"/>
      </dsp:txXfrm>
    </dsp:sp>
    <dsp:sp modelId="{AF5BF065-5A50-4EE2-BBD2-405B610859D1}">
      <dsp:nvSpPr>
        <dsp:cNvPr id="0" name=""/>
        <dsp:cNvSpPr/>
      </dsp:nvSpPr>
      <dsp:spPr>
        <a:xfrm rot="5400000">
          <a:off x="6020569" y="-760732"/>
          <a:ext cx="1208414" cy="623508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en-GB" sz="2000" b="1" kern="1200" dirty="0"/>
            <a:t>    our response to God;</a:t>
          </a:r>
          <a:endParaRPr lang="en-US" sz="2000" b="1" kern="1200" dirty="0"/>
        </a:p>
        <a:p>
          <a:pPr marL="228600" lvl="1" indent="-228600" algn="l" defTabSz="889000">
            <a:lnSpc>
              <a:spcPct val="90000"/>
            </a:lnSpc>
            <a:spcBef>
              <a:spcPct val="0"/>
            </a:spcBef>
            <a:spcAft>
              <a:spcPct val="15000"/>
            </a:spcAft>
            <a:buNone/>
          </a:pPr>
          <a:r>
            <a:rPr lang="en-GB" sz="2000" b="1" kern="1200" dirty="0"/>
            <a:t>    making a difference to the life that we live</a:t>
          </a:r>
          <a:endParaRPr lang="en-US" sz="2000" b="1" kern="1200" dirty="0"/>
        </a:p>
      </dsp:txBody>
      <dsp:txXfrm rot="-5400000">
        <a:off x="3507234" y="1811593"/>
        <a:ext cx="6176094" cy="1090434"/>
      </dsp:txXfrm>
    </dsp:sp>
    <dsp:sp modelId="{68F33DDD-0BF0-49AD-86D6-44A647F15CCF}">
      <dsp:nvSpPr>
        <dsp:cNvPr id="0" name=""/>
        <dsp:cNvSpPr/>
      </dsp:nvSpPr>
      <dsp:spPr>
        <a:xfrm>
          <a:off x="0" y="1586082"/>
          <a:ext cx="3507234" cy="151051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87630" rIns="175260" bIns="87630" numCol="1" spcCol="1270" anchor="ctr" anchorCtr="0">
          <a:noAutofit/>
        </a:bodyPr>
        <a:lstStyle/>
        <a:p>
          <a:pPr marL="0" lvl="0" indent="0" algn="ctr" defTabSz="2044700">
            <a:lnSpc>
              <a:spcPct val="100000"/>
            </a:lnSpc>
            <a:spcBef>
              <a:spcPct val="0"/>
            </a:spcBef>
            <a:spcAft>
              <a:spcPct val="35000"/>
            </a:spcAft>
            <a:buNone/>
          </a:pPr>
          <a:r>
            <a:rPr lang="en-GB" sz="4600" b="1" kern="1200"/>
            <a:t>Faith:</a:t>
          </a:r>
          <a:endParaRPr lang="en-US" sz="4600" kern="1200"/>
        </a:p>
      </dsp:txBody>
      <dsp:txXfrm>
        <a:off x="73737" y="1659819"/>
        <a:ext cx="3359760" cy="1363044"/>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49099" cy="498932"/>
          </a:xfrm>
          <a:prstGeom prst="rect">
            <a:avLst/>
          </a:prstGeom>
        </p:spPr>
        <p:txBody>
          <a:bodyPr vert="horz" lIns="91451" tIns="45725" rIns="91451" bIns="45725" rtlCol="0"/>
          <a:lstStyle>
            <a:lvl1pPr algn="l">
              <a:defRPr sz="1200"/>
            </a:lvl1pPr>
          </a:lstStyle>
          <a:p>
            <a:endParaRPr lang="en-GB"/>
          </a:p>
        </p:txBody>
      </p:sp>
      <p:sp>
        <p:nvSpPr>
          <p:cNvPr id="3" name="Date Placeholder 2"/>
          <p:cNvSpPr>
            <a:spLocks noGrp="1"/>
          </p:cNvSpPr>
          <p:nvPr>
            <p:ph type="dt" idx="1"/>
          </p:nvPr>
        </p:nvSpPr>
        <p:spPr>
          <a:xfrm>
            <a:off x="3854941" y="0"/>
            <a:ext cx="2949099" cy="498932"/>
          </a:xfrm>
          <a:prstGeom prst="rect">
            <a:avLst/>
          </a:prstGeom>
        </p:spPr>
        <p:txBody>
          <a:bodyPr vert="horz" lIns="91451" tIns="45725" rIns="91451" bIns="45725" rtlCol="0"/>
          <a:lstStyle>
            <a:lvl1pPr algn="r">
              <a:defRPr sz="1200"/>
            </a:lvl1pPr>
          </a:lstStyle>
          <a:p>
            <a:fld id="{F7FED21E-5084-4E0E-B1E6-8D25AEFF656F}" type="datetimeFigureOut">
              <a:rPr lang="en-GB" smtClean="0"/>
              <a:t>15/01/2020</a:t>
            </a:fld>
            <a:endParaRPr lang="en-GB"/>
          </a:p>
        </p:txBody>
      </p:sp>
      <p:sp>
        <p:nvSpPr>
          <p:cNvPr id="4" name="Slide Image Placeholder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51" tIns="45725" rIns="91451" bIns="45725" rtlCol="0" anchor="ctr"/>
          <a:lstStyle/>
          <a:p>
            <a:endParaRPr lang="en-GB"/>
          </a:p>
        </p:txBody>
      </p:sp>
      <p:sp>
        <p:nvSpPr>
          <p:cNvPr id="5" name="Notes Placeholder 4"/>
          <p:cNvSpPr>
            <a:spLocks noGrp="1"/>
          </p:cNvSpPr>
          <p:nvPr>
            <p:ph type="body" sz="quarter" idx="3"/>
          </p:nvPr>
        </p:nvSpPr>
        <p:spPr>
          <a:xfrm>
            <a:off x="680562" y="4785598"/>
            <a:ext cx="5444490" cy="3915489"/>
          </a:xfrm>
          <a:prstGeom prst="rect">
            <a:avLst/>
          </a:prstGeom>
        </p:spPr>
        <p:txBody>
          <a:bodyPr vert="horz" lIns="91451" tIns="45725" rIns="91451" bIns="4572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2" y="9445172"/>
            <a:ext cx="2949099" cy="498931"/>
          </a:xfrm>
          <a:prstGeom prst="rect">
            <a:avLst/>
          </a:prstGeom>
        </p:spPr>
        <p:txBody>
          <a:bodyPr vert="horz" lIns="91451" tIns="45725" rIns="91451" bIns="45725" rtlCol="0" anchor="b"/>
          <a:lstStyle>
            <a:lvl1pPr algn="l">
              <a:defRPr sz="1200"/>
            </a:lvl1pPr>
          </a:lstStyle>
          <a:p>
            <a:endParaRPr lang="en-GB"/>
          </a:p>
        </p:txBody>
      </p:sp>
      <p:sp>
        <p:nvSpPr>
          <p:cNvPr id="7" name="Slide Number Placeholder 6"/>
          <p:cNvSpPr>
            <a:spLocks noGrp="1"/>
          </p:cNvSpPr>
          <p:nvPr>
            <p:ph type="sldNum" sz="quarter" idx="5"/>
          </p:nvPr>
        </p:nvSpPr>
        <p:spPr>
          <a:xfrm>
            <a:off x="3854941" y="9445172"/>
            <a:ext cx="2949099" cy="498931"/>
          </a:xfrm>
          <a:prstGeom prst="rect">
            <a:avLst/>
          </a:prstGeom>
        </p:spPr>
        <p:txBody>
          <a:bodyPr vert="horz" lIns="91451" tIns="45725" rIns="91451" bIns="45725" rtlCol="0" anchor="b"/>
          <a:lstStyle>
            <a:lvl1pPr algn="r">
              <a:defRPr sz="1200"/>
            </a:lvl1pPr>
          </a:lstStyle>
          <a:p>
            <a:fld id="{9D9998D5-325A-4DEB-9AAA-8E88D77429C4}" type="slidenum">
              <a:rPr lang="en-GB" smtClean="0"/>
              <a:t>‹#›</a:t>
            </a:fld>
            <a:endParaRPr lang="en-GB"/>
          </a:p>
        </p:txBody>
      </p:sp>
    </p:spTree>
    <p:extLst>
      <p:ext uri="{BB962C8B-B14F-4D97-AF65-F5344CB8AC3E}">
        <p14:creationId xmlns:p14="http://schemas.microsoft.com/office/powerpoint/2010/main" val="2877871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43.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1</a:t>
            </a:fld>
            <a:endParaRPr lang="en-GB"/>
          </a:p>
        </p:txBody>
      </p:sp>
    </p:spTree>
    <p:extLst>
      <p:ext uri="{BB962C8B-B14F-4D97-AF65-F5344CB8AC3E}">
        <p14:creationId xmlns:p14="http://schemas.microsoft.com/office/powerpoint/2010/main" val="4200950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Where are there existing or possible inter-generational activities taking place?</a:t>
            </a:r>
          </a:p>
        </p:txBody>
      </p:sp>
      <p:sp>
        <p:nvSpPr>
          <p:cNvPr id="4" name="Slide Number Placeholder 3"/>
          <p:cNvSpPr>
            <a:spLocks noGrp="1"/>
          </p:cNvSpPr>
          <p:nvPr>
            <p:ph type="sldNum" sz="quarter" idx="5"/>
          </p:nvPr>
        </p:nvSpPr>
        <p:spPr/>
        <p:txBody>
          <a:bodyPr/>
          <a:lstStyle/>
          <a:p>
            <a:fld id="{9D9998D5-325A-4DEB-9AAA-8E88D77429C4}" type="slidenum">
              <a:rPr lang="en-GB" smtClean="0"/>
              <a:t>23</a:t>
            </a:fld>
            <a:endParaRPr lang="en-GB"/>
          </a:p>
        </p:txBody>
      </p:sp>
    </p:spTree>
    <p:extLst>
      <p:ext uri="{BB962C8B-B14F-4D97-AF65-F5344CB8AC3E}">
        <p14:creationId xmlns:p14="http://schemas.microsoft.com/office/powerpoint/2010/main" val="3163707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defTabSz="441747">
              <a:defRPr/>
            </a:pPr>
            <a:fld id="{EB056913-BBBF-4376-B8AB-C9EBD5B2BFC7}" type="slidenum">
              <a:rPr lang="en-GB">
                <a:solidFill>
                  <a:prstClr val="black"/>
                </a:solidFill>
                <a:latin typeface="Calibri" panose="020F0502020204030204"/>
              </a:rPr>
              <a:pPr defTabSz="441747">
                <a:defRPr/>
              </a:pPr>
              <a:t>25</a:t>
            </a:fld>
            <a:endParaRPr lang="en-GB">
              <a:solidFill>
                <a:prstClr val="black"/>
              </a:solidFill>
              <a:latin typeface="Calibri" panose="020F0502020204030204"/>
            </a:endParaRPr>
          </a:p>
        </p:txBody>
      </p:sp>
    </p:spTree>
    <p:extLst>
      <p:ext uri="{BB962C8B-B14F-4D97-AF65-F5344CB8AC3E}">
        <p14:creationId xmlns:p14="http://schemas.microsoft.com/office/powerpoint/2010/main" val="380164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My very simple distinctions.</a:t>
            </a:r>
          </a:p>
          <a:p>
            <a:r>
              <a:rPr lang="en-GB" dirty="0"/>
              <a:t>There are as many definitions as there are people in the room – and more!</a:t>
            </a:r>
          </a:p>
          <a:p>
            <a:r>
              <a:rPr lang="en-GB" dirty="0"/>
              <a:t>Some people cannot separate out spirituality and faith or religion. But as responsible educators we need to respect the distinction.</a:t>
            </a:r>
          </a:p>
          <a:p>
            <a:r>
              <a:rPr lang="en-GB" dirty="0"/>
              <a:t>Although spirituality may be a human attribute which all have, faith is the response to that.</a:t>
            </a:r>
          </a:p>
          <a:p>
            <a:r>
              <a:rPr lang="en-GB" dirty="0"/>
              <a:t>I think this helps schools which are anxious about accusations of proselytising understand that creating space for the spiritual is different to the space for Collective Worship where faith is embraced.</a:t>
            </a:r>
          </a:p>
        </p:txBody>
      </p:sp>
      <p:sp>
        <p:nvSpPr>
          <p:cNvPr id="4" name="Slide Number Placeholder 3"/>
          <p:cNvSpPr>
            <a:spLocks noGrp="1"/>
          </p:cNvSpPr>
          <p:nvPr>
            <p:ph type="sldNum" sz="quarter" idx="10"/>
          </p:nvPr>
        </p:nvSpPr>
        <p:spPr/>
        <p:txBody>
          <a:bodyPr/>
          <a:lstStyle/>
          <a:p>
            <a:pPr defTabSz="441747">
              <a:defRPr/>
            </a:pPr>
            <a:fld id="{993F5F33-B237-47E8-A4C6-27D10B3980B1}" type="slidenum">
              <a:rPr lang="en-GB">
                <a:solidFill>
                  <a:prstClr val="black"/>
                </a:solidFill>
                <a:latin typeface="Calibri" panose="020F0502020204030204"/>
              </a:rPr>
              <a:pPr defTabSz="441747">
                <a:defRPr/>
              </a:pPr>
              <a:t>31</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2879315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1989 the UNCRC recognised both religion and spirituality, made provision for both within the convention, and saw both as a right</a:t>
            </a:r>
          </a:p>
          <a:p>
            <a:endParaRPr lang="en-GB" dirty="0"/>
          </a:p>
          <a:p>
            <a:r>
              <a:rPr lang="en-GB" dirty="0"/>
              <a:t>RELIGION – a matter of mind, choice</a:t>
            </a:r>
          </a:p>
          <a:p>
            <a:r>
              <a:rPr lang="en-GB" dirty="0"/>
              <a:t>SPIRITUALITY – important for healthy development</a:t>
            </a:r>
          </a:p>
          <a:p>
            <a:r>
              <a:rPr lang="en-GB" dirty="0"/>
              <a:t>Articles 14, 29 &amp; 30 are concerned with religious rights</a:t>
            </a:r>
          </a:p>
          <a:p>
            <a:r>
              <a:rPr lang="en-GB" dirty="0"/>
              <a:t>Articles 17, 27 &amp; 32 are concerned with spirituality</a:t>
            </a:r>
          </a:p>
          <a:p>
            <a:r>
              <a:rPr lang="en-GB" dirty="0"/>
              <a:t>Article 14 States Parties shall respect the right of the child to freedom of thought, conscience and religion</a:t>
            </a:r>
          </a:p>
          <a:p>
            <a:r>
              <a:rPr lang="en-GB" dirty="0"/>
              <a:t>Article 17 States Parties recognize the important function performed by the mass media and shall ensure that the child has access to information and material from a diversity of national and international sources, especially those aimed at the promotion of his or her social, spiritual and moral well-being and physical and mental health. </a:t>
            </a:r>
          </a:p>
          <a:p>
            <a:r>
              <a:rPr lang="en-GB" dirty="0"/>
              <a:t>Article 27 1. States Parties recognize the right of every child to a standard of living adequate for the child’s physical, mental, spiritual, moral and social development.</a:t>
            </a:r>
          </a:p>
          <a:p>
            <a:r>
              <a:rPr lang="en-GB" dirty="0"/>
              <a:t>Article 29 (d) The preparation of the child for responsible life in a free society, in the spirit of understanding, peace, tolerance, equality of sexes, and friendship among all peoples, ethnic, national and religious groups and persons of indigenous origin; </a:t>
            </a:r>
          </a:p>
          <a:p>
            <a:r>
              <a:rPr lang="en-GB" dirty="0"/>
              <a:t>Article 30 In those States in which ethnic, religious or linguistic minorities or persons of indigenous origin exist, a child belonging to such a minority or who is indigenous shall not be denied the right, in community with other members of his or her group, to enjoy his or her own culture, to profess and practise his or her own religion, or to use his or her own language.</a:t>
            </a:r>
          </a:p>
          <a:p>
            <a:r>
              <a:rPr lang="en-GB" dirty="0"/>
              <a:t>Article 32 States Parties recognize the right of the child to be protected from economic exploitation and from performing any work that is likely to be hazardous or to interfere with the child’s education, or to be harmful to the child’s health or physical, mental, spiritual, moral or social development.</a:t>
            </a:r>
          </a:p>
        </p:txBody>
      </p:sp>
      <p:sp>
        <p:nvSpPr>
          <p:cNvPr id="4" name="Slide Number Placeholder 3"/>
          <p:cNvSpPr>
            <a:spLocks noGrp="1"/>
          </p:cNvSpPr>
          <p:nvPr>
            <p:ph type="sldNum" sz="quarter" idx="10"/>
          </p:nvPr>
        </p:nvSpPr>
        <p:spPr/>
        <p:txBody>
          <a:bodyPr/>
          <a:lstStyle/>
          <a:p>
            <a:pPr defTabSz="441747">
              <a:defRPr/>
            </a:pPr>
            <a:fld id="{993F5F33-B237-47E8-A4C6-27D10B3980B1}" type="slidenum">
              <a:rPr lang="en-GB">
                <a:solidFill>
                  <a:prstClr val="black"/>
                </a:solidFill>
                <a:latin typeface="Calibri" panose="020F0502020204030204"/>
              </a:rPr>
              <a:pPr defTabSz="441747">
                <a:defRPr/>
              </a:pPr>
              <a:t>32</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904004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441747">
              <a:defRPr/>
            </a:pPr>
            <a:fld id="{993F5F33-B237-47E8-A4C6-27D10B3980B1}" type="slidenum">
              <a:rPr lang="en-GB">
                <a:solidFill>
                  <a:prstClr val="black"/>
                </a:solidFill>
                <a:latin typeface="Calibri" panose="020F0502020204030204"/>
              </a:rPr>
              <a:pPr defTabSz="441747">
                <a:defRPr/>
              </a:pPr>
              <a:t>33</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3210285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Very hard to pin down!! And very difficult to define – so much so that most people have their own understanding or working definition.</a:t>
            </a:r>
          </a:p>
        </p:txBody>
      </p:sp>
      <p:sp>
        <p:nvSpPr>
          <p:cNvPr id="4" name="Slide Number Placeholder 3"/>
          <p:cNvSpPr>
            <a:spLocks noGrp="1"/>
          </p:cNvSpPr>
          <p:nvPr>
            <p:ph type="sldNum" sz="quarter" idx="10"/>
          </p:nvPr>
        </p:nvSpPr>
        <p:spPr/>
        <p:txBody>
          <a:bodyPr/>
          <a:lstStyle/>
          <a:p>
            <a:pPr defTabSz="441747">
              <a:defRPr/>
            </a:pPr>
            <a:fld id="{993F5F33-B237-47E8-A4C6-27D10B3980B1}" type="slidenum">
              <a:rPr lang="en-GB">
                <a:solidFill>
                  <a:prstClr val="black"/>
                </a:solidFill>
                <a:latin typeface="Calibri" panose="020F0502020204030204"/>
              </a:rPr>
              <a:pPr defTabSz="441747">
                <a:defRPr/>
              </a:pPr>
              <a:t>34</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3407754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GB" dirty="0"/>
              <a:t>Barrett highlights the need to help children and young people develop a framework for thinking about or supporting their spirituality.</a:t>
            </a:r>
          </a:p>
          <a:p>
            <a:r>
              <a:rPr lang="en-GB" dirty="0"/>
              <a:t>A spiritual framework or belief system which helps them tackle the existential questions of humanity.</a:t>
            </a:r>
          </a:p>
          <a:p>
            <a:r>
              <a:rPr lang="en-GB" dirty="0"/>
              <a:t>Into adolescence – where is the safe space for this to happen? If we are thinking of fullness of life, that HAS to include more than just academic success. Wisdom, ability to think, reason. Turing House – Philosophy Club.</a:t>
            </a:r>
          </a:p>
        </p:txBody>
      </p:sp>
      <p:sp>
        <p:nvSpPr>
          <p:cNvPr id="4" name="Slide Number Placeholder 3"/>
          <p:cNvSpPr>
            <a:spLocks noGrp="1"/>
          </p:cNvSpPr>
          <p:nvPr>
            <p:ph type="sldNum" sz="quarter" idx="10"/>
          </p:nvPr>
        </p:nvSpPr>
        <p:spPr/>
        <p:txBody>
          <a:bodyPr/>
          <a:lstStyle/>
          <a:p>
            <a:pPr defTabSz="441747">
              <a:defRPr/>
            </a:pPr>
            <a:fld id="{4AC41E3D-33DD-4839-B4FD-C6ED99C30A57}" type="slidenum">
              <a:rPr lang="en-GB">
                <a:solidFill>
                  <a:prstClr val="black"/>
                </a:solidFill>
                <a:latin typeface="Calibri" panose="020F0502020204030204"/>
              </a:rPr>
              <a:pPr defTabSz="441747">
                <a:defRPr/>
              </a:pPr>
              <a:t>38</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4011573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Build a wall of barriers to spiritual flourishing</a:t>
            </a:r>
          </a:p>
        </p:txBody>
      </p:sp>
      <p:sp>
        <p:nvSpPr>
          <p:cNvPr id="4" name="Slide Number Placeholder 3"/>
          <p:cNvSpPr>
            <a:spLocks noGrp="1"/>
          </p:cNvSpPr>
          <p:nvPr>
            <p:ph type="sldNum" sz="quarter" idx="5"/>
          </p:nvPr>
        </p:nvSpPr>
        <p:spPr/>
        <p:txBody>
          <a:bodyPr/>
          <a:lstStyle/>
          <a:p>
            <a:fld id="{9D9998D5-325A-4DEB-9AAA-8E88D77429C4}" type="slidenum">
              <a:rPr lang="en-GB" smtClean="0"/>
              <a:t>42</a:t>
            </a:fld>
            <a:endParaRPr lang="en-GB"/>
          </a:p>
        </p:txBody>
      </p:sp>
    </p:spTree>
    <p:extLst>
      <p:ext uri="{BB962C8B-B14F-4D97-AF65-F5344CB8AC3E}">
        <p14:creationId xmlns:p14="http://schemas.microsoft.com/office/powerpoint/2010/main" val="30086957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GB" dirty="0"/>
              <a:t>Brendan Hyde in Children and Spirituality</a:t>
            </a:r>
          </a:p>
          <a:p>
            <a:endParaRPr lang="en-GB" dirty="0"/>
          </a:p>
        </p:txBody>
      </p:sp>
      <p:sp>
        <p:nvSpPr>
          <p:cNvPr id="4" name="Slide Number Placeholder 3"/>
          <p:cNvSpPr>
            <a:spLocks noGrp="1"/>
          </p:cNvSpPr>
          <p:nvPr>
            <p:ph type="sldNum" sz="quarter" idx="10"/>
          </p:nvPr>
        </p:nvSpPr>
        <p:spPr/>
        <p:txBody>
          <a:bodyPr/>
          <a:lstStyle/>
          <a:p>
            <a:pPr defTabSz="441747">
              <a:defRPr/>
            </a:pPr>
            <a:fld id="{4AC41E3D-33DD-4839-B4FD-C6ED99C30A57}" type="slidenum">
              <a:rPr lang="en-GB">
                <a:solidFill>
                  <a:prstClr val="black"/>
                </a:solidFill>
                <a:latin typeface="Calibri" panose="020F0502020204030204"/>
              </a:rPr>
              <a:pPr defTabSz="441747">
                <a:defRPr/>
              </a:pPr>
              <a:t>43</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902050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Place a tealight on a barrier once you have thought of a way to overcome it!</a:t>
            </a:r>
          </a:p>
        </p:txBody>
      </p:sp>
      <p:sp>
        <p:nvSpPr>
          <p:cNvPr id="4" name="Slide Number Placeholder 3"/>
          <p:cNvSpPr>
            <a:spLocks noGrp="1"/>
          </p:cNvSpPr>
          <p:nvPr>
            <p:ph type="sldNum" sz="quarter" idx="5"/>
          </p:nvPr>
        </p:nvSpPr>
        <p:spPr/>
        <p:txBody>
          <a:bodyPr/>
          <a:lstStyle/>
          <a:p>
            <a:fld id="{9D9998D5-325A-4DEB-9AAA-8E88D77429C4}" type="slidenum">
              <a:rPr lang="en-GB" smtClean="0"/>
              <a:t>44</a:t>
            </a:fld>
            <a:endParaRPr lang="en-GB"/>
          </a:p>
        </p:txBody>
      </p:sp>
    </p:spTree>
    <p:extLst>
      <p:ext uri="{BB962C8B-B14F-4D97-AF65-F5344CB8AC3E}">
        <p14:creationId xmlns:p14="http://schemas.microsoft.com/office/powerpoint/2010/main" val="1855133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2</a:t>
            </a:fld>
            <a:endParaRPr lang="en-GB"/>
          </a:p>
        </p:txBody>
      </p:sp>
    </p:spTree>
    <p:extLst>
      <p:ext uri="{BB962C8B-B14F-4D97-AF65-F5344CB8AC3E}">
        <p14:creationId xmlns:p14="http://schemas.microsoft.com/office/powerpoint/2010/main" val="3349347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Children and young people won’t flourish spiritually just because we added it as another project or a box to be ticked. We need to find ways to offer them a different way of being.</a:t>
            </a:r>
          </a:p>
          <a:p>
            <a:r>
              <a:rPr lang="en-GB" dirty="0"/>
              <a:t>It’s when the threads of spiritual practices, the opportunities to pause, to question, to wonder, are woven together into the very being of our schools that possibly, just possibly, the shades of the prison house will not close in upon our children and young people and they can </a:t>
            </a:r>
          </a:p>
        </p:txBody>
      </p:sp>
      <p:sp>
        <p:nvSpPr>
          <p:cNvPr id="4" name="Slide Number Placeholder 3"/>
          <p:cNvSpPr>
            <a:spLocks noGrp="1"/>
          </p:cNvSpPr>
          <p:nvPr>
            <p:ph type="sldNum" sz="quarter" idx="10"/>
          </p:nvPr>
        </p:nvSpPr>
        <p:spPr/>
        <p:txBody>
          <a:bodyPr/>
          <a:lstStyle/>
          <a:p>
            <a:pPr defTabSz="441747">
              <a:defRPr/>
            </a:pPr>
            <a:fld id="{993F5F33-B237-47E8-A4C6-27D10B3980B1}" type="slidenum">
              <a:rPr lang="en-GB">
                <a:solidFill>
                  <a:prstClr val="black"/>
                </a:solidFill>
                <a:latin typeface="Calibri" panose="020F0502020204030204"/>
              </a:rPr>
              <a:pPr defTabSz="441747">
                <a:defRPr/>
              </a:pPr>
              <a:t>45</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22296387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 spheres handout</a:t>
            </a:r>
          </a:p>
        </p:txBody>
      </p:sp>
      <p:sp>
        <p:nvSpPr>
          <p:cNvPr id="4" name="Slide Number Placeholder 3"/>
          <p:cNvSpPr>
            <a:spLocks noGrp="1"/>
          </p:cNvSpPr>
          <p:nvPr>
            <p:ph type="sldNum" sz="quarter" idx="5"/>
          </p:nvPr>
        </p:nvSpPr>
        <p:spPr/>
        <p:txBody>
          <a:bodyPr/>
          <a:lstStyle/>
          <a:p>
            <a:fld id="{9D9998D5-325A-4DEB-9AAA-8E88D77429C4}" type="slidenum">
              <a:rPr lang="en-GB" smtClean="0"/>
              <a:t>46</a:t>
            </a:fld>
            <a:endParaRPr lang="en-GB"/>
          </a:p>
        </p:txBody>
      </p:sp>
    </p:spTree>
    <p:extLst>
      <p:ext uri="{BB962C8B-B14F-4D97-AF65-F5344CB8AC3E}">
        <p14:creationId xmlns:p14="http://schemas.microsoft.com/office/powerpoint/2010/main" val="16578920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does this mean for your context? Are there opportunities for creation of new ideas? How comfortable are you with the idea of ‘chaos’? What sort of ‘order’ is required for faith to grow?</a:t>
            </a:r>
          </a:p>
        </p:txBody>
      </p:sp>
      <p:sp>
        <p:nvSpPr>
          <p:cNvPr id="4" name="Slide Number Placeholder 3"/>
          <p:cNvSpPr>
            <a:spLocks noGrp="1"/>
          </p:cNvSpPr>
          <p:nvPr>
            <p:ph type="sldNum" sz="quarter" idx="5"/>
          </p:nvPr>
        </p:nvSpPr>
        <p:spPr/>
        <p:txBody>
          <a:bodyPr/>
          <a:lstStyle/>
          <a:p>
            <a:fld id="{9D9998D5-325A-4DEB-9AAA-8E88D77429C4}" type="slidenum">
              <a:rPr lang="en-GB" smtClean="0"/>
              <a:t>49</a:t>
            </a:fld>
            <a:endParaRPr lang="en-GB"/>
          </a:p>
        </p:txBody>
      </p:sp>
    </p:spTree>
    <p:extLst>
      <p:ext uri="{BB962C8B-B14F-4D97-AF65-F5344CB8AC3E}">
        <p14:creationId xmlns:p14="http://schemas.microsoft.com/office/powerpoint/2010/main" val="15674962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55</a:t>
            </a:fld>
            <a:endParaRPr lang="en-GB"/>
          </a:p>
        </p:txBody>
      </p:sp>
    </p:spTree>
    <p:extLst>
      <p:ext uri="{BB962C8B-B14F-4D97-AF65-F5344CB8AC3E}">
        <p14:creationId xmlns:p14="http://schemas.microsoft.com/office/powerpoint/2010/main" val="25894944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56</a:t>
            </a:fld>
            <a:endParaRPr lang="en-GB"/>
          </a:p>
        </p:txBody>
      </p:sp>
    </p:spTree>
    <p:extLst>
      <p:ext uri="{BB962C8B-B14F-4D97-AF65-F5344CB8AC3E}">
        <p14:creationId xmlns:p14="http://schemas.microsoft.com/office/powerpoint/2010/main" val="861880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9998D5-325A-4DEB-9AAA-8E88D77429C4}" type="slidenum">
              <a:rPr lang="en-GB" smtClean="0"/>
              <a:t>3</a:t>
            </a:fld>
            <a:endParaRPr lang="en-GB"/>
          </a:p>
        </p:txBody>
      </p:sp>
    </p:spTree>
    <p:extLst>
      <p:ext uri="{BB962C8B-B14F-4D97-AF65-F5344CB8AC3E}">
        <p14:creationId xmlns:p14="http://schemas.microsoft.com/office/powerpoint/2010/main" val="2993046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5</a:t>
            </a:fld>
            <a:endParaRPr lang="en-GB"/>
          </a:p>
        </p:txBody>
      </p:sp>
    </p:spTree>
    <p:extLst>
      <p:ext uri="{BB962C8B-B14F-4D97-AF65-F5344CB8AC3E}">
        <p14:creationId xmlns:p14="http://schemas.microsoft.com/office/powerpoint/2010/main" val="913303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6</a:t>
            </a:fld>
            <a:endParaRPr lang="en-GB"/>
          </a:p>
        </p:txBody>
      </p:sp>
    </p:spTree>
    <p:extLst>
      <p:ext uri="{BB962C8B-B14F-4D97-AF65-F5344CB8AC3E}">
        <p14:creationId xmlns:p14="http://schemas.microsoft.com/office/powerpoint/2010/main" val="1964061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Handout p1</a:t>
            </a:r>
          </a:p>
        </p:txBody>
      </p:sp>
      <p:sp>
        <p:nvSpPr>
          <p:cNvPr id="4" name="Slide Number Placeholder 3"/>
          <p:cNvSpPr>
            <a:spLocks noGrp="1"/>
          </p:cNvSpPr>
          <p:nvPr>
            <p:ph type="sldNum" sz="quarter" idx="5"/>
          </p:nvPr>
        </p:nvSpPr>
        <p:spPr/>
        <p:txBody>
          <a:bodyPr/>
          <a:lstStyle/>
          <a:p>
            <a:fld id="{9D9998D5-325A-4DEB-9AAA-8E88D77429C4}" type="slidenum">
              <a:rPr lang="en-GB" smtClean="0"/>
              <a:t>15</a:t>
            </a:fld>
            <a:endParaRPr lang="en-GB"/>
          </a:p>
        </p:txBody>
      </p:sp>
    </p:spTree>
    <p:extLst>
      <p:ext uri="{BB962C8B-B14F-4D97-AF65-F5344CB8AC3E}">
        <p14:creationId xmlns:p14="http://schemas.microsoft.com/office/powerpoint/2010/main" val="1803908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Showing the USP of GF approach – i.e. what happens in the intersections…</a:t>
            </a:r>
          </a:p>
        </p:txBody>
      </p:sp>
      <p:sp>
        <p:nvSpPr>
          <p:cNvPr id="4" name="Slide Number Placeholder 3"/>
          <p:cNvSpPr>
            <a:spLocks noGrp="1"/>
          </p:cNvSpPr>
          <p:nvPr>
            <p:ph type="sldNum" sz="quarter" idx="10"/>
          </p:nvPr>
        </p:nvSpPr>
        <p:spPr/>
        <p:txBody>
          <a:bodyPr/>
          <a:lstStyle/>
          <a:p>
            <a:pPr defTabSz="883493">
              <a:defRPr/>
            </a:pPr>
            <a:fld id="{17210317-1B6B-4977-A580-015040F026A6}" type="slidenum">
              <a:rPr lang="en-GB">
                <a:solidFill>
                  <a:prstClr val="black"/>
                </a:solidFill>
                <a:latin typeface="Calibri" panose="020F0502020204030204"/>
              </a:rPr>
              <a:pPr defTabSz="883493">
                <a:defRPr/>
              </a:pPr>
              <a:t>16</a:t>
            </a:fld>
            <a:endParaRPr lang="en-GB">
              <a:solidFill>
                <a:prstClr val="black"/>
              </a:solidFill>
              <a:latin typeface="Calibri" panose="020F0502020204030204"/>
            </a:endParaRPr>
          </a:p>
        </p:txBody>
      </p:sp>
    </p:spTree>
    <p:extLst>
      <p:ext uri="{BB962C8B-B14F-4D97-AF65-F5344CB8AC3E}">
        <p14:creationId xmlns:p14="http://schemas.microsoft.com/office/powerpoint/2010/main" val="2156611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Handout – to annotate using next slide</a:t>
            </a:r>
          </a:p>
        </p:txBody>
      </p:sp>
      <p:sp>
        <p:nvSpPr>
          <p:cNvPr id="4" name="Slide Number Placeholder 3"/>
          <p:cNvSpPr>
            <a:spLocks noGrp="1"/>
          </p:cNvSpPr>
          <p:nvPr>
            <p:ph type="sldNum" sz="quarter" idx="5"/>
          </p:nvPr>
        </p:nvSpPr>
        <p:spPr/>
        <p:txBody>
          <a:bodyPr/>
          <a:lstStyle/>
          <a:p>
            <a:fld id="{9D9998D5-325A-4DEB-9AAA-8E88D77429C4}" type="slidenum">
              <a:rPr lang="en-GB" smtClean="0"/>
              <a:t>20</a:t>
            </a:fld>
            <a:endParaRPr lang="en-GB"/>
          </a:p>
        </p:txBody>
      </p:sp>
    </p:spTree>
    <p:extLst>
      <p:ext uri="{BB962C8B-B14F-4D97-AF65-F5344CB8AC3E}">
        <p14:creationId xmlns:p14="http://schemas.microsoft.com/office/powerpoint/2010/main" val="1185735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Handout p2</a:t>
            </a:r>
          </a:p>
        </p:txBody>
      </p:sp>
      <p:sp>
        <p:nvSpPr>
          <p:cNvPr id="4" name="Slide Number Placeholder 3"/>
          <p:cNvSpPr>
            <a:spLocks noGrp="1"/>
          </p:cNvSpPr>
          <p:nvPr>
            <p:ph type="sldNum" sz="quarter" idx="5"/>
          </p:nvPr>
        </p:nvSpPr>
        <p:spPr/>
        <p:txBody>
          <a:bodyPr/>
          <a:lstStyle/>
          <a:p>
            <a:fld id="{9D9998D5-325A-4DEB-9AAA-8E88D77429C4}" type="slidenum">
              <a:rPr lang="en-GB" smtClean="0"/>
              <a:t>22</a:t>
            </a:fld>
            <a:endParaRPr lang="en-GB"/>
          </a:p>
        </p:txBody>
      </p:sp>
    </p:spTree>
    <p:extLst>
      <p:ext uri="{BB962C8B-B14F-4D97-AF65-F5344CB8AC3E}">
        <p14:creationId xmlns:p14="http://schemas.microsoft.com/office/powerpoint/2010/main" val="2738364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side Pages">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0663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5" y="2160590"/>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69" y="2160590"/>
            <a:ext cx="4184035"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4FEAAB3-F942-472B-84A2-8A7F2B604881}" type="datetimeFigureOut">
              <a:rPr lang="en-GB" smtClean="0"/>
              <a:t>15/01/2020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BFC2C3B-BE49-4021-ACCE-A881C09DA26B}" type="slidenum">
              <a:rPr lang="en-GB" smtClean="0"/>
              <a:t>‹#›</a:t>
            </a:fld>
            <a:endParaRPr lang="en-GB"/>
          </a:p>
        </p:txBody>
      </p:sp>
    </p:spTree>
    <p:extLst>
      <p:ext uri="{BB962C8B-B14F-4D97-AF65-F5344CB8AC3E}">
        <p14:creationId xmlns:p14="http://schemas.microsoft.com/office/powerpoint/2010/main" val="3448823767"/>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8" y="5867132"/>
            <a:ext cx="5511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58740497"/>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09FDE-B7D3-4CA4-869E-AEE9442A45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E7BF8F8-28AE-4AF7-8EA1-033F8CC7C588}"/>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8BB26F3-94C5-4EB7-AE0B-62200AFE3AD2}"/>
              </a:ext>
            </a:extLst>
          </p:cNvPr>
          <p:cNvSpPr>
            <a:spLocks noGrp="1"/>
          </p:cNvSpPr>
          <p:nvPr>
            <p:ph type="dt" sz="half" idx="10"/>
          </p:nvPr>
        </p:nvSpPr>
        <p:spPr/>
        <p:txBody>
          <a:bodyPr/>
          <a:lstStyle/>
          <a:p>
            <a:fld id="{5CEAEDBA-C811-4B14-8BEC-9C5510E53813}" type="datetimeFigureOut">
              <a:rPr lang="en-GB" smtClean="0"/>
              <a:t>15/01/2020</a:t>
            </a:fld>
            <a:endParaRPr lang="en-GB"/>
          </a:p>
        </p:txBody>
      </p:sp>
      <p:sp>
        <p:nvSpPr>
          <p:cNvPr id="5" name="Footer Placeholder 4">
            <a:extLst>
              <a:ext uri="{FF2B5EF4-FFF2-40B4-BE49-F238E27FC236}">
                <a16:creationId xmlns:a16="http://schemas.microsoft.com/office/drawing/2014/main" id="{097E7165-CA19-4C3F-AA43-A3D488470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561790-5C0D-423B-A35D-5EA33D124A1B}"/>
              </a:ext>
            </a:extLst>
          </p:cNvPr>
          <p:cNvSpPr>
            <a:spLocks noGrp="1"/>
          </p:cNvSpPr>
          <p:nvPr>
            <p:ph type="sldNum" sz="quarter" idx="12"/>
          </p:nvPr>
        </p:nvSpPr>
        <p:spPr/>
        <p:txBody>
          <a:bodyPr/>
          <a:lstStyle/>
          <a:p>
            <a:fld id="{A57C96BC-6A24-4589-9728-322753C62AE7}" type="slidenum">
              <a:rPr lang="en-GB" smtClean="0"/>
              <a:t>‹#›</a:t>
            </a:fld>
            <a:endParaRPr lang="en-GB"/>
          </a:p>
        </p:txBody>
      </p:sp>
    </p:spTree>
    <p:extLst>
      <p:ext uri="{BB962C8B-B14F-4D97-AF65-F5344CB8AC3E}">
        <p14:creationId xmlns:p14="http://schemas.microsoft.com/office/powerpoint/2010/main" val="3962850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4"/>
            <a:ext cx="4607188" cy="576263"/>
          </a:xfrm>
        </p:spPr>
        <p:txBody>
          <a:bodyPr anchor="b">
            <a:noAutofit/>
          </a:bodyPr>
          <a:lstStyle>
            <a:lvl1pPr marL="0" indent="0">
              <a:buNone/>
              <a:defRPr sz="2800" b="0">
                <a:solidFill>
                  <a:schemeClr val="accent1">
                    <a:lumMod val="75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1484311" y="3335338"/>
            <a:ext cx="4895056" cy="2455863"/>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9" y="2667001"/>
            <a:ext cx="4622537" cy="576263"/>
          </a:xfrm>
        </p:spPr>
        <p:txBody>
          <a:bodyPr anchor="b">
            <a:noAutofit/>
          </a:bodyPr>
          <a:lstStyle>
            <a:lvl1pPr marL="0" indent="0">
              <a:buNone/>
              <a:defRPr sz="2800" b="0">
                <a:solidFill>
                  <a:schemeClr val="accent1">
                    <a:lumMod val="75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607967" y="3335338"/>
            <a:ext cx="4895056" cy="2455863"/>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9325663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 y="1715"/>
            <a:ext cx="12191999" cy="6856285"/>
          </a:xfrm>
          <a:prstGeom prst="rect">
            <a:avLst/>
          </a:prstGeom>
        </p:spPr>
      </p:pic>
    </p:spTree>
    <p:extLst>
      <p:ext uri="{BB962C8B-B14F-4D97-AF65-F5344CB8AC3E}">
        <p14:creationId xmlns:p14="http://schemas.microsoft.com/office/powerpoint/2010/main" val="30698855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IV5Fxr1aZ_U"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2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600965483"/>
              </p:ext>
            </p:extLst>
          </p:nvPr>
        </p:nvGraphicFramePr>
        <p:xfrm>
          <a:off x="2263024" y="58648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7417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A143CB-3F84-4C92-8A85-CE436E1ECFDD}"/>
              </a:ext>
            </a:extLst>
          </p:cNvPr>
          <p:cNvSpPr txBox="1"/>
          <p:nvPr/>
        </p:nvSpPr>
        <p:spPr>
          <a:xfrm>
            <a:off x="675861" y="2146853"/>
            <a:ext cx="7911548" cy="1384995"/>
          </a:xfrm>
          <a:prstGeom prst="rect">
            <a:avLst/>
          </a:prstGeom>
          <a:noFill/>
        </p:spPr>
        <p:txBody>
          <a:bodyPr wrap="square" rtlCol="0">
            <a:spAutoFit/>
          </a:bodyPr>
          <a:lstStyle/>
          <a:p>
            <a:r>
              <a:rPr lang="en-GB" sz="2800" dirty="0"/>
              <a:t>The spring of hope?</a:t>
            </a:r>
          </a:p>
          <a:p>
            <a:endParaRPr lang="en-GB" sz="2800" dirty="0"/>
          </a:p>
          <a:p>
            <a:r>
              <a:rPr lang="en-GB" sz="2800" dirty="0"/>
              <a:t>Or the winter of despair?</a:t>
            </a:r>
          </a:p>
        </p:txBody>
      </p:sp>
      <p:sp>
        <p:nvSpPr>
          <p:cNvPr id="3" name="TextBox 2">
            <a:extLst>
              <a:ext uri="{FF2B5EF4-FFF2-40B4-BE49-F238E27FC236}">
                <a16:creationId xmlns:a16="http://schemas.microsoft.com/office/drawing/2014/main" id="{F5322DBB-4E21-492D-870F-4363AE2360FB}"/>
              </a:ext>
            </a:extLst>
          </p:cNvPr>
          <p:cNvSpPr txBox="1"/>
          <p:nvPr/>
        </p:nvSpPr>
        <p:spPr>
          <a:xfrm>
            <a:off x="675861" y="630425"/>
            <a:ext cx="11109108" cy="769441"/>
          </a:xfrm>
          <a:prstGeom prst="rect">
            <a:avLst/>
          </a:prstGeom>
          <a:noFill/>
        </p:spPr>
        <p:txBody>
          <a:bodyPr wrap="square" rtlCol="0">
            <a:spAutoFit/>
          </a:bodyPr>
          <a:lstStyle/>
          <a:p>
            <a:r>
              <a:rPr lang="en-GB" sz="4400" dirty="0"/>
              <a:t>How do we view this?</a:t>
            </a:r>
          </a:p>
        </p:txBody>
      </p:sp>
      <p:pic>
        <p:nvPicPr>
          <p:cNvPr id="4" name="Picture 3">
            <a:extLst>
              <a:ext uri="{FF2B5EF4-FFF2-40B4-BE49-F238E27FC236}">
                <a16:creationId xmlns:a16="http://schemas.microsoft.com/office/drawing/2014/main" id="{06A12395-DF71-4F0C-9C6B-94AB3B6DB2F6}"/>
              </a:ext>
            </a:extLst>
          </p:cNvPr>
          <p:cNvPicPr>
            <a:picLocks noChangeAspect="1"/>
          </p:cNvPicPr>
          <p:nvPr/>
        </p:nvPicPr>
        <p:blipFill rotWithShape="1">
          <a:blip r:embed="rId2"/>
          <a:srcRect b="9237"/>
          <a:stretch/>
        </p:blipFill>
        <p:spPr>
          <a:xfrm>
            <a:off x="7844942" y="370748"/>
            <a:ext cx="3565180" cy="4803280"/>
          </a:xfrm>
          <a:prstGeom prst="rect">
            <a:avLst/>
          </a:prstGeom>
        </p:spPr>
      </p:pic>
    </p:spTree>
    <p:extLst>
      <p:ext uri="{BB962C8B-B14F-4D97-AF65-F5344CB8AC3E}">
        <p14:creationId xmlns:p14="http://schemas.microsoft.com/office/powerpoint/2010/main" val="2179995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69391E-3676-4E3C-9EFB-317A9F3A34F2}"/>
              </a:ext>
            </a:extLst>
          </p:cNvPr>
          <p:cNvSpPr txBox="1"/>
          <p:nvPr/>
        </p:nvSpPr>
        <p:spPr>
          <a:xfrm>
            <a:off x="658822" y="340770"/>
            <a:ext cx="10546838" cy="707886"/>
          </a:xfrm>
          <a:prstGeom prst="rect">
            <a:avLst/>
          </a:prstGeom>
          <a:noFill/>
        </p:spPr>
        <p:txBody>
          <a:bodyPr wrap="square" rtlCol="0">
            <a:spAutoFit/>
          </a:bodyPr>
          <a:lstStyle/>
          <a:p>
            <a:r>
              <a:rPr lang="en-GB" sz="4000" dirty="0"/>
              <a:t>How does this compare to your own community?</a:t>
            </a:r>
          </a:p>
        </p:txBody>
      </p:sp>
      <p:sp>
        <p:nvSpPr>
          <p:cNvPr id="3" name="TextBox 2">
            <a:extLst>
              <a:ext uri="{FF2B5EF4-FFF2-40B4-BE49-F238E27FC236}">
                <a16:creationId xmlns:a16="http://schemas.microsoft.com/office/drawing/2014/main" id="{7D3162B6-A15C-472B-9580-418E99698B1D}"/>
              </a:ext>
            </a:extLst>
          </p:cNvPr>
          <p:cNvSpPr txBox="1"/>
          <p:nvPr/>
        </p:nvSpPr>
        <p:spPr>
          <a:xfrm>
            <a:off x="658822" y="1340363"/>
            <a:ext cx="4015409" cy="954107"/>
          </a:xfrm>
          <a:prstGeom prst="rect">
            <a:avLst/>
          </a:prstGeom>
          <a:noFill/>
        </p:spPr>
        <p:txBody>
          <a:bodyPr wrap="square" rtlCol="0">
            <a:spAutoFit/>
          </a:bodyPr>
          <a:lstStyle/>
          <a:p>
            <a:r>
              <a:rPr lang="en-GB" sz="2800" dirty="0"/>
              <a:t>What reasons do you have for hope?</a:t>
            </a:r>
          </a:p>
        </p:txBody>
      </p:sp>
      <p:pic>
        <p:nvPicPr>
          <p:cNvPr id="4" name="Picture 3">
            <a:extLst>
              <a:ext uri="{FF2B5EF4-FFF2-40B4-BE49-F238E27FC236}">
                <a16:creationId xmlns:a16="http://schemas.microsoft.com/office/drawing/2014/main" id="{B37E32E7-F651-4B24-B594-3BE7C305A50D}"/>
              </a:ext>
            </a:extLst>
          </p:cNvPr>
          <p:cNvPicPr>
            <a:picLocks noChangeAspect="1"/>
          </p:cNvPicPr>
          <p:nvPr/>
        </p:nvPicPr>
        <p:blipFill>
          <a:blip r:embed="rId2"/>
          <a:stretch>
            <a:fillRect/>
          </a:stretch>
        </p:blipFill>
        <p:spPr>
          <a:xfrm>
            <a:off x="6769968" y="1197031"/>
            <a:ext cx="3873422" cy="3873422"/>
          </a:xfrm>
          <a:prstGeom prst="rect">
            <a:avLst/>
          </a:prstGeom>
        </p:spPr>
      </p:pic>
      <p:sp>
        <p:nvSpPr>
          <p:cNvPr id="5" name="TextBox 4">
            <a:extLst>
              <a:ext uri="{FF2B5EF4-FFF2-40B4-BE49-F238E27FC236}">
                <a16:creationId xmlns:a16="http://schemas.microsoft.com/office/drawing/2014/main" id="{42A47522-C7A3-4FF0-BB2B-7560239928CC}"/>
              </a:ext>
            </a:extLst>
          </p:cNvPr>
          <p:cNvSpPr txBox="1"/>
          <p:nvPr/>
        </p:nvSpPr>
        <p:spPr>
          <a:xfrm>
            <a:off x="658822" y="2474893"/>
            <a:ext cx="4106281" cy="954107"/>
          </a:xfrm>
          <a:prstGeom prst="rect">
            <a:avLst/>
          </a:prstGeom>
          <a:noFill/>
        </p:spPr>
        <p:txBody>
          <a:bodyPr wrap="square" rtlCol="0">
            <a:spAutoFit/>
          </a:bodyPr>
          <a:lstStyle/>
          <a:p>
            <a:r>
              <a:rPr lang="en-GB" sz="2800" dirty="0"/>
              <a:t>In what ways can you BE hope for your community?</a:t>
            </a:r>
          </a:p>
        </p:txBody>
      </p:sp>
    </p:spTree>
    <p:extLst>
      <p:ext uri="{BB962C8B-B14F-4D97-AF65-F5344CB8AC3E}">
        <p14:creationId xmlns:p14="http://schemas.microsoft.com/office/powerpoint/2010/main" val="328611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240569-EA70-4D4C-82D1-FF3B81F5B90A}"/>
              </a:ext>
            </a:extLst>
          </p:cNvPr>
          <p:cNvSpPr txBox="1"/>
          <p:nvPr/>
        </p:nvSpPr>
        <p:spPr>
          <a:xfrm>
            <a:off x="567070" y="430974"/>
            <a:ext cx="4990215" cy="4524315"/>
          </a:xfrm>
          <a:prstGeom prst="rect">
            <a:avLst/>
          </a:prstGeom>
          <a:noFill/>
        </p:spPr>
        <p:txBody>
          <a:bodyPr wrap="square" rtlCol="0">
            <a:spAutoFit/>
          </a:bodyPr>
          <a:lstStyle/>
          <a:p>
            <a:r>
              <a:rPr lang="en-GB" sz="4800" dirty="0"/>
              <a:t>‘All she could do was hope, and she kept trying to do that, in spite of the fear and the loneliness.’</a:t>
            </a:r>
          </a:p>
        </p:txBody>
      </p:sp>
      <p:pic>
        <p:nvPicPr>
          <p:cNvPr id="4" name="Picture 3" descr="A picture containing food&#10;&#10;Description automatically generated">
            <a:extLst>
              <a:ext uri="{FF2B5EF4-FFF2-40B4-BE49-F238E27FC236}">
                <a16:creationId xmlns:a16="http://schemas.microsoft.com/office/drawing/2014/main" id="{775C0C1E-9BAA-477C-BA39-3B5401479AA3}"/>
              </a:ext>
            </a:extLst>
          </p:cNvPr>
          <p:cNvPicPr>
            <a:picLocks noChangeAspect="1"/>
          </p:cNvPicPr>
          <p:nvPr/>
        </p:nvPicPr>
        <p:blipFill>
          <a:blip r:embed="rId2"/>
          <a:stretch>
            <a:fillRect/>
          </a:stretch>
        </p:blipFill>
        <p:spPr>
          <a:xfrm rot="812570">
            <a:off x="7509982" y="544004"/>
            <a:ext cx="3014833" cy="4663232"/>
          </a:xfrm>
          <a:prstGeom prst="rect">
            <a:avLst/>
          </a:prstGeom>
        </p:spPr>
      </p:pic>
    </p:spTree>
    <p:extLst>
      <p:ext uri="{BB962C8B-B14F-4D97-AF65-F5344CB8AC3E}">
        <p14:creationId xmlns:p14="http://schemas.microsoft.com/office/powerpoint/2010/main" val="36753643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D77649-AF42-4D05-980E-1F14DA78A626}"/>
              </a:ext>
            </a:extLst>
          </p:cNvPr>
          <p:cNvSpPr/>
          <p:nvPr/>
        </p:nvSpPr>
        <p:spPr>
          <a:xfrm>
            <a:off x="0" y="0"/>
            <a:ext cx="12192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pic>
        <p:nvPicPr>
          <p:cNvPr id="3" name="Picture 2">
            <a:extLst>
              <a:ext uri="{FF2B5EF4-FFF2-40B4-BE49-F238E27FC236}">
                <a16:creationId xmlns:a16="http://schemas.microsoft.com/office/drawing/2014/main" id="{39F3A507-EA6D-4364-B2DA-715D0BB80C62}"/>
              </a:ext>
            </a:extLst>
          </p:cNvPr>
          <p:cNvPicPr>
            <a:picLocks noChangeAspect="1"/>
          </p:cNvPicPr>
          <p:nvPr/>
        </p:nvPicPr>
        <p:blipFill>
          <a:blip r:embed="rId2"/>
          <a:stretch>
            <a:fillRect/>
          </a:stretch>
        </p:blipFill>
        <p:spPr>
          <a:xfrm>
            <a:off x="206645" y="159653"/>
            <a:ext cx="11686308" cy="6487399"/>
          </a:xfrm>
          <a:prstGeom prst="rect">
            <a:avLst/>
          </a:prstGeom>
        </p:spPr>
      </p:pic>
    </p:spTree>
    <p:extLst>
      <p:ext uri="{BB962C8B-B14F-4D97-AF65-F5344CB8AC3E}">
        <p14:creationId xmlns:p14="http://schemas.microsoft.com/office/powerpoint/2010/main" val="2411817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855773803"/>
              </p:ext>
            </p:extLst>
          </p:nvPr>
        </p:nvGraphicFramePr>
        <p:xfrm>
          <a:off x="2032000" y="71966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84407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08A062-C336-46B0-BC89-4A7DB85C1297}"/>
              </a:ext>
            </a:extLst>
          </p:cNvPr>
          <p:cNvPicPr>
            <a:picLocks noChangeAspect="1"/>
          </p:cNvPicPr>
          <p:nvPr/>
        </p:nvPicPr>
        <p:blipFill>
          <a:blip r:embed="rId3"/>
          <a:stretch>
            <a:fillRect/>
          </a:stretch>
        </p:blipFill>
        <p:spPr>
          <a:xfrm>
            <a:off x="3971515" y="156873"/>
            <a:ext cx="6490130" cy="5289410"/>
          </a:xfrm>
          <a:prstGeom prst="rect">
            <a:avLst/>
          </a:prstGeom>
        </p:spPr>
      </p:pic>
      <p:sp>
        <p:nvSpPr>
          <p:cNvPr id="5" name="TextBox 4">
            <a:extLst>
              <a:ext uri="{FF2B5EF4-FFF2-40B4-BE49-F238E27FC236}">
                <a16:creationId xmlns:a16="http://schemas.microsoft.com/office/drawing/2014/main" id="{DE180C65-289E-4780-B939-255260A19994}"/>
              </a:ext>
            </a:extLst>
          </p:cNvPr>
          <p:cNvSpPr txBox="1"/>
          <p:nvPr/>
        </p:nvSpPr>
        <p:spPr>
          <a:xfrm>
            <a:off x="375540" y="324668"/>
            <a:ext cx="2514504" cy="3046988"/>
          </a:xfrm>
          <a:prstGeom prst="rect">
            <a:avLst/>
          </a:prstGeom>
          <a:solidFill>
            <a:srgbClr val="7030A0"/>
          </a:solidFill>
          <a:effectLst>
            <a:outerShdw blurRad="50800" dist="38100" dir="2700000" algn="tl" rotWithShape="0">
              <a:prstClr val="black">
                <a:alpha val="40000"/>
              </a:prstClr>
            </a:outerShdw>
          </a:effectLst>
        </p:spPr>
        <p:txBody>
          <a:bodyPr wrap="square" rtlCol="0">
            <a:spAutoFit/>
          </a:bodyPr>
          <a:lstStyle/>
          <a:p>
            <a:pPr algn="ctr" defTabSz="914377"/>
            <a:r>
              <a:rPr lang="en-GB" sz="3200" dirty="0">
                <a:solidFill>
                  <a:prstClr val="white"/>
                </a:solidFill>
                <a:latin typeface="Gill Sans MT" panose="020B0502020104020203" pitchFamily="34" charset="0"/>
              </a:rPr>
              <a:t>Growing Faith </a:t>
            </a:r>
            <a:r>
              <a:rPr lang="en-GB" sz="3200" i="1" dirty="0">
                <a:solidFill>
                  <a:prstClr val="white"/>
                </a:solidFill>
                <a:latin typeface="Gill Sans MT" panose="020B0502020104020203" pitchFamily="34" charset="0"/>
              </a:rPr>
              <a:t>‘separately’ </a:t>
            </a:r>
            <a:r>
              <a:rPr lang="en-GB" sz="3200" dirty="0">
                <a:solidFill>
                  <a:prstClr val="white"/>
                </a:solidFill>
                <a:latin typeface="Gill Sans MT" panose="020B0502020104020203" pitchFamily="34" charset="0"/>
              </a:rPr>
              <a:t>in Schools, Churches and Households</a:t>
            </a:r>
          </a:p>
        </p:txBody>
      </p:sp>
    </p:spTree>
    <p:extLst>
      <p:ext uri="{BB962C8B-B14F-4D97-AF65-F5344CB8AC3E}">
        <p14:creationId xmlns:p14="http://schemas.microsoft.com/office/powerpoint/2010/main" val="5883406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7399A8E0-1524-49EC-A733-8FE83B289838}"/>
              </a:ext>
            </a:extLst>
          </p:cNvPr>
          <p:cNvGraphicFramePr/>
          <p:nvPr>
            <p:extLst>
              <p:ext uri="{D42A27DB-BD31-4B8C-83A1-F6EECF244321}">
                <p14:modId xmlns:p14="http://schemas.microsoft.com/office/powerpoint/2010/main" val="1998488689"/>
              </p:ext>
            </p:extLst>
          </p:nvPr>
        </p:nvGraphicFramePr>
        <p:xfrm>
          <a:off x="1986564" y="226550"/>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BC925500-F96B-4B5C-B899-70C79C703B5B}"/>
              </a:ext>
            </a:extLst>
          </p:cNvPr>
          <p:cNvSpPr txBox="1"/>
          <p:nvPr/>
        </p:nvSpPr>
        <p:spPr>
          <a:xfrm>
            <a:off x="8708420" y="880623"/>
            <a:ext cx="3346704" cy="923330"/>
          </a:xfrm>
          <a:prstGeom prst="rect">
            <a:avLst/>
          </a:prstGeom>
          <a:noFill/>
        </p:spPr>
        <p:txBody>
          <a:bodyPr wrap="square" rtlCol="0">
            <a:spAutoFit/>
          </a:bodyPr>
          <a:lstStyle/>
          <a:p>
            <a:pPr algn="ctr" defTabSz="914377"/>
            <a:r>
              <a:rPr lang="en-GB" dirty="0">
                <a:solidFill>
                  <a:prstClr val="black"/>
                </a:solidFill>
                <a:latin typeface="Gill Sans MT" panose="020B0502020104020203" pitchFamily="34" charset="0"/>
              </a:rPr>
              <a:t>Our primary focus for Growing Faith is the intersection between 2 or more of the elements</a:t>
            </a:r>
          </a:p>
        </p:txBody>
      </p:sp>
      <p:sp>
        <p:nvSpPr>
          <p:cNvPr id="14" name="TextBox 13">
            <a:extLst>
              <a:ext uri="{FF2B5EF4-FFF2-40B4-BE49-F238E27FC236}">
                <a16:creationId xmlns:a16="http://schemas.microsoft.com/office/drawing/2014/main" id="{06756B70-3D05-46B7-9F43-2CA7E5698009}"/>
              </a:ext>
            </a:extLst>
          </p:cNvPr>
          <p:cNvSpPr txBox="1"/>
          <p:nvPr/>
        </p:nvSpPr>
        <p:spPr>
          <a:xfrm>
            <a:off x="9025732" y="2281768"/>
            <a:ext cx="3040067" cy="1477328"/>
          </a:xfrm>
          <a:prstGeom prst="rect">
            <a:avLst/>
          </a:prstGeom>
          <a:noFill/>
        </p:spPr>
        <p:txBody>
          <a:bodyPr wrap="square" rtlCol="0">
            <a:spAutoFit/>
          </a:bodyPr>
          <a:lstStyle/>
          <a:p>
            <a:pPr algn="ctr" defTabSz="914377"/>
            <a:r>
              <a:rPr lang="en-GB" dirty="0">
                <a:solidFill>
                  <a:prstClr val="black"/>
                </a:solidFill>
                <a:latin typeface="Gill Sans MT" panose="020B0502020104020203" pitchFamily="34" charset="0"/>
              </a:rPr>
              <a:t>Our understanding of young people’s faith development is that it much more likely to happen, and be sustained if it happens in the intersection</a:t>
            </a:r>
          </a:p>
        </p:txBody>
      </p:sp>
      <p:cxnSp>
        <p:nvCxnSpPr>
          <p:cNvPr id="20" name="Straight Arrow Connector 19">
            <a:extLst>
              <a:ext uri="{FF2B5EF4-FFF2-40B4-BE49-F238E27FC236}">
                <a16:creationId xmlns:a16="http://schemas.microsoft.com/office/drawing/2014/main" id="{087C0B93-D7C5-44D5-8D70-0A8EAEE27E05}"/>
              </a:ext>
            </a:extLst>
          </p:cNvPr>
          <p:cNvCxnSpPr>
            <a:cxnSpLocks/>
          </p:cNvCxnSpPr>
          <p:nvPr/>
        </p:nvCxnSpPr>
        <p:spPr>
          <a:xfrm flipH="1">
            <a:off x="4989353" y="1552573"/>
            <a:ext cx="3990340" cy="1080399"/>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5844B8A-F344-41F4-A602-5A9914CE26AA}"/>
              </a:ext>
            </a:extLst>
          </p:cNvPr>
          <p:cNvCxnSpPr>
            <a:cxnSpLocks/>
          </p:cNvCxnSpPr>
          <p:nvPr/>
        </p:nvCxnSpPr>
        <p:spPr>
          <a:xfrm flipH="1">
            <a:off x="6050564" y="2632970"/>
            <a:ext cx="2889504" cy="1679435"/>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7FCA90A-22C3-42EB-A79F-0EDC9335DEC5}"/>
              </a:ext>
            </a:extLst>
          </p:cNvPr>
          <p:cNvCxnSpPr>
            <a:cxnSpLocks/>
          </p:cNvCxnSpPr>
          <p:nvPr/>
        </p:nvCxnSpPr>
        <p:spPr>
          <a:xfrm flipH="1">
            <a:off x="6836950" y="1708697"/>
            <a:ext cx="2142743" cy="963251"/>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AD1EC30-F82C-4744-A964-34BFEA2505E5}"/>
              </a:ext>
            </a:extLst>
          </p:cNvPr>
          <p:cNvCxnSpPr>
            <a:cxnSpLocks/>
          </p:cNvCxnSpPr>
          <p:nvPr/>
        </p:nvCxnSpPr>
        <p:spPr>
          <a:xfrm flipH="1">
            <a:off x="6050566" y="2417465"/>
            <a:ext cx="3019600" cy="826155"/>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033CB62-4DB2-4B2B-87DE-9CB8184A5219}"/>
              </a:ext>
            </a:extLst>
          </p:cNvPr>
          <p:cNvSpPr txBox="1"/>
          <p:nvPr/>
        </p:nvSpPr>
        <p:spPr>
          <a:xfrm>
            <a:off x="302908" y="663139"/>
            <a:ext cx="3730171" cy="1754326"/>
          </a:xfrm>
          <a:prstGeom prst="rect">
            <a:avLst/>
          </a:prstGeom>
          <a:solidFill>
            <a:srgbClr val="7030A0"/>
          </a:solidFill>
          <a:effectLst>
            <a:outerShdw blurRad="50800" dist="38100" dir="2700000" algn="tl" rotWithShape="0">
              <a:prstClr val="black">
                <a:alpha val="40000"/>
              </a:prstClr>
            </a:outerShdw>
          </a:effectLst>
        </p:spPr>
        <p:txBody>
          <a:bodyPr wrap="square" rtlCol="0">
            <a:spAutoFit/>
          </a:bodyPr>
          <a:lstStyle/>
          <a:p>
            <a:pPr algn="ctr" defTabSz="914377"/>
            <a:r>
              <a:rPr lang="en-GB" sz="3600" dirty="0">
                <a:solidFill>
                  <a:prstClr val="white"/>
                </a:solidFill>
                <a:latin typeface="Gill Sans MT" panose="020B0502020104020203" pitchFamily="34" charset="0"/>
              </a:rPr>
              <a:t>The </a:t>
            </a:r>
          </a:p>
          <a:p>
            <a:pPr algn="ctr" defTabSz="914377"/>
            <a:r>
              <a:rPr lang="en-GB" sz="3600" i="1" dirty="0">
                <a:solidFill>
                  <a:prstClr val="white"/>
                </a:solidFill>
                <a:latin typeface="Gill Sans MT" panose="020B0502020104020203" pitchFamily="34" charset="0"/>
              </a:rPr>
              <a:t>Growing Faith</a:t>
            </a:r>
            <a:r>
              <a:rPr lang="en-GB" sz="3600" dirty="0">
                <a:solidFill>
                  <a:prstClr val="white"/>
                </a:solidFill>
                <a:latin typeface="Gill Sans MT" panose="020B0502020104020203" pitchFamily="34" charset="0"/>
              </a:rPr>
              <a:t> Intersection</a:t>
            </a:r>
          </a:p>
        </p:txBody>
      </p:sp>
    </p:spTree>
    <p:extLst>
      <p:ext uri="{BB962C8B-B14F-4D97-AF65-F5344CB8AC3E}">
        <p14:creationId xmlns:p14="http://schemas.microsoft.com/office/powerpoint/2010/main" val="199229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032000" y="71966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43974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4FACCD-22C9-49CE-A1BE-EEDB2DFC5248}"/>
              </a:ext>
            </a:extLst>
          </p:cNvPr>
          <p:cNvPicPr>
            <a:picLocks noChangeAspect="1"/>
          </p:cNvPicPr>
          <p:nvPr/>
        </p:nvPicPr>
        <p:blipFill>
          <a:blip r:embed="rId2"/>
          <a:stretch>
            <a:fillRect/>
          </a:stretch>
        </p:blipFill>
        <p:spPr>
          <a:xfrm>
            <a:off x="553283" y="461536"/>
            <a:ext cx="7022277" cy="5155492"/>
          </a:xfrm>
          <a:prstGeom prst="rect">
            <a:avLst/>
          </a:prstGeom>
        </p:spPr>
      </p:pic>
      <p:pic>
        <p:nvPicPr>
          <p:cNvPr id="4" name="Picture 3" descr="A close up of a dog&#10;&#10;Description automatically generated">
            <a:extLst>
              <a:ext uri="{FF2B5EF4-FFF2-40B4-BE49-F238E27FC236}">
                <a16:creationId xmlns:a16="http://schemas.microsoft.com/office/drawing/2014/main" id="{7782C017-D13C-4283-9735-D3C62B5B6740}"/>
              </a:ext>
            </a:extLst>
          </p:cNvPr>
          <p:cNvPicPr>
            <a:picLocks noChangeAspect="1"/>
          </p:cNvPicPr>
          <p:nvPr/>
        </p:nvPicPr>
        <p:blipFill rotWithShape="1">
          <a:blip r:embed="rId3">
            <a:extLst>
              <a:ext uri="{28A0092B-C50C-407E-A947-70E740481C1C}">
                <a14:useLocalDpi xmlns:a14="http://schemas.microsoft.com/office/drawing/2010/main" val="0"/>
              </a:ext>
            </a:extLst>
          </a:blip>
          <a:srcRect l="17672" r="18860"/>
          <a:stretch/>
        </p:blipFill>
        <p:spPr>
          <a:xfrm>
            <a:off x="7675418" y="846246"/>
            <a:ext cx="3963299" cy="4163076"/>
          </a:xfrm>
          <a:prstGeom prst="rect">
            <a:avLst/>
          </a:prstGeom>
        </p:spPr>
      </p:pic>
    </p:spTree>
    <p:extLst>
      <p:ext uri="{BB962C8B-B14F-4D97-AF65-F5344CB8AC3E}">
        <p14:creationId xmlns:p14="http://schemas.microsoft.com/office/powerpoint/2010/main" val="584350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39BCE4-842B-4C9B-887B-24F2193C605E}"/>
              </a:ext>
            </a:extLst>
          </p:cNvPr>
          <p:cNvSpPr txBox="1"/>
          <p:nvPr/>
        </p:nvSpPr>
        <p:spPr>
          <a:xfrm>
            <a:off x="528194" y="301014"/>
            <a:ext cx="10700184" cy="3416320"/>
          </a:xfrm>
          <a:prstGeom prst="rect">
            <a:avLst/>
          </a:prstGeom>
          <a:noFill/>
        </p:spPr>
        <p:txBody>
          <a:bodyPr wrap="square" rtlCol="0">
            <a:spAutoFit/>
          </a:bodyPr>
          <a:lstStyle/>
          <a:p>
            <a:pPr algn="ctr"/>
            <a:r>
              <a:rPr lang="en-GB" sz="3600" dirty="0"/>
              <a:t>‘</a:t>
            </a:r>
            <a:r>
              <a:rPr lang="en-GB" sz="3600" i="1" dirty="0"/>
              <a:t>Christian faith is discovered, formed and grown in community.’</a:t>
            </a:r>
          </a:p>
          <a:p>
            <a:pPr algn="ctr"/>
            <a:endParaRPr lang="en-GB" sz="3600" i="1" dirty="0"/>
          </a:p>
          <a:p>
            <a:pPr algn="ctr"/>
            <a:r>
              <a:rPr lang="en-GB" sz="3600" dirty="0"/>
              <a:t>Who or what within your community do you think are the greatest influences on the way young people think about faith or religion?</a:t>
            </a:r>
          </a:p>
        </p:txBody>
      </p:sp>
    </p:spTree>
    <p:extLst>
      <p:ext uri="{BB962C8B-B14F-4D97-AF65-F5344CB8AC3E}">
        <p14:creationId xmlns:p14="http://schemas.microsoft.com/office/powerpoint/2010/main" val="3179836844"/>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740A9A-8F70-469B-816C-14BF7A31A567}"/>
              </a:ext>
            </a:extLst>
          </p:cNvPr>
          <p:cNvGrpSpPr/>
          <p:nvPr/>
        </p:nvGrpSpPr>
        <p:grpSpPr>
          <a:xfrm>
            <a:off x="2256628" y="738545"/>
            <a:ext cx="7678744" cy="4335254"/>
            <a:chOff x="0" y="-546892"/>
            <a:chExt cx="7678744" cy="4335254"/>
          </a:xfrm>
        </p:grpSpPr>
        <p:sp>
          <p:nvSpPr>
            <p:cNvPr id="3" name="Rectangle: Rounded Corners 2">
              <a:extLst>
                <a:ext uri="{FF2B5EF4-FFF2-40B4-BE49-F238E27FC236}">
                  <a16:creationId xmlns:a16="http://schemas.microsoft.com/office/drawing/2014/main" id="{71CE91F8-3BEC-47A4-A00E-786C6D23B864}"/>
                </a:ext>
              </a:extLst>
            </p:cNvPr>
            <p:cNvSpPr/>
            <p:nvPr/>
          </p:nvSpPr>
          <p:spPr>
            <a:xfrm>
              <a:off x="0" y="-498764"/>
              <a:ext cx="7678744" cy="428712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 name="Rectangle: Rounded Corners 4">
              <a:extLst>
                <a:ext uri="{FF2B5EF4-FFF2-40B4-BE49-F238E27FC236}">
                  <a16:creationId xmlns:a16="http://schemas.microsoft.com/office/drawing/2014/main" id="{67ED901A-99AA-4916-984B-21415C647AB9}"/>
                </a:ext>
              </a:extLst>
            </p:cNvPr>
            <p:cNvSpPr txBox="1"/>
            <p:nvPr/>
          </p:nvSpPr>
          <p:spPr>
            <a:xfrm>
              <a:off x="42438" y="-546892"/>
              <a:ext cx="7636306" cy="43352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GB" sz="8000" b="1" kern="1200" dirty="0"/>
                <a:t>Reflection</a:t>
              </a:r>
              <a:endParaRPr lang="en-US" sz="8000" kern="1200" dirty="0"/>
            </a:p>
          </p:txBody>
        </p:sp>
      </p:grpSp>
    </p:spTree>
    <p:extLst>
      <p:ext uri="{BB962C8B-B14F-4D97-AF65-F5344CB8AC3E}">
        <p14:creationId xmlns:p14="http://schemas.microsoft.com/office/powerpoint/2010/main" val="17160596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C340EB-7464-4F78-98B8-B7BD7B4EB37E}"/>
              </a:ext>
            </a:extLst>
          </p:cNvPr>
          <p:cNvPicPr>
            <a:picLocks noChangeAspect="1"/>
          </p:cNvPicPr>
          <p:nvPr/>
        </p:nvPicPr>
        <p:blipFill rotWithShape="1">
          <a:blip r:embed="rId3"/>
          <a:srcRect b="1154"/>
          <a:stretch/>
        </p:blipFill>
        <p:spPr>
          <a:xfrm>
            <a:off x="1162406" y="0"/>
            <a:ext cx="10003237" cy="5469360"/>
          </a:xfrm>
          <a:prstGeom prst="rect">
            <a:avLst/>
          </a:prstGeom>
        </p:spPr>
      </p:pic>
    </p:spTree>
    <p:extLst>
      <p:ext uri="{BB962C8B-B14F-4D97-AF65-F5344CB8AC3E}">
        <p14:creationId xmlns:p14="http://schemas.microsoft.com/office/powerpoint/2010/main" val="208782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A25376-E12B-4A4A-B08D-53D319C4EC06}"/>
              </a:ext>
            </a:extLst>
          </p:cNvPr>
          <p:cNvSpPr txBox="1"/>
          <p:nvPr/>
        </p:nvSpPr>
        <p:spPr>
          <a:xfrm>
            <a:off x="562271" y="278296"/>
            <a:ext cx="5761837" cy="2862322"/>
          </a:xfrm>
          <a:prstGeom prst="rect">
            <a:avLst/>
          </a:prstGeom>
          <a:noFill/>
        </p:spPr>
        <p:txBody>
          <a:bodyPr wrap="square" rtlCol="0">
            <a:spAutoFit/>
          </a:bodyPr>
          <a:lstStyle/>
          <a:p>
            <a:r>
              <a:rPr lang="en-GB" sz="2800" dirty="0"/>
              <a:t>Which of these influences are we currently engaging with, discussing and/ or supporting?</a:t>
            </a:r>
          </a:p>
          <a:p>
            <a:endParaRPr lang="en-GB" sz="2800" dirty="0"/>
          </a:p>
          <a:p>
            <a:r>
              <a:rPr lang="en-GB" sz="2800" dirty="0"/>
              <a:t>How? What is already working well?</a:t>
            </a:r>
          </a:p>
          <a:p>
            <a:endParaRPr lang="en-GB" sz="4000" dirty="0"/>
          </a:p>
        </p:txBody>
      </p:sp>
      <p:pic>
        <p:nvPicPr>
          <p:cNvPr id="3" name="Picture 2">
            <a:extLst>
              <a:ext uri="{FF2B5EF4-FFF2-40B4-BE49-F238E27FC236}">
                <a16:creationId xmlns:a16="http://schemas.microsoft.com/office/drawing/2014/main" id="{FA894C99-9F98-44FC-B5F1-5B9443B8EA95}"/>
              </a:ext>
            </a:extLst>
          </p:cNvPr>
          <p:cNvPicPr>
            <a:picLocks noChangeAspect="1"/>
          </p:cNvPicPr>
          <p:nvPr/>
        </p:nvPicPr>
        <p:blipFill>
          <a:blip r:embed="rId2"/>
          <a:stretch>
            <a:fillRect/>
          </a:stretch>
        </p:blipFill>
        <p:spPr>
          <a:xfrm>
            <a:off x="1105012" y="2678307"/>
            <a:ext cx="4321871" cy="2883770"/>
          </a:xfrm>
          <a:prstGeom prst="rect">
            <a:avLst/>
          </a:prstGeom>
        </p:spPr>
      </p:pic>
      <p:sp>
        <p:nvSpPr>
          <p:cNvPr id="4" name="TextBox 3">
            <a:extLst>
              <a:ext uri="{FF2B5EF4-FFF2-40B4-BE49-F238E27FC236}">
                <a16:creationId xmlns:a16="http://schemas.microsoft.com/office/drawing/2014/main" id="{CFD3EE74-5F23-470D-8CE4-C08DBA0CA8C5}"/>
              </a:ext>
            </a:extLst>
          </p:cNvPr>
          <p:cNvSpPr txBox="1"/>
          <p:nvPr/>
        </p:nvSpPr>
        <p:spPr>
          <a:xfrm>
            <a:off x="6212869" y="278296"/>
            <a:ext cx="5761837" cy="3293209"/>
          </a:xfrm>
          <a:prstGeom prst="rect">
            <a:avLst/>
          </a:prstGeom>
          <a:noFill/>
        </p:spPr>
        <p:txBody>
          <a:bodyPr wrap="square" rtlCol="0">
            <a:spAutoFit/>
          </a:bodyPr>
          <a:lstStyle/>
          <a:p>
            <a:r>
              <a:rPr lang="en-GB" sz="2800" dirty="0"/>
              <a:t>Which of these influences do we not engage with, discuss or support as much?</a:t>
            </a:r>
          </a:p>
          <a:p>
            <a:endParaRPr lang="en-GB" sz="2800" dirty="0"/>
          </a:p>
          <a:p>
            <a:r>
              <a:rPr lang="en-GB" sz="2800" dirty="0"/>
              <a:t>Why do you think this is? What barriers or challenges are there?</a:t>
            </a:r>
          </a:p>
          <a:p>
            <a:endParaRPr lang="en-GB" sz="4000" dirty="0"/>
          </a:p>
        </p:txBody>
      </p:sp>
      <p:pic>
        <p:nvPicPr>
          <p:cNvPr id="6" name="Picture 5" descr="A picture containing text, map, drawing&#10;&#10;Description automatically generated">
            <a:extLst>
              <a:ext uri="{FF2B5EF4-FFF2-40B4-BE49-F238E27FC236}">
                <a16:creationId xmlns:a16="http://schemas.microsoft.com/office/drawing/2014/main" id="{DE10AA3B-F861-45DC-BC66-91DC235779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7439" y="2952477"/>
            <a:ext cx="2743936" cy="2335429"/>
          </a:xfrm>
          <a:prstGeom prst="rect">
            <a:avLst/>
          </a:prstGeom>
        </p:spPr>
      </p:pic>
    </p:spTree>
    <p:extLst>
      <p:ext uri="{BB962C8B-B14F-4D97-AF65-F5344CB8AC3E}">
        <p14:creationId xmlns:p14="http://schemas.microsoft.com/office/powerpoint/2010/main" val="52640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BACCE16E-FD9C-494E-AB11-C054B1EF4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9486" y="76554"/>
            <a:ext cx="7619852" cy="5712033"/>
          </a:xfrm>
          <a:prstGeom prst="rect">
            <a:avLst/>
          </a:prstGeom>
        </p:spPr>
      </p:pic>
      <p:sp>
        <p:nvSpPr>
          <p:cNvPr id="5" name="TextBox 4">
            <a:extLst>
              <a:ext uri="{FF2B5EF4-FFF2-40B4-BE49-F238E27FC236}">
                <a16:creationId xmlns:a16="http://schemas.microsoft.com/office/drawing/2014/main" id="{B5BC6516-FAA2-4840-B59D-55C7CA29C9C9}"/>
              </a:ext>
            </a:extLst>
          </p:cNvPr>
          <p:cNvSpPr txBox="1"/>
          <p:nvPr/>
        </p:nvSpPr>
        <p:spPr>
          <a:xfrm>
            <a:off x="391886" y="596348"/>
            <a:ext cx="3924536" cy="954107"/>
          </a:xfrm>
          <a:prstGeom prst="rect">
            <a:avLst/>
          </a:prstGeom>
          <a:noFill/>
        </p:spPr>
        <p:txBody>
          <a:bodyPr wrap="square" rtlCol="0">
            <a:spAutoFit/>
          </a:bodyPr>
          <a:lstStyle/>
          <a:p>
            <a:r>
              <a:rPr lang="en-GB" sz="3200" dirty="0"/>
              <a:t>Circles of Influence</a:t>
            </a:r>
          </a:p>
          <a:p>
            <a:r>
              <a:rPr lang="en-GB" sz="2400" i="1" dirty="0"/>
              <a:t>Adapted from Stephen Covey</a:t>
            </a:r>
          </a:p>
        </p:txBody>
      </p:sp>
      <p:sp>
        <p:nvSpPr>
          <p:cNvPr id="6" name="TextBox 5">
            <a:extLst>
              <a:ext uri="{FF2B5EF4-FFF2-40B4-BE49-F238E27FC236}">
                <a16:creationId xmlns:a16="http://schemas.microsoft.com/office/drawing/2014/main" id="{7971C47F-65E8-410E-B9FF-6FB9AB46A240}"/>
              </a:ext>
            </a:extLst>
          </p:cNvPr>
          <p:cNvSpPr txBox="1"/>
          <p:nvPr/>
        </p:nvSpPr>
        <p:spPr>
          <a:xfrm>
            <a:off x="318052" y="1874728"/>
            <a:ext cx="3583766" cy="3108543"/>
          </a:xfrm>
          <a:prstGeom prst="rect">
            <a:avLst/>
          </a:prstGeom>
          <a:noFill/>
        </p:spPr>
        <p:txBody>
          <a:bodyPr wrap="square" rtlCol="0">
            <a:spAutoFit/>
          </a:bodyPr>
          <a:lstStyle/>
          <a:p>
            <a:pPr marL="457200" indent="-457200">
              <a:buFont typeface="Arial" panose="020B0604020202020204" pitchFamily="34" charset="0"/>
              <a:buChar char="•"/>
            </a:pPr>
            <a:r>
              <a:rPr lang="en-GB" sz="2800" dirty="0"/>
              <a:t>Which do you have control over?</a:t>
            </a:r>
          </a:p>
          <a:p>
            <a:pPr marL="457200" indent="-457200">
              <a:buFont typeface="Arial" panose="020B0604020202020204" pitchFamily="34" charset="0"/>
              <a:buChar char="•"/>
            </a:pPr>
            <a:r>
              <a:rPr lang="en-GB" sz="2800" dirty="0"/>
              <a:t>Which can you influence?</a:t>
            </a:r>
          </a:p>
          <a:p>
            <a:pPr marL="457200" indent="-457200">
              <a:buFont typeface="Arial" panose="020B0604020202020204" pitchFamily="34" charset="0"/>
              <a:buChar char="•"/>
            </a:pPr>
            <a:r>
              <a:rPr lang="en-GB" sz="2800" dirty="0"/>
              <a:t>Which can you </a:t>
            </a:r>
            <a:r>
              <a:rPr lang="en-GB" sz="2800" i="1" dirty="0"/>
              <a:t>not </a:t>
            </a:r>
            <a:r>
              <a:rPr lang="en-GB" sz="2800" dirty="0"/>
              <a:t>control, but impact in some way?</a:t>
            </a:r>
          </a:p>
        </p:txBody>
      </p:sp>
    </p:spTree>
    <p:extLst>
      <p:ext uri="{BB962C8B-B14F-4D97-AF65-F5344CB8AC3E}">
        <p14:creationId xmlns:p14="http://schemas.microsoft.com/office/powerpoint/2010/main" val="3215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06290F-760A-46E3-B515-8C2A0149E55A}"/>
              </a:ext>
            </a:extLst>
          </p:cNvPr>
          <p:cNvSpPr txBox="1"/>
          <p:nvPr/>
        </p:nvSpPr>
        <p:spPr>
          <a:xfrm>
            <a:off x="494117" y="528194"/>
            <a:ext cx="10620671" cy="1754326"/>
          </a:xfrm>
          <a:prstGeom prst="rect">
            <a:avLst/>
          </a:prstGeom>
          <a:noFill/>
        </p:spPr>
        <p:txBody>
          <a:bodyPr wrap="square" rtlCol="0">
            <a:spAutoFit/>
          </a:bodyPr>
          <a:lstStyle/>
          <a:p>
            <a:pPr algn="ctr"/>
            <a:r>
              <a:rPr lang="en-GB" sz="3600" i="1" dirty="0"/>
              <a:t>‘Faith is nurtured through interactions between people, and further enriched when this happens across generations.’</a:t>
            </a:r>
          </a:p>
        </p:txBody>
      </p:sp>
      <p:pic>
        <p:nvPicPr>
          <p:cNvPr id="5" name="Picture 4" descr="A picture containing sitting, table, teddy, bear&#10;&#10;Description automatically generated">
            <a:hlinkClick r:id="rId3"/>
            <a:extLst>
              <a:ext uri="{FF2B5EF4-FFF2-40B4-BE49-F238E27FC236}">
                <a16:creationId xmlns:a16="http://schemas.microsoft.com/office/drawing/2014/main" id="{7C95DB2F-A362-4F50-8DEA-614636CB0D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1008" y="2465377"/>
            <a:ext cx="5848941" cy="2924471"/>
          </a:xfrm>
          <a:prstGeom prst="rect">
            <a:avLst/>
          </a:prstGeom>
        </p:spPr>
      </p:pic>
    </p:spTree>
    <p:extLst>
      <p:ext uri="{BB962C8B-B14F-4D97-AF65-F5344CB8AC3E}">
        <p14:creationId xmlns:p14="http://schemas.microsoft.com/office/powerpoint/2010/main" val="2720110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E313D9-6444-4476-93D6-07E496B78ACA}"/>
              </a:ext>
            </a:extLst>
          </p:cNvPr>
          <p:cNvPicPr>
            <a:picLocks noChangeAspect="1"/>
          </p:cNvPicPr>
          <p:nvPr/>
        </p:nvPicPr>
        <p:blipFill>
          <a:blip r:embed="rId2"/>
          <a:stretch>
            <a:fillRect/>
          </a:stretch>
        </p:blipFill>
        <p:spPr>
          <a:xfrm>
            <a:off x="1207826" y="221501"/>
            <a:ext cx="9310614" cy="5108325"/>
          </a:xfrm>
          <a:prstGeom prst="rect">
            <a:avLst/>
          </a:prstGeom>
        </p:spPr>
      </p:pic>
    </p:spTree>
    <p:extLst>
      <p:ext uri="{BB962C8B-B14F-4D97-AF65-F5344CB8AC3E}">
        <p14:creationId xmlns:p14="http://schemas.microsoft.com/office/powerpoint/2010/main" val="30670367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855D69F-D4D3-48AD-B263-C12CBD39034B}"/>
              </a:ext>
            </a:extLst>
          </p:cNvPr>
          <p:cNvGrpSpPr/>
          <p:nvPr/>
        </p:nvGrpSpPr>
        <p:grpSpPr>
          <a:xfrm>
            <a:off x="877185" y="2876336"/>
            <a:ext cx="3210153" cy="2220412"/>
            <a:chOff x="657888" y="2157252"/>
            <a:chExt cx="2407615" cy="1665309"/>
          </a:xfrm>
          <a:solidFill>
            <a:schemeClr val="bg2">
              <a:lumMod val="75000"/>
            </a:schemeClr>
          </a:solidFill>
        </p:grpSpPr>
        <p:sp>
          <p:nvSpPr>
            <p:cNvPr id="4" name="Rectangle 3">
              <a:extLst>
                <a:ext uri="{FF2B5EF4-FFF2-40B4-BE49-F238E27FC236}">
                  <a16:creationId xmlns:a16="http://schemas.microsoft.com/office/drawing/2014/main" id="{A8446103-7983-44FC-9C5E-5D08520B52E0}"/>
                </a:ext>
              </a:extLst>
            </p:cNvPr>
            <p:cNvSpPr/>
            <p:nvPr/>
          </p:nvSpPr>
          <p:spPr>
            <a:xfrm>
              <a:off x="657888" y="2922314"/>
              <a:ext cx="1963037"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defTabSz="609585"/>
              <a:r>
                <a:rPr lang="en-GB" sz="2400" dirty="0">
                  <a:solidFill>
                    <a:prstClr val="white"/>
                  </a:solidFill>
                  <a:latin typeface="Calibri"/>
                </a:rPr>
                <a:t>We flourish so we can look outwards and give</a:t>
              </a:r>
            </a:p>
          </p:txBody>
        </p:sp>
        <p:cxnSp>
          <p:nvCxnSpPr>
            <p:cNvPr id="12" name="Straight Arrow Connector 11">
              <a:extLst>
                <a:ext uri="{FF2B5EF4-FFF2-40B4-BE49-F238E27FC236}">
                  <a16:creationId xmlns:a16="http://schemas.microsoft.com/office/drawing/2014/main" id="{F1C3A64D-0F2F-4802-AF30-A527017B495B}"/>
                </a:ext>
              </a:extLst>
            </p:cNvPr>
            <p:cNvCxnSpPr>
              <a:cxnSpLocks/>
            </p:cNvCxnSpPr>
            <p:nvPr/>
          </p:nvCxnSpPr>
          <p:spPr>
            <a:xfrm flipH="1">
              <a:off x="1742407" y="2157252"/>
              <a:ext cx="1323096" cy="668099"/>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grpSp>
        <p:nvGrpSpPr>
          <p:cNvPr id="22" name="Group 21">
            <a:extLst>
              <a:ext uri="{FF2B5EF4-FFF2-40B4-BE49-F238E27FC236}">
                <a16:creationId xmlns:a16="http://schemas.microsoft.com/office/drawing/2014/main" id="{A9802381-AFDE-4D85-882B-A6E97E1A86B2}"/>
              </a:ext>
            </a:extLst>
          </p:cNvPr>
          <p:cNvGrpSpPr/>
          <p:nvPr/>
        </p:nvGrpSpPr>
        <p:grpSpPr>
          <a:xfrm>
            <a:off x="752253" y="407530"/>
            <a:ext cx="3319129" cy="2139989"/>
            <a:chOff x="564189" y="305647"/>
            <a:chExt cx="2489347" cy="1604992"/>
          </a:xfrm>
          <a:solidFill>
            <a:schemeClr val="bg2">
              <a:lumMod val="75000"/>
            </a:schemeClr>
          </a:solidFill>
        </p:grpSpPr>
        <p:sp>
          <p:nvSpPr>
            <p:cNvPr id="2" name="TextBox 1">
              <a:extLst>
                <a:ext uri="{FF2B5EF4-FFF2-40B4-BE49-F238E27FC236}">
                  <a16:creationId xmlns:a16="http://schemas.microsoft.com/office/drawing/2014/main" id="{A8844C6A-FC06-429B-8093-5F986578EF1D}"/>
                </a:ext>
              </a:extLst>
            </p:cNvPr>
            <p:cNvSpPr txBox="1"/>
            <p:nvPr/>
          </p:nvSpPr>
          <p:spPr>
            <a:xfrm>
              <a:off x="564189" y="305647"/>
              <a:ext cx="2150433"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609585"/>
              <a:r>
                <a:rPr lang="en-GB" sz="2400" dirty="0">
                  <a:solidFill>
                    <a:prstClr val="white"/>
                  </a:solidFill>
                  <a:latin typeface="Calibri"/>
                </a:rPr>
                <a:t>We flourish because of our diversity and relationships</a:t>
              </a:r>
            </a:p>
          </p:txBody>
        </p:sp>
        <p:cxnSp>
          <p:nvCxnSpPr>
            <p:cNvPr id="14" name="Straight Arrow Connector 13">
              <a:extLst>
                <a:ext uri="{FF2B5EF4-FFF2-40B4-BE49-F238E27FC236}">
                  <a16:creationId xmlns:a16="http://schemas.microsoft.com/office/drawing/2014/main" id="{5944E6BE-D6CB-4ABB-9EF5-F081E1DD969F}"/>
                </a:ext>
              </a:extLst>
            </p:cNvPr>
            <p:cNvCxnSpPr>
              <a:cxnSpLocks/>
            </p:cNvCxnSpPr>
            <p:nvPr/>
          </p:nvCxnSpPr>
          <p:spPr>
            <a:xfrm flipH="1" flipV="1">
              <a:off x="1742407" y="1358092"/>
              <a:ext cx="1311129" cy="552547"/>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grpSp>
        <p:nvGrpSpPr>
          <p:cNvPr id="18" name="Group 17">
            <a:extLst>
              <a:ext uri="{FF2B5EF4-FFF2-40B4-BE49-F238E27FC236}">
                <a16:creationId xmlns:a16="http://schemas.microsoft.com/office/drawing/2014/main" id="{7088C2D4-1A02-4827-A4F4-A32E19F66257}"/>
              </a:ext>
            </a:extLst>
          </p:cNvPr>
          <p:cNvGrpSpPr/>
          <p:nvPr/>
        </p:nvGrpSpPr>
        <p:grpSpPr>
          <a:xfrm>
            <a:off x="7989483" y="3110575"/>
            <a:ext cx="3755952" cy="1983609"/>
            <a:chOff x="5758195" y="2269789"/>
            <a:chExt cx="2816964" cy="1487707"/>
          </a:xfrm>
          <a:solidFill>
            <a:schemeClr val="bg2">
              <a:lumMod val="75000"/>
            </a:schemeClr>
          </a:solidFill>
        </p:grpSpPr>
        <p:sp>
          <p:nvSpPr>
            <p:cNvPr id="19" name="Rectangle 18">
              <a:extLst>
                <a:ext uri="{FF2B5EF4-FFF2-40B4-BE49-F238E27FC236}">
                  <a16:creationId xmlns:a16="http://schemas.microsoft.com/office/drawing/2014/main" id="{23CF0FF7-A8DE-4472-9A94-DFFF5F64DAE8}"/>
                </a:ext>
              </a:extLst>
            </p:cNvPr>
            <p:cNvSpPr/>
            <p:nvPr/>
          </p:nvSpPr>
          <p:spPr>
            <a:xfrm>
              <a:off x="6711803" y="2857249"/>
              <a:ext cx="1863356"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defTabSz="609585"/>
              <a:r>
                <a:rPr lang="en-GB" sz="2400" dirty="0">
                  <a:solidFill>
                    <a:prstClr val="white"/>
                  </a:solidFill>
                  <a:latin typeface="Calibri"/>
                </a:rPr>
                <a:t>We flourish when we stop doing things</a:t>
              </a:r>
            </a:p>
          </p:txBody>
        </p:sp>
        <p:cxnSp>
          <p:nvCxnSpPr>
            <p:cNvPr id="20" name="Straight Arrow Connector 19">
              <a:extLst>
                <a:ext uri="{FF2B5EF4-FFF2-40B4-BE49-F238E27FC236}">
                  <a16:creationId xmlns:a16="http://schemas.microsoft.com/office/drawing/2014/main" id="{0B6E720C-9D77-4C39-8DCD-5F101ED4F9C8}"/>
                </a:ext>
              </a:extLst>
            </p:cNvPr>
            <p:cNvCxnSpPr>
              <a:cxnSpLocks/>
            </p:cNvCxnSpPr>
            <p:nvPr/>
          </p:nvCxnSpPr>
          <p:spPr>
            <a:xfrm>
              <a:off x="5758195" y="2269789"/>
              <a:ext cx="1424098" cy="531890"/>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sp>
        <p:nvSpPr>
          <p:cNvPr id="21" name="Rectangle: Rounded Corners 20">
            <a:extLst>
              <a:ext uri="{FF2B5EF4-FFF2-40B4-BE49-F238E27FC236}">
                <a16:creationId xmlns:a16="http://schemas.microsoft.com/office/drawing/2014/main" id="{BAEDF613-946F-4F15-BEB3-B895243E4083}"/>
              </a:ext>
            </a:extLst>
          </p:cNvPr>
          <p:cNvSpPr/>
          <p:nvPr/>
        </p:nvSpPr>
        <p:spPr>
          <a:xfrm>
            <a:off x="4595923" y="392966"/>
            <a:ext cx="3241156" cy="509468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GB" sz="2400">
              <a:solidFill>
                <a:prstClr val="white"/>
              </a:solidFill>
              <a:latin typeface="Calibri"/>
            </a:endParaRPr>
          </a:p>
        </p:txBody>
      </p:sp>
      <p:sp>
        <p:nvSpPr>
          <p:cNvPr id="26" name="Rectangle 25">
            <a:extLst>
              <a:ext uri="{FF2B5EF4-FFF2-40B4-BE49-F238E27FC236}">
                <a16:creationId xmlns:a16="http://schemas.microsoft.com/office/drawing/2014/main" id="{57B2EB8F-C9E9-4644-B357-4086570B4B6D}"/>
              </a:ext>
            </a:extLst>
          </p:cNvPr>
          <p:cNvSpPr/>
          <p:nvPr/>
        </p:nvSpPr>
        <p:spPr>
          <a:xfrm>
            <a:off x="4805031" y="777909"/>
            <a:ext cx="2693581" cy="1241237"/>
          </a:xfrm>
          <a:prstGeom prst="rect">
            <a:avLst/>
          </a:prstGeom>
          <a:solidFill>
            <a:schemeClr val="tx2"/>
          </a:solidFill>
        </p:spPr>
        <p:txBody>
          <a:bodyPr wrap="square">
            <a:spAutoFit/>
          </a:bodyPr>
          <a:lstStyle/>
          <a:p>
            <a:pPr algn="ctr" defTabSz="609585"/>
            <a:r>
              <a:rPr lang="en-GB" sz="3733" b="1" dirty="0">
                <a:solidFill>
                  <a:prstClr val="white"/>
                </a:solidFill>
                <a:latin typeface="Calibri"/>
              </a:rPr>
              <a:t>Flourishing Teams</a:t>
            </a:r>
            <a:endParaRPr lang="en-GB" sz="3733" dirty="0">
              <a:solidFill>
                <a:prstClr val="white"/>
              </a:solidFill>
              <a:latin typeface="Calibri"/>
            </a:endParaRPr>
          </a:p>
        </p:txBody>
      </p:sp>
      <p:sp>
        <p:nvSpPr>
          <p:cNvPr id="27" name="Rectangle 26">
            <a:extLst>
              <a:ext uri="{FF2B5EF4-FFF2-40B4-BE49-F238E27FC236}">
                <a16:creationId xmlns:a16="http://schemas.microsoft.com/office/drawing/2014/main" id="{106CE533-4E90-4BDD-A294-EF5D4DCC3A2C}"/>
              </a:ext>
            </a:extLst>
          </p:cNvPr>
          <p:cNvSpPr/>
          <p:nvPr/>
        </p:nvSpPr>
        <p:spPr>
          <a:xfrm>
            <a:off x="4836928" y="2340979"/>
            <a:ext cx="2693581" cy="1241237"/>
          </a:xfrm>
          <a:prstGeom prst="rect">
            <a:avLst/>
          </a:prstGeom>
          <a:solidFill>
            <a:schemeClr val="tx2"/>
          </a:solidFill>
        </p:spPr>
        <p:txBody>
          <a:bodyPr wrap="square">
            <a:spAutoFit/>
          </a:bodyPr>
          <a:lstStyle/>
          <a:p>
            <a:pPr algn="ctr" defTabSz="609585"/>
            <a:r>
              <a:rPr lang="en-GB" sz="3733" b="1" dirty="0">
                <a:solidFill>
                  <a:prstClr val="white"/>
                </a:solidFill>
                <a:latin typeface="Calibri"/>
              </a:rPr>
              <a:t>Flourishing Adults</a:t>
            </a:r>
            <a:endParaRPr lang="en-GB" sz="3733" dirty="0">
              <a:solidFill>
                <a:prstClr val="white"/>
              </a:solidFill>
              <a:latin typeface="Calibri"/>
            </a:endParaRPr>
          </a:p>
        </p:txBody>
      </p:sp>
      <p:sp>
        <p:nvSpPr>
          <p:cNvPr id="28" name="Rectangle 27">
            <a:extLst>
              <a:ext uri="{FF2B5EF4-FFF2-40B4-BE49-F238E27FC236}">
                <a16:creationId xmlns:a16="http://schemas.microsoft.com/office/drawing/2014/main" id="{791ABCF0-A643-4B2C-A96A-BBDA93F0E18D}"/>
              </a:ext>
            </a:extLst>
          </p:cNvPr>
          <p:cNvSpPr/>
          <p:nvPr/>
        </p:nvSpPr>
        <p:spPr>
          <a:xfrm>
            <a:off x="4836928" y="3843815"/>
            <a:ext cx="2693581" cy="1241237"/>
          </a:xfrm>
          <a:prstGeom prst="rect">
            <a:avLst/>
          </a:prstGeom>
          <a:solidFill>
            <a:schemeClr val="tx2"/>
          </a:solidFill>
        </p:spPr>
        <p:txBody>
          <a:bodyPr wrap="square">
            <a:spAutoFit/>
          </a:bodyPr>
          <a:lstStyle/>
          <a:p>
            <a:pPr algn="ctr" defTabSz="609585"/>
            <a:r>
              <a:rPr lang="en-GB" sz="3733" b="1" dirty="0">
                <a:solidFill>
                  <a:prstClr val="white"/>
                </a:solidFill>
                <a:latin typeface="Calibri"/>
              </a:rPr>
              <a:t>Flourishing Children</a:t>
            </a:r>
            <a:endParaRPr lang="en-GB" sz="3733" dirty="0">
              <a:solidFill>
                <a:prstClr val="white"/>
              </a:solidFill>
              <a:latin typeface="Calibri"/>
            </a:endParaRPr>
          </a:p>
        </p:txBody>
      </p:sp>
      <p:grpSp>
        <p:nvGrpSpPr>
          <p:cNvPr id="29" name="Group 28">
            <a:extLst>
              <a:ext uri="{FF2B5EF4-FFF2-40B4-BE49-F238E27FC236}">
                <a16:creationId xmlns:a16="http://schemas.microsoft.com/office/drawing/2014/main" id="{AD9846BB-A3FB-4E39-8030-31B7FAC8EF70}"/>
              </a:ext>
            </a:extLst>
          </p:cNvPr>
          <p:cNvGrpSpPr/>
          <p:nvPr/>
        </p:nvGrpSpPr>
        <p:grpSpPr>
          <a:xfrm>
            <a:off x="7989483" y="416160"/>
            <a:ext cx="4078471" cy="1995636"/>
            <a:chOff x="5758195" y="371382"/>
            <a:chExt cx="3058853" cy="1496727"/>
          </a:xfrm>
          <a:solidFill>
            <a:schemeClr val="bg2">
              <a:lumMod val="75000"/>
            </a:schemeClr>
          </a:solidFill>
        </p:grpSpPr>
        <p:sp>
          <p:nvSpPr>
            <p:cNvPr id="30" name="Rectangle 29">
              <a:extLst>
                <a:ext uri="{FF2B5EF4-FFF2-40B4-BE49-F238E27FC236}">
                  <a16:creationId xmlns:a16="http://schemas.microsoft.com/office/drawing/2014/main" id="{D390B00B-694B-4D11-ABAD-8299D4FFFE94}"/>
                </a:ext>
              </a:extLst>
            </p:cNvPr>
            <p:cNvSpPr/>
            <p:nvPr/>
          </p:nvSpPr>
          <p:spPr>
            <a:xfrm>
              <a:off x="6382193" y="371382"/>
              <a:ext cx="2434855"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defTabSz="609585"/>
              <a:r>
                <a:rPr lang="en-GB" sz="2400" dirty="0">
                  <a:solidFill>
                    <a:prstClr val="white"/>
                  </a:solidFill>
                  <a:latin typeface="Calibri"/>
                </a:rPr>
                <a:t>We flourish at different times and different speeds</a:t>
              </a:r>
            </a:p>
          </p:txBody>
        </p:sp>
        <p:cxnSp>
          <p:nvCxnSpPr>
            <p:cNvPr id="31" name="Straight Arrow Connector 30">
              <a:extLst>
                <a:ext uri="{FF2B5EF4-FFF2-40B4-BE49-F238E27FC236}">
                  <a16:creationId xmlns:a16="http://schemas.microsoft.com/office/drawing/2014/main" id="{B4AED93B-176B-4E0E-98B3-D72C75248EBC}"/>
                </a:ext>
              </a:extLst>
            </p:cNvPr>
            <p:cNvCxnSpPr>
              <a:cxnSpLocks/>
            </p:cNvCxnSpPr>
            <p:nvPr/>
          </p:nvCxnSpPr>
          <p:spPr>
            <a:xfrm flipV="1">
              <a:off x="5758195" y="1424763"/>
              <a:ext cx="1376252" cy="443346"/>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7450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F9398F-54B3-43CE-874E-039DA0BC865B}"/>
              </a:ext>
            </a:extLst>
          </p:cNvPr>
          <p:cNvPicPr>
            <a:picLocks noChangeAspect="1"/>
          </p:cNvPicPr>
          <p:nvPr/>
        </p:nvPicPr>
        <p:blipFill>
          <a:blip r:embed="rId2"/>
          <a:stretch>
            <a:fillRect/>
          </a:stretch>
        </p:blipFill>
        <p:spPr>
          <a:xfrm>
            <a:off x="-613038" y="185219"/>
            <a:ext cx="8126672" cy="5419814"/>
          </a:xfrm>
          <a:prstGeom prst="rect">
            <a:avLst/>
          </a:prstGeom>
        </p:spPr>
      </p:pic>
      <p:sp>
        <p:nvSpPr>
          <p:cNvPr id="5" name="TextBox 4">
            <a:extLst>
              <a:ext uri="{FF2B5EF4-FFF2-40B4-BE49-F238E27FC236}">
                <a16:creationId xmlns:a16="http://schemas.microsoft.com/office/drawing/2014/main" id="{CF462F33-A692-4DB5-871E-1422D994CAB3}"/>
              </a:ext>
            </a:extLst>
          </p:cNvPr>
          <p:cNvSpPr txBox="1"/>
          <p:nvPr/>
        </p:nvSpPr>
        <p:spPr>
          <a:xfrm>
            <a:off x="6696134" y="263636"/>
            <a:ext cx="5139950" cy="4832092"/>
          </a:xfrm>
          <a:prstGeom prst="rect">
            <a:avLst/>
          </a:prstGeom>
          <a:noFill/>
        </p:spPr>
        <p:txBody>
          <a:bodyPr wrap="square" rtlCol="0">
            <a:spAutoFit/>
          </a:bodyPr>
          <a:lstStyle/>
          <a:p>
            <a:r>
              <a:rPr lang="en-GB" sz="2800" b="1" dirty="0"/>
              <a:t>Discussion questions</a:t>
            </a:r>
          </a:p>
          <a:p>
            <a:r>
              <a:rPr lang="en-GB" sz="2800" dirty="0"/>
              <a:t>In which sphere(s)…</a:t>
            </a:r>
          </a:p>
          <a:p>
            <a:pPr marL="457200" indent="-457200">
              <a:buFont typeface="Arial" panose="020B0604020202020204" pitchFamily="34" charset="0"/>
              <a:buChar char="•"/>
            </a:pPr>
            <a:r>
              <a:rPr lang="en-GB" sz="2800" dirty="0"/>
              <a:t>are the </a:t>
            </a:r>
            <a:r>
              <a:rPr lang="en-GB" sz="2800" b="1" dirty="0"/>
              <a:t>relationships </a:t>
            </a:r>
            <a:r>
              <a:rPr lang="en-GB" sz="2800" dirty="0"/>
              <a:t>strongest and most diverse?</a:t>
            </a:r>
          </a:p>
          <a:p>
            <a:pPr marL="457200" indent="-457200">
              <a:buFont typeface="Arial" panose="020B0604020202020204" pitchFamily="34" charset="0"/>
              <a:buChar char="•"/>
            </a:pPr>
            <a:r>
              <a:rPr lang="en-GB" sz="2800" dirty="0"/>
              <a:t>do we support </a:t>
            </a:r>
            <a:r>
              <a:rPr lang="en-GB" sz="2800" b="1" dirty="0"/>
              <a:t>different speeds </a:t>
            </a:r>
            <a:r>
              <a:rPr lang="en-GB" sz="2800" dirty="0"/>
              <a:t>of spiritual growth?</a:t>
            </a:r>
          </a:p>
          <a:p>
            <a:pPr marL="457200" indent="-457200">
              <a:buFont typeface="Arial" panose="020B0604020202020204" pitchFamily="34" charset="0"/>
              <a:buChar char="•"/>
            </a:pPr>
            <a:r>
              <a:rPr lang="en-GB" sz="2800" dirty="0"/>
              <a:t>are there opportunities to serve and </a:t>
            </a:r>
            <a:r>
              <a:rPr lang="en-GB" sz="2800" b="1" dirty="0"/>
              <a:t>give</a:t>
            </a:r>
            <a:r>
              <a:rPr lang="en-GB" sz="2800" dirty="0"/>
              <a:t> to other parts of our community?</a:t>
            </a:r>
          </a:p>
          <a:p>
            <a:pPr marL="457200" indent="-457200">
              <a:buFont typeface="Arial" panose="020B0604020202020204" pitchFamily="34" charset="0"/>
              <a:buChar char="•"/>
            </a:pPr>
            <a:r>
              <a:rPr lang="en-GB" sz="2800" dirty="0"/>
              <a:t>is there something we need to </a:t>
            </a:r>
            <a:r>
              <a:rPr lang="en-GB" sz="2800" b="1" dirty="0"/>
              <a:t>stop </a:t>
            </a:r>
            <a:r>
              <a:rPr lang="en-GB" sz="2800" dirty="0"/>
              <a:t>doing?</a:t>
            </a:r>
          </a:p>
        </p:txBody>
      </p:sp>
    </p:spTree>
    <p:extLst>
      <p:ext uri="{BB962C8B-B14F-4D97-AF65-F5344CB8AC3E}">
        <p14:creationId xmlns:p14="http://schemas.microsoft.com/office/powerpoint/2010/main" val="20126879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ADB1D5-73B9-4756-9A2E-BE1412BD6D29}"/>
              </a:ext>
            </a:extLst>
          </p:cNvPr>
          <p:cNvPicPr>
            <a:picLocks noChangeAspect="1"/>
          </p:cNvPicPr>
          <p:nvPr/>
        </p:nvPicPr>
        <p:blipFill>
          <a:blip r:embed="rId2"/>
          <a:stretch>
            <a:fillRect/>
          </a:stretch>
        </p:blipFill>
        <p:spPr>
          <a:xfrm>
            <a:off x="1150374" y="256999"/>
            <a:ext cx="9250188" cy="5106482"/>
          </a:xfrm>
          <a:prstGeom prst="rect">
            <a:avLst/>
          </a:prstGeom>
        </p:spPr>
      </p:pic>
    </p:spTree>
    <p:extLst>
      <p:ext uri="{BB962C8B-B14F-4D97-AF65-F5344CB8AC3E}">
        <p14:creationId xmlns:p14="http://schemas.microsoft.com/office/powerpoint/2010/main" val="42285394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98FD7D66-7165-4E47-9654-4041B9283249}"/>
              </a:ext>
            </a:extLst>
          </p:cNvPr>
          <p:cNvPicPr>
            <a:picLocks noChangeAspect="1"/>
          </p:cNvPicPr>
          <p:nvPr/>
        </p:nvPicPr>
        <p:blipFill rotWithShape="1">
          <a:blip r:embed="rId2">
            <a:extLst>
              <a:ext uri="{28A0092B-C50C-407E-A947-70E740481C1C}">
                <a14:useLocalDpi xmlns:a14="http://schemas.microsoft.com/office/drawing/2010/main" val="0"/>
              </a:ext>
            </a:extLst>
          </a:blip>
          <a:srcRect t="3478" b="16439"/>
          <a:stretch/>
        </p:blipFill>
        <p:spPr>
          <a:xfrm>
            <a:off x="1014974" y="0"/>
            <a:ext cx="10287000" cy="5492081"/>
          </a:xfrm>
          <a:prstGeom prst="rect">
            <a:avLst/>
          </a:prstGeom>
        </p:spPr>
      </p:pic>
    </p:spTree>
    <p:extLst>
      <p:ext uri="{BB962C8B-B14F-4D97-AF65-F5344CB8AC3E}">
        <p14:creationId xmlns:p14="http://schemas.microsoft.com/office/powerpoint/2010/main" val="33616372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109770686"/>
              </p:ext>
            </p:extLst>
          </p:nvPr>
        </p:nvGraphicFramePr>
        <p:xfrm>
          <a:off x="2032000" y="71966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4904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F65D63-4054-414F-9AD3-0BE15BC773ED}"/>
              </a:ext>
            </a:extLst>
          </p:cNvPr>
          <p:cNvPicPr>
            <a:picLocks noChangeAspect="1"/>
          </p:cNvPicPr>
          <p:nvPr/>
        </p:nvPicPr>
        <p:blipFill>
          <a:blip r:embed="rId3"/>
          <a:stretch>
            <a:fillRect/>
          </a:stretch>
        </p:blipFill>
        <p:spPr>
          <a:xfrm>
            <a:off x="373830" y="359702"/>
            <a:ext cx="6292061" cy="3069298"/>
          </a:xfrm>
          <a:prstGeom prst="rect">
            <a:avLst/>
          </a:prstGeom>
        </p:spPr>
      </p:pic>
      <p:pic>
        <p:nvPicPr>
          <p:cNvPr id="5" name="Picture 4" descr="A sign on a brick building&#10;&#10;Description automatically generated">
            <a:extLst>
              <a:ext uri="{FF2B5EF4-FFF2-40B4-BE49-F238E27FC236}">
                <a16:creationId xmlns:a16="http://schemas.microsoft.com/office/drawing/2014/main" id="{9DE550F2-F4EF-43B0-857B-0BDE2A964C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8119" y="1994452"/>
            <a:ext cx="4739179" cy="3153871"/>
          </a:xfrm>
          <a:prstGeom prst="rect">
            <a:avLst/>
          </a:prstGeom>
        </p:spPr>
      </p:pic>
      <p:sp>
        <p:nvSpPr>
          <p:cNvPr id="6" name="TextBox 5">
            <a:extLst>
              <a:ext uri="{FF2B5EF4-FFF2-40B4-BE49-F238E27FC236}">
                <a16:creationId xmlns:a16="http://schemas.microsoft.com/office/drawing/2014/main" id="{3AE69232-3194-40EC-8F0B-ED1B9BB238D9}"/>
              </a:ext>
            </a:extLst>
          </p:cNvPr>
          <p:cNvSpPr txBox="1"/>
          <p:nvPr/>
        </p:nvSpPr>
        <p:spPr>
          <a:xfrm>
            <a:off x="567950" y="3634882"/>
            <a:ext cx="5872607" cy="1846659"/>
          </a:xfrm>
          <a:prstGeom prst="rect">
            <a:avLst/>
          </a:prstGeom>
          <a:noFill/>
        </p:spPr>
        <p:txBody>
          <a:bodyPr wrap="square" rtlCol="0">
            <a:spAutoFit/>
          </a:bodyPr>
          <a:lstStyle/>
          <a:p>
            <a:r>
              <a:rPr lang="en-GB" sz="2400" dirty="0"/>
              <a:t>‘Inspiring faithfulness is often done in the most challenging circumstances where leaders show this by their reliability and steadfastness.’</a:t>
            </a:r>
          </a:p>
          <a:p>
            <a:endParaRPr lang="en-GB" dirty="0"/>
          </a:p>
        </p:txBody>
      </p:sp>
      <p:sp>
        <p:nvSpPr>
          <p:cNvPr id="7" name="TextBox 6">
            <a:extLst>
              <a:ext uri="{FF2B5EF4-FFF2-40B4-BE49-F238E27FC236}">
                <a16:creationId xmlns:a16="http://schemas.microsoft.com/office/drawing/2014/main" id="{13194A03-772B-4945-B54C-62C3833F1997}"/>
              </a:ext>
            </a:extLst>
          </p:cNvPr>
          <p:cNvSpPr txBox="1"/>
          <p:nvPr/>
        </p:nvSpPr>
        <p:spPr>
          <a:xfrm>
            <a:off x="7224328" y="414604"/>
            <a:ext cx="4350499" cy="1200329"/>
          </a:xfrm>
          <a:prstGeom prst="rect">
            <a:avLst/>
          </a:prstGeom>
          <a:noFill/>
        </p:spPr>
        <p:txBody>
          <a:bodyPr wrap="square" rtlCol="0">
            <a:spAutoFit/>
          </a:bodyPr>
          <a:lstStyle/>
          <a:p>
            <a:r>
              <a:rPr lang="en-GB" sz="2400" dirty="0"/>
              <a:t>‘Leaders need to listen as deeply as possible to what constitutes the integrity of others…’</a:t>
            </a:r>
          </a:p>
        </p:txBody>
      </p:sp>
    </p:spTree>
    <p:extLst>
      <p:ext uri="{BB962C8B-B14F-4D97-AF65-F5344CB8AC3E}">
        <p14:creationId xmlns:p14="http://schemas.microsoft.com/office/powerpoint/2010/main" val="62677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179138-69BE-4B85-B36B-033867E87127}"/>
              </a:ext>
            </a:extLst>
          </p:cNvPr>
          <p:cNvPicPr>
            <a:picLocks noChangeAspect="1"/>
          </p:cNvPicPr>
          <p:nvPr/>
        </p:nvPicPr>
        <p:blipFill>
          <a:blip r:embed="rId2"/>
          <a:stretch>
            <a:fillRect/>
          </a:stretch>
        </p:blipFill>
        <p:spPr>
          <a:xfrm>
            <a:off x="505476" y="391558"/>
            <a:ext cx="8148884" cy="4691597"/>
          </a:xfrm>
          <a:prstGeom prst="rect">
            <a:avLst/>
          </a:prstGeom>
        </p:spPr>
      </p:pic>
      <p:pic>
        <p:nvPicPr>
          <p:cNvPr id="3" name="Picture 2">
            <a:extLst>
              <a:ext uri="{FF2B5EF4-FFF2-40B4-BE49-F238E27FC236}">
                <a16:creationId xmlns:a16="http://schemas.microsoft.com/office/drawing/2014/main" id="{30E9225E-17A0-4783-88EE-A7669CB96253}"/>
              </a:ext>
            </a:extLst>
          </p:cNvPr>
          <p:cNvPicPr>
            <a:picLocks noChangeAspect="1"/>
          </p:cNvPicPr>
          <p:nvPr/>
        </p:nvPicPr>
        <p:blipFill rotWithShape="1">
          <a:blip r:embed="rId3"/>
          <a:srcRect l="22150" t="14685" r="23147" b="19292"/>
          <a:stretch/>
        </p:blipFill>
        <p:spPr>
          <a:xfrm>
            <a:off x="8938335" y="289327"/>
            <a:ext cx="2534261" cy="4962588"/>
          </a:xfrm>
          <a:prstGeom prst="rect">
            <a:avLst/>
          </a:prstGeom>
        </p:spPr>
      </p:pic>
    </p:spTree>
    <p:extLst>
      <p:ext uri="{BB962C8B-B14F-4D97-AF65-F5344CB8AC3E}">
        <p14:creationId xmlns:p14="http://schemas.microsoft.com/office/powerpoint/2010/main" val="11709559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4840" y="288237"/>
            <a:ext cx="9742319" cy="1752599"/>
          </a:xfrm>
        </p:spPr>
        <p:txBody>
          <a:bodyPr>
            <a:normAutofit fontScale="90000"/>
          </a:bodyPr>
          <a:lstStyle/>
          <a:p>
            <a:r>
              <a:rPr lang="en-GB" dirty="0"/>
              <a:t>What is the difference between spirituality and faith?</a:t>
            </a:r>
          </a:p>
        </p:txBody>
      </p:sp>
      <p:graphicFrame>
        <p:nvGraphicFramePr>
          <p:cNvPr id="20" name="Content Placeholder 2">
            <a:extLst>
              <a:ext uri="{FF2B5EF4-FFF2-40B4-BE49-F238E27FC236}">
                <a16:creationId xmlns:a16="http://schemas.microsoft.com/office/drawing/2014/main" id="{AD39DE97-50DB-4088-B829-D5495854AE5D}"/>
              </a:ext>
            </a:extLst>
          </p:cNvPr>
          <p:cNvGraphicFramePr>
            <a:graphicFrameLocks noGrp="1"/>
          </p:cNvGraphicFramePr>
          <p:nvPr>
            <p:ph idx="1"/>
            <p:extLst>
              <p:ext uri="{D42A27DB-BD31-4B8C-83A1-F6EECF244321}">
                <p14:modId xmlns:p14="http://schemas.microsoft.com/office/powerpoint/2010/main" val="3581519991"/>
              </p:ext>
            </p:extLst>
          </p:nvPr>
        </p:nvGraphicFramePr>
        <p:xfrm>
          <a:off x="1224839" y="2274279"/>
          <a:ext cx="9742319" cy="30966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55237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CFD1D-9969-45F1-BBE6-B15EC41A59E3}"/>
              </a:ext>
            </a:extLst>
          </p:cNvPr>
          <p:cNvSpPr>
            <a:spLocks noGrp="1"/>
          </p:cNvSpPr>
          <p:nvPr>
            <p:ph type="title"/>
          </p:nvPr>
        </p:nvSpPr>
        <p:spPr>
          <a:xfrm>
            <a:off x="1715270" y="383309"/>
            <a:ext cx="9742319" cy="1752599"/>
          </a:xfrm>
        </p:spPr>
        <p:txBody>
          <a:bodyPr>
            <a:normAutofit/>
          </a:bodyPr>
          <a:lstStyle/>
          <a:p>
            <a:r>
              <a:rPr lang="en-GB" dirty="0"/>
              <a:t>UNCRC 1989</a:t>
            </a:r>
          </a:p>
        </p:txBody>
      </p:sp>
      <p:graphicFrame>
        <p:nvGraphicFramePr>
          <p:cNvPr id="5" name="Content Placeholder 2">
            <a:extLst>
              <a:ext uri="{FF2B5EF4-FFF2-40B4-BE49-F238E27FC236}">
                <a16:creationId xmlns:a16="http://schemas.microsoft.com/office/drawing/2014/main" id="{48CEC32C-6F14-433F-BF21-4BC48A3E51DE}"/>
              </a:ext>
            </a:extLst>
          </p:cNvPr>
          <p:cNvGraphicFramePr>
            <a:graphicFrameLocks noGrp="1"/>
          </p:cNvGraphicFramePr>
          <p:nvPr>
            <p:ph idx="1"/>
            <p:extLst>
              <p:ext uri="{D42A27DB-BD31-4B8C-83A1-F6EECF244321}">
                <p14:modId xmlns:p14="http://schemas.microsoft.com/office/powerpoint/2010/main" val="1460803625"/>
              </p:ext>
            </p:extLst>
          </p:nvPr>
        </p:nvGraphicFramePr>
        <p:xfrm>
          <a:off x="884167" y="1259608"/>
          <a:ext cx="10723419" cy="45812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09862319"/>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text on a white background&#10;&#10;Description generated with very high confidence">
            <a:extLst>
              <a:ext uri="{FF2B5EF4-FFF2-40B4-BE49-F238E27FC236}">
                <a16:creationId xmlns:a16="http://schemas.microsoft.com/office/drawing/2014/main" id="{8EA67676-12FA-4519-9B7A-6743EB5E61A3}"/>
              </a:ext>
            </a:extLst>
          </p:cNvPr>
          <p:cNvPicPr>
            <a:picLocks noGrp="1" noChangeAspect="1"/>
          </p:cNvPicPr>
          <p:nvPr>
            <p:ph idx="1"/>
          </p:nvPr>
        </p:nvPicPr>
        <p:blipFill rotWithShape="1">
          <a:blip r:embed="rId3"/>
          <a:srcRect l="1" t="15668" r="1" b="8171"/>
          <a:stretch/>
        </p:blipFill>
        <p:spPr>
          <a:xfrm>
            <a:off x="2975059" y="0"/>
            <a:ext cx="9216941" cy="5264899"/>
          </a:xfrm>
          <a:custGeom>
            <a:avLst/>
            <a:gdLst>
              <a:gd name="connsiteX0" fmla="*/ 867942 w 11395934"/>
              <a:gd name="connsiteY0" fmla="*/ 0 h 6858000"/>
              <a:gd name="connsiteX1" fmla="*/ 1786638 w 11395934"/>
              <a:gd name="connsiteY1" fmla="*/ 0 h 6858000"/>
              <a:gd name="connsiteX2" fmla="*/ 11395934 w 11395934"/>
              <a:gd name="connsiteY2" fmla="*/ 0 h 6858000"/>
              <a:gd name="connsiteX3" fmla="*/ 11395934 w 11395934"/>
              <a:gd name="connsiteY3" fmla="*/ 6858000 h 6858000"/>
              <a:gd name="connsiteX4" fmla="*/ 1925619 w 11395934"/>
              <a:gd name="connsiteY4" fmla="*/ 6858000 h 6858000"/>
              <a:gd name="connsiteX5" fmla="*/ 1924311 w 11395934"/>
              <a:gd name="connsiteY5" fmla="*/ 6820097 h 6858000"/>
              <a:gd name="connsiteX6" fmla="*/ 1925076 w 11395934"/>
              <a:gd name="connsiteY6" fmla="*/ 6858000 h 6858000"/>
              <a:gd name="connsiteX7" fmla="*/ 1892647 w 11395934"/>
              <a:gd name="connsiteY7" fmla="*/ 6858000 h 6858000"/>
              <a:gd name="connsiteX8" fmla="*/ 0 w 11395934"/>
              <a:gd name="connsiteY8" fmla="*/ 5314276 h 6858000"/>
              <a:gd name="connsiteX9" fmla="*/ 867942 w 11395934"/>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95934" h="6858000">
                <a:moveTo>
                  <a:pt x="867942" y="0"/>
                </a:moveTo>
                <a:lnTo>
                  <a:pt x="1786638" y="0"/>
                </a:lnTo>
                <a:lnTo>
                  <a:pt x="11395934" y="0"/>
                </a:lnTo>
                <a:lnTo>
                  <a:pt x="11395934" y="6858000"/>
                </a:lnTo>
                <a:lnTo>
                  <a:pt x="1925619" y="6858000"/>
                </a:lnTo>
                <a:lnTo>
                  <a:pt x="1924311" y="6820097"/>
                </a:lnTo>
                <a:lnTo>
                  <a:pt x="1925076" y="6858000"/>
                </a:lnTo>
                <a:lnTo>
                  <a:pt x="1892647" y="6858000"/>
                </a:lnTo>
                <a:lnTo>
                  <a:pt x="0" y="5314276"/>
                </a:lnTo>
                <a:cubicBezTo>
                  <a:pt x="282142" y="3542851"/>
                  <a:pt x="585800" y="1771425"/>
                  <a:pt x="867942" y="0"/>
                </a:cubicBezTo>
                <a:close/>
              </a:path>
            </a:pathLst>
          </a:custGeom>
        </p:spPr>
      </p:pic>
      <p:sp>
        <p:nvSpPr>
          <p:cNvPr id="6" name="TextBox 5">
            <a:extLst>
              <a:ext uri="{FF2B5EF4-FFF2-40B4-BE49-F238E27FC236}">
                <a16:creationId xmlns:a16="http://schemas.microsoft.com/office/drawing/2014/main" id="{8424CCE6-0AD0-404A-84F4-0C4FA2F18430}"/>
              </a:ext>
            </a:extLst>
          </p:cNvPr>
          <p:cNvSpPr txBox="1"/>
          <p:nvPr/>
        </p:nvSpPr>
        <p:spPr>
          <a:xfrm>
            <a:off x="8276929" y="4202743"/>
            <a:ext cx="3702044" cy="923330"/>
          </a:xfrm>
          <a:prstGeom prst="rect">
            <a:avLst/>
          </a:prstGeom>
          <a:noFill/>
        </p:spPr>
        <p:txBody>
          <a:bodyPr wrap="square" rtlCol="0">
            <a:spAutoFit/>
          </a:bodyPr>
          <a:lstStyle/>
          <a:p>
            <a:pPr defTabSz="457189"/>
            <a:r>
              <a:rPr lang="en-GB" sz="5400" b="1" i="1" dirty="0">
                <a:solidFill>
                  <a:prstClr val="black"/>
                </a:solidFill>
                <a:latin typeface="Corbel" panose="020B0503020204020204"/>
              </a:rPr>
              <a:t>Year 6 pupil</a:t>
            </a:r>
            <a:r>
              <a:rPr lang="en-GB" sz="5400" dirty="0">
                <a:solidFill>
                  <a:prstClr val="black"/>
                </a:solidFill>
                <a:latin typeface="Corbel" panose="020B0503020204020204"/>
              </a:rPr>
              <a:t> </a:t>
            </a:r>
          </a:p>
        </p:txBody>
      </p:sp>
      <p:sp>
        <p:nvSpPr>
          <p:cNvPr id="2" name="TextBox 1">
            <a:extLst>
              <a:ext uri="{FF2B5EF4-FFF2-40B4-BE49-F238E27FC236}">
                <a16:creationId xmlns:a16="http://schemas.microsoft.com/office/drawing/2014/main" id="{7CB1084C-DE1E-4F1D-BEC0-C3449B38F196}"/>
              </a:ext>
            </a:extLst>
          </p:cNvPr>
          <p:cNvSpPr txBox="1"/>
          <p:nvPr/>
        </p:nvSpPr>
        <p:spPr>
          <a:xfrm>
            <a:off x="306693" y="408924"/>
            <a:ext cx="2396750" cy="1754326"/>
          </a:xfrm>
          <a:prstGeom prst="rect">
            <a:avLst/>
          </a:prstGeom>
          <a:noFill/>
        </p:spPr>
        <p:txBody>
          <a:bodyPr wrap="square" rtlCol="0">
            <a:spAutoFit/>
          </a:bodyPr>
          <a:lstStyle/>
          <a:p>
            <a:r>
              <a:rPr lang="en-GB" sz="3600" dirty="0"/>
              <a:t>How do we understand Spirituality?</a:t>
            </a:r>
          </a:p>
        </p:txBody>
      </p:sp>
    </p:spTree>
    <p:extLst>
      <p:ext uri="{BB962C8B-B14F-4D97-AF65-F5344CB8AC3E}">
        <p14:creationId xmlns:p14="http://schemas.microsoft.com/office/powerpoint/2010/main" val="20699217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l="7776"/>
          <a:stretch/>
        </p:blipFill>
        <p:spPr>
          <a:xfrm>
            <a:off x="3094115" y="-1"/>
            <a:ext cx="9097885" cy="5475041"/>
          </a:xfrm>
          <a:custGeom>
            <a:avLst/>
            <a:gdLst>
              <a:gd name="connsiteX0" fmla="*/ 867942 w 11395934"/>
              <a:gd name="connsiteY0" fmla="*/ 0 h 6858000"/>
              <a:gd name="connsiteX1" fmla="*/ 1786638 w 11395934"/>
              <a:gd name="connsiteY1" fmla="*/ 0 h 6858000"/>
              <a:gd name="connsiteX2" fmla="*/ 11395934 w 11395934"/>
              <a:gd name="connsiteY2" fmla="*/ 0 h 6858000"/>
              <a:gd name="connsiteX3" fmla="*/ 11395934 w 11395934"/>
              <a:gd name="connsiteY3" fmla="*/ 6858000 h 6858000"/>
              <a:gd name="connsiteX4" fmla="*/ 1925619 w 11395934"/>
              <a:gd name="connsiteY4" fmla="*/ 6858000 h 6858000"/>
              <a:gd name="connsiteX5" fmla="*/ 1924311 w 11395934"/>
              <a:gd name="connsiteY5" fmla="*/ 6820097 h 6858000"/>
              <a:gd name="connsiteX6" fmla="*/ 1925076 w 11395934"/>
              <a:gd name="connsiteY6" fmla="*/ 6858000 h 6858000"/>
              <a:gd name="connsiteX7" fmla="*/ 1892647 w 11395934"/>
              <a:gd name="connsiteY7" fmla="*/ 6858000 h 6858000"/>
              <a:gd name="connsiteX8" fmla="*/ 0 w 11395934"/>
              <a:gd name="connsiteY8" fmla="*/ 5314276 h 6858000"/>
              <a:gd name="connsiteX9" fmla="*/ 867942 w 11395934"/>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95934" h="6858000">
                <a:moveTo>
                  <a:pt x="867942" y="0"/>
                </a:moveTo>
                <a:lnTo>
                  <a:pt x="1786638" y="0"/>
                </a:lnTo>
                <a:lnTo>
                  <a:pt x="11395934" y="0"/>
                </a:lnTo>
                <a:lnTo>
                  <a:pt x="11395934" y="6858000"/>
                </a:lnTo>
                <a:lnTo>
                  <a:pt x="1925619" y="6858000"/>
                </a:lnTo>
                <a:lnTo>
                  <a:pt x="1924311" y="6820097"/>
                </a:lnTo>
                <a:lnTo>
                  <a:pt x="1925076" y="6858000"/>
                </a:lnTo>
                <a:lnTo>
                  <a:pt x="1892647" y="6858000"/>
                </a:lnTo>
                <a:lnTo>
                  <a:pt x="0" y="5314276"/>
                </a:lnTo>
                <a:cubicBezTo>
                  <a:pt x="282142" y="3542851"/>
                  <a:pt x="585800" y="1771425"/>
                  <a:pt x="867942" y="0"/>
                </a:cubicBezTo>
                <a:close/>
              </a:path>
            </a:pathLst>
          </a:custGeom>
        </p:spPr>
      </p:pic>
      <p:sp>
        <p:nvSpPr>
          <p:cNvPr id="5" name="TextBox 4"/>
          <p:cNvSpPr txBox="1"/>
          <p:nvPr/>
        </p:nvSpPr>
        <p:spPr>
          <a:xfrm>
            <a:off x="402313" y="730073"/>
            <a:ext cx="2386324" cy="1754326"/>
          </a:xfrm>
          <a:prstGeom prst="rect">
            <a:avLst/>
          </a:prstGeom>
          <a:noFill/>
        </p:spPr>
        <p:txBody>
          <a:bodyPr wrap="square" rtlCol="0">
            <a:spAutoFit/>
          </a:bodyPr>
          <a:lstStyle/>
          <a:p>
            <a:pPr defTabSz="457189">
              <a:defRPr/>
            </a:pPr>
            <a:r>
              <a:rPr lang="en-GB" sz="3600" b="1" dirty="0">
                <a:latin typeface="Corbel" panose="020B0503020204020204"/>
              </a:rPr>
              <a:t>Spirituality is like the wind</a:t>
            </a:r>
          </a:p>
        </p:txBody>
      </p:sp>
    </p:spTree>
    <p:extLst>
      <p:ext uri="{BB962C8B-B14F-4D97-AF65-F5344CB8AC3E}">
        <p14:creationId xmlns:p14="http://schemas.microsoft.com/office/powerpoint/2010/main" val="2152658721"/>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A10601-BFE8-4D99-9FF9-DFBC488D9226}"/>
              </a:ext>
            </a:extLst>
          </p:cNvPr>
          <p:cNvSpPr>
            <a:spLocks noGrp="1"/>
          </p:cNvSpPr>
          <p:nvPr>
            <p:ph idx="1"/>
          </p:nvPr>
        </p:nvSpPr>
        <p:spPr>
          <a:xfrm>
            <a:off x="619066" y="490664"/>
            <a:ext cx="10815805" cy="4993843"/>
          </a:xfrm>
        </p:spPr>
        <p:txBody>
          <a:bodyPr/>
          <a:lstStyle/>
          <a:p>
            <a:pPr marL="0" indent="0">
              <a:buNone/>
            </a:pPr>
            <a:r>
              <a:rPr lang="en-GB" sz="2800" dirty="0"/>
              <a:t>Left to their own devices (children) will likely become religious in some sense but probably in a sense more like what you would call superstition than a thoughtful, sophisticated belief and behaviour system.</a:t>
            </a:r>
          </a:p>
          <a:p>
            <a:pPr marL="0" indent="0">
              <a:buNone/>
            </a:pPr>
            <a:endParaRPr lang="en-GB" sz="2800" dirty="0"/>
          </a:p>
          <a:p>
            <a:pPr marL="0" indent="0">
              <a:buNone/>
            </a:pPr>
            <a:r>
              <a:rPr lang="en-GB" sz="2800" dirty="0"/>
              <a:t>Failure to provide….a system of beliefs and practices refined and honed through generations of theological debate, philosophical scrutiny and collective experience, may leave them open to religious extremism, catchy anecdotes from charismatic spiritualists, or buffet-style ……from various available traditions, whether or not they actually make sense together.</a:t>
            </a:r>
          </a:p>
          <a:p>
            <a:pPr marL="0" indent="0">
              <a:buNone/>
            </a:pPr>
            <a:r>
              <a:rPr lang="en-GB" sz="2800" b="1" i="1" dirty="0"/>
              <a:t>Justin L. Barrett </a:t>
            </a:r>
            <a:r>
              <a:rPr lang="en-GB" sz="2800" i="1" dirty="0"/>
              <a:t>– Born Believers, 2012</a:t>
            </a:r>
          </a:p>
        </p:txBody>
      </p:sp>
    </p:spTree>
    <p:extLst>
      <p:ext uri="{BB962C8B-B14F-4D97-AF65-F5344CB8AC3E}">
        <p14:creationId xmlns:p14="http://schemas.microsoft.com/office/powerpoint/2010/main" val="3290829721"/>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0749D8-A0CE-4593-A8BC-2F6743ACCFFF}"/>
              </a:ext>
            </a:extLst>
          </p:cNvPr>
          <p:cNvSpPr txBox="1"/>
          <p:nvPr/>
        </p:nvSpPr>
        <p:spPr>
          <a:xfrm>
            <a:off x="1402837" y="1612981"/>
            <a:ext cx="10331017" cy="2215991"/>
          </a:xfrm>
          <a:prstGeom prst="rect">
            <a:avLst/>
          </a:prstGeom>
          <a:noFill/>
        </p:spPr>
        <p:txBody>
          <a:bodyPr wrap="square" rtlCol="0">
            <a:spAutoFit/>
          </a:bodyPr>
          <a:lstStyle/>
          <a:p>
            <a:r>
              <a:rPr lang="en-GB" sz="6000" dirty="0"/>
              <a:t>‘There is no such thing as a </a:t>
            </a:r>
            <a:r>
              <a:rPr lang="en-GB" sz="6000" i="1" dirty="0"/>
              <a:t>neutral</a:t>
            </a:r>
            <a:r>
              <a:rPr lang="en-GB" sz="6000" dirty="0"/>
              <a:t> education.’</a:t>
            </a:r>
          </a:p>
          <a:p>
            <a:r>
              <a:rPr lang="en-GB" i="1" dirty="0"/>
              <a:t>Fruit of the Spirit (2015)</a:t>
            </a:r>
          </a:p>
        </p:txBody>
      </p:sp>
    </p:spTree>
    <p:extLst>
      <p:ext uri="{BB962C8B-B14F-4D97-AF65-F5344CB8AC3E}">
        <p14:creationId xmlns:p14="http://schemas.microsoft.com/office/powerpoint/2010/main" val="505414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1E7070-5A21-4863-A2B1-79A4CB9E31D8}"/>
              </a:ext>
            </a:extLst>
          </p:cNvPr>
          <p:cNvPicPr>
            <a:picLocks noChangeAspect="1"/>
          </p:cNvPicPr>
          <p:nvPr/>
        </p:nvPicPr>
        <p:blipFill>
          <a:blip r:embed="rId2"/>
          <a:stretch>
            <a:fillRect/>
          </a:stretch>
        </p:blipFill>
        <p:spPr>
          <a:xfrm>
            <a:off x="1057277" y="176065"/>
            <a:ext cx="9057918" cy="5218112"/>
          </a:xfrm>
          <a:prstGeom prst="rect">
            <a:avLst/>
          </a:prstGeom>
        </p:spPr>
      </p:pic>
    </p:spTree>
    <p:extLst>
      <p:ext uri="{BB962C8B-B14F-4D97-AF65-F5344CB8AC3E}">
        <p14:creationId xmlns:p14="http://schemas.microsoft.com/office/powerpoint/2010/main" val="31769221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5914760" y="367747"/>
            <a:ext cx="4901459" cy="5053051"/>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
        <p:nvSpPr>
          <p:cNvPr id="2" name="Title 1"/>
          <p:cNvSpPr>
            <a:spLocks noGrp="1"/>
          </p:cNvSpPr>
          <p:nvPr>
            <p:ph type="title"/>
          </p:nvPr>
        </p:nvSpPr>
        <p:spPr>
          <a:xfrm>
            <a:off x="672546" y="516835"/>
            <a:ext cx="4901458" cy="2475836"/>
          </a:xfrm>
        </p:spPr>
        <p:txBody>
          <a:bodyPr vert="horz" lIns="91440" tIns="45720" rIns="91440" bIns="45720" rtlCol="0" anchor="ctr">
            <a:normAutofit fontScale="90000"/>
          </a:bodyPr>
          <a:lstStyle/>
          <a:p>
            <a:pPr algn="l"/>
            <a:r>
              <a:rPr lang="en-US" sz="4000" dirty="0"/>
              <a:t>What sort of existential questions might arise for children and young people?</a:t>
            </a:r>
          </a:p>
        </p:txBody>
      </p:sp>
      <p:sp>
        <p:nvSpPr>
          <p:cNvPr id="6" name="Title 3">
            <a:extLst>
              <a:ext uri="{FF2B5EF4-FFF2-40B4-BE49-F238E27FC236}">
                <a16:creationId xmlns:a16="http://schemas.microsoft.com/office/drawing/2014/main" id="{2ADE505F-A2AF-4BE7-85CB-4A7529C90BCB}"/>
              </a:ext>
            </a:extLst>
          </p:cNvPr>
          <p:cNvSpPr txBox="1">
            <a:spLocks/>
          </p:cNvSpPr>
          <p:nvPr/>
        </p:nvSpPr>
        <p:spPr>
          <a:xfrm>
            <a:off x="666913" y="3378877"/>
            <a:ext cx="4907091" cy="1752599"/>
          </a:xfrm>
        </p:spPr>
        <p:txBody>
          <a:bodyPr/>
          <a:lstStyle>
            <a:lvl1pPr algn="ctr" defTabSz="609585" rtl="0" eaLnBrk="1" latinLnBrk="0" hangingPunct="1">
              <a:spcBef>
                <a:spcPct val="0"/>
              </a:spcBef>
              <a:buNone/>
              <a:defRPr sz="5867" kern="1200">
                <a:solidFill>
                  <a:schemeClr val="tx1"/>
                </a:solidFill>
                <a:latin typeface="+mj-lt"/>
                <a:ea typeface="+mj-ea"/>
                <a:cs typeface="+mj-cs"/>
              </a:defRPr>
            </a:lvl1pPr>
          </a:lstStyle>
          <a:p>
            <a:pPr algn="l"/>
            <a:r>
              <a:rPr lang="en-GB" sz="4000" dirty="0"/>
              <a:t>What might trigger these questions?</a:t>
            </a:r>
          </a:p>
        </p:txBody>
      </p:sp>
    </p:spTree>
    <p:extLst>
      <p:ext uri="{BB962C8B-B14F-4D97-AF65-F5344CB8AC3E}">
        <p14:creationId xmlns:p14="http://schemas.microsoft.com/office/powerpoint/2010/main" val="2008645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0DFDBC0-C6A3-4281-9EC3-9FE76D838721}"/>
              </a:ext>
            </a:extLst>
          </p:cNvPr>
          <p:cNvSpPr txBox="1">
            <a:spLocks/>
          </p:cNvSpPr>
          <p:nvPr/>
        </p:nvSpPr>
        <p:spPr>
          <a:xfrm>
            <a:off x="829258" y="230331"/>
            <a:ext cx="4895681" cy="3084369"/>
          </a:xfrm>
          <a:prstGeom prst="rect">
            <a:avLst/>
          </a:prstGeom>
        </p:spPr>
        <p:txBody>
          <a:bodyPr>
            <a:norm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spcBef>
                <a:spcPts val="0"/>
              </a:spcBef>
              <a:buFont typeface="Arial"/>
              <a:buNone/>
            </a:pPr>
            <a:r>
              <a:rPr lang="en-GB" sz="3000" dirty="0">
                <a:solidFill>
                  <a:prstClr val="black"/>
                </a:solidFill>
              </a:rPr>
              <a:t>Faith formation is a process – a journey that starts with spirituality and may be expressed through faith.</a:t>
            </a:r>
          </a:p>
          <a:p>
            <a:pPr marL="0" indent="0">
              <a:buFont typeface="Arial"/>
              <a:buNone/>
            </a:pPr>
            <a:endParaRPr lang="en-GB" dirty="0"/>
          </a:p>
        </p:txBody>
      </p:sp>
      <p:sp>
        <p:nvSpPr>
          <p:cNvPr id="3" name="Content Placeholder 3">
            <a:extLst>
              <a:ext uri="{FF2B5EF4-FFF2-40B4-BE49-F238E27FC236}">
                <a16:creationId xmlns:a16="http://schemas.microsoft.com/office/drawing/2014/main" id="{A82E6D32-7A85-411D-9694-946F5A8AF57E}"/>
              </a:ext>
            </a:extLst>
          </p:cNvPr>
          <p:cNvSpPr txBox="1">
            <a:spLocks/>
          </p:cNvSpPr>
          <p:nvPr/>
        </p:nvSpPr>
        <p:spPr>
          <a:xfrm>
            <a:off x="6360791" y="230331"/>
            <a:ext cx="5373061" cy="3306041"/>
          </a:xfrm>
          <a:prstGeom prst="rect">
            <a:avLst/>
          </a:prstGeom>
        </p:spPr>
        <p:txBody>
          <a:bodyPr>
            <a:norm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spcBef>
                <a:spcPts val="0"/>
              </a:spcBef>
              <a:buFont typeface="Arial"/>
              <a:buNone/>
            </a:pPr>
            <a:r>
              <a:rPr lang="en-GB" sz="3000" dirty="0">
                <a:solidFill>
                  <a:prstClr val="black"/>
                </a:solidFill>
              </a:rPr>
              <a:t>There is a crucial difference between creating an ethos of spiritual/faith formation and the provision of religious education.</a:t>
            </a:r>
          </a:p>
          <a:p>
            <a:pPr marL="0" indent="0">
              <a:buFont typeface="Arial"/>
              <a:buNone/>
            </a:pPr>
            <a:endParaRPr lang="en-GB" dirty="0"/>
          </a:p>
        </p:txBody>
      </p:sp>
      <p:pic>
        <p:nvPicPr>
          <p:cNvPr id="5" name="Picture 4" descr="A close up of a sign&#10;&#10;Description automatically generated">
            <a:extLst>
              <a:ext uri="{FF2B5EF4-FFF2-40B4-BE49-F238E27FC236}">
                <a16:creationId xmlns:a16="http://schemas.microsoft.com/office/drawing/2014/main" id="{CC696773-4D1A-41F6-949B-FBAD59E881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5410" y="2368885"/>
            <a:ext cx="3028950" cy="3028950"/>
          </a:xfrm>
          <a:prstGeom prst="rect">
            <a:avLst/>
          </a:prstGeom>
        </p:spPr>
      </p:pic>
      <p:pic>
        <p:nvPicPr>
          <p:cNvPr id="7" name="Picture 6" descr="A close up of a logo&#10;&#10;Description automatically generated">
            <a:extLst>
              <a:ext uri="{FF2B5EF4-FFF2-40B4-BE49-F238E27FC236}">
                <a16:creationId xmlns:a16="http://schemas.microsoft.com/office/drawing/2014/main" id="{76D394F3-5715-474F-8AAD-627112ADAC73}"/>
              </a:ext>
            </a:extLst>
          </p:cNvPr>
          <p:cNvPicPr>
            <a:picLocks noChangeAspect="1"/>
          </p:cNvPicPr>
          <p:nvPr/>
        </p:nvPicPr>
        <p:blipFill rotWithShape="1">
          <a:blip r:embed="rId3">
            <a:extLst>
              <a:ext uri="{28A0092B-C50C-407E-A947-70E740481C1C}">
                <a14:useLocalDpi xmlns:a14="http://schemas.microsoft.com/office/drawing/2010/main" val="0"/>
              </a:ext>
            </a:extLst>
          </a:blip>
          <a:srcRect t="29595"/>
          <a:stretch/>
        </p:blipFill>
        <p:spPr>
          <a:xfrm>
            <a:off x="7436540" y="2368885"/>
            <a:ext cx="2959139" cy="2947662"/>
          </a:xfrm>
          <a:prstGeom prst="rect">
            <a:avLst/>
          </a:prstGeom>
        </p:spPr>
      </p:pic>
    </p:spTree>
    <p:extLst>
      <p:ext uri="{BB962C8B-B14F-4D97-AF65-F5344CB8AC3E}">
        <p14:creationId xmlns:p14="http://schemas.microsoft.com/office/powerpoint/2010/main" val="393389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E313D9-6444-4476-93D6-07E496B78ACA}"/>
              </a:ext>
            </a:extLst>
          </p:cNvPr>
          <p:cNvPicPr>
            <a:picLocks noChangeAspect="1"/>
          </p:cNvPicPr>
          <p:nvPr/>
        </p:nvPicPr>
        <p:blipFill>
          <a:blip r:embed="rId2"/>
          <a:stretch>
            <a:fillRect/>
          </a:stretch>
        </p:blipFill>
        <p:spPr>
          <a:xfrm>
            <a:off x="1207826" y="221501"/>
            <a:ext cx="9310614" cy="5108325"/>
          </a:xfrm>
          <a:prstGeom prst="rect">
            <a:avLst/>
          </a:prstGeom>
        </p:spPr>
      </p:pic>
    </p:spTree>
    <p:extLst>
      <p:ext uri="{BB962C8B-B14F-4D97-AF65-F5344CB8AC3E}">
        <p14:creationId xmlns:p14="http://schemas.microsoft.com/office/powerpoint/2010/main" val="6300348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74F8E6BA-DC5E-4433-B852-BF697408D1F4}"/>
              </a:ext>
            </a:extLst>
          </p:cNvPr>
          <p:cNvSpPr>
            <a:spLocks noGrp="1"/>
          </p:cNvSpPr>
          <p:nvPr>
            <p:ph type="title"/>
          </p:nvPr>
        </p:nvSpPr>
        <p:spPr>
          <a:xfrm>
            <a:off x="1457985" y="315491"/>
            <a:ext cx="8596668" cy="985115"/>
          </a:xfrm>
        </p:spPr>
        <p:txBody>
          <a:bodyPr vert="horz" lIns="91440" tIns="45720" rIns="91440" bIns="45720" rtlCol="0" anchor="t">
            <a:normAutofit/>
          </a:bodyPr>
          <a:lstStyle/>
          <a:p>
            <a:pPr algn="ctr"/>
            <a:r>
              <a:rPr lang="en-US" sz="2800" dirty="0"/>
              <a:t>What might make you think about God or spirituality?</a:t>
            </a:r>
          </a:p>
        </p:txBody>
      </p:sp>
      <p:graphicFrame>
        <p:nvGraphicFramePr>
          <p:cNvPr id="24" name="Content Placeholder 19">
            <a:extLst>
              <a:ext uri="{FF2B5EF4-FFF2-40B4-BE49-F238E27FC236}">
                <a16:creationId xmlns:a16="http://schemas.microsoft.com/office/drawing/2014/main" id="{38ACB21B-E671-4468-A524-9CAC7FE3FC51}"/>
              </a:ext>
            </a:extLst>
          </p:cNvPr>
          <p:cNvGraphicFramePr>
            <a:graphicFrameLocks noGrp="1"/>
          </p:cNvGraphicFramePr>
          <p:nvPr>
            <p:ph sz="half" idx="2"/>
            <p:extLst>
              <p:ext uri="{D42A27DB-BD31-4B8C-83A1-F6EECF244321}">
                <p14:modId xmlns:p14="http://schemas.microsoft.com/office/powerpoint/2010/main" val="2259553573"/>
              </p:ext>
            </p:extLst>
          </p:nvPr>
        </p:nvGraphicFramePr>
        <p:xfrm>
          <a:off x="1153227" y="1062068"/>
          <a:ext cx="9206185" cy="4412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996087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4" grpId="0">
        <p:bldAsOne/>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61E726-68DC-4454-8D5B-E1227054CFF0}"/>
              </a:ext>
            </a:extLst>
          </p:cNvPr>
          <p:cNvPicPr>
            <a:picLocks noChangeAspect="1"/>
          </p:cNvPicPr>
          <p:nvPr/>
        </p:nvPicPr>
        <p:blipFill>
          <a:blip r:embed="rId2"/>
          <a:stretch>
            <a:fillRect/>
          </a:stretch>
        </p:blipFill>
        <p:spPr>
          <a:xfrm>
            <a:off x="661605" y="497542"/>
            <a:ext cx="5657255" cy="4988858"/>
          </a:xfrm>
          <a:prstGeom prst="rect">
            <a:avLst/>
          </a:prstGeom>
        </p:spPr>
      </p:pic>
      <p:pic>
        <p:nvPicPr>
          <p:cNvPr id="4" name="Picture 3">
            <a:extLst>
              <a:ext uri="{FF2B5EF4-FFF2-40B4-BE49-F238E27FC236}">
                <a16:creationId xmlns:a16="http://schemas.microsoft.com/office/drawing/2014/main" id="{C5AF6192-C9C3-40DF-B487-E6DF2B4F1566}"/>
              </a:ext>
            </a:extLst>
          </p:cNvPr>
          <p:cNvPicPr>
            <a:picLocks noChangeAspect="1"/>
          </p:cNvPicPr>
          <p:nvPr/>
        </p:nvPicPr>
        <p:blipFill>
          <a:blip r:embed="rId3"/>
          <a:stretch>
            <a:fillRect/>
          </a:stretch>
        </p:blipFill>
        <p:spPr>
          <a:xfrm rot="1241457">
            <a:off x="7417819" y="503702"/>
            <a:ext cx="3136191" cy="4652626"/>
          </a:xfrm>
          <a:prstGeom prst="rect">
            <a:avLst/>
          </a:prstGeom>
        </p:spPr>
      </p:pic>
    </p:spTree>
    <p:extLst>
      <p:ext uri="{BB962C8B-B14F-4D97-AF65-F5344CB8AC3E}">
        <p14:creationId xmlns:p14="http://schemas.microsoft.com/office/powerpoint/2010/main" val="31130125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9969A9-C992-46E0-B544-8F25656AFE80}"/>
              </a:ext>
            </a:extLst>
          </p:cNvPr>
          <p:cNvPicPr>
            <a:picLocks noChangeAspect="1"/>
          </p:cNvPicPr>
          <p:nvPr/>
        </p:nvPicPr>
        <p:blipFill>
          <a:blip r:embed="rId3"/>
          <a:stretch>
            <a:fillRect/>
          </a:stretch>
        </p:blipFill>
        <p:spPr>
          <a:xfrm>
            <a:off x="794184" y="75251"/>
            <a:ext cx="9684499" cy="5447531"/>
          </a:xfrm>
          <a:prstGeom prst="rect">
            <a:avLst/>
          </a:prstGeom>
        </p:spPr>
      </p:pic>
      <p:sp>
        <p:nvSpPr>
          <p:cNvPr id="3" name="Rectangle 2">
            <a:extLst>
              <a:ext uri="{FF2B5EF4-FFF2-40B4-BE49-F238E27FC236}">
                <a16:creationId xmlns:a16="http://schemas.microsoft.com/office/drawing/2014/main" id="{30702AEA-CB36-40C5-8FEE-E16D5E8B25AF}"/>
              </a:ext>
            </a:extLst>
          </p:cNvPr>
          <p:cNvSpPr/>
          <p:nvPr/>
        </p:nvSpPr>
        <p:spPr>
          <a:xfrm>
            <a:off x="3961042" y="1273547"/>
            <a:ext cx="2632861" cy="2062103"/>
          </a:xfrm>
          <a:prstGeom prst="rect">
            <a:avLst/>
          </a:prstGeom>
        </p:spPr>
        <p:txBody>
          <a:bodyPr wrap="square">
            <a:spAutoFit/>
          </a:bodyPr>
          <a:lstStyle/>
          <a:p>
            <a:r>
              <a:rPr lang="en-US" sz="3200" b="1" dirty="0">
                <a:solidFill>
                  <a:schemeClr val="bg1"/>
                </a:solidFill>
              </a:rPr>
              <a:t>What gets in the way of spiritual flourishing?</a:t>
            </a:r>
            <a:endParaRPr lang="en-GB" sz="3200" dirty="0"/>
          </a:p>
        </p:txBody>
      </p:sp>
    </p:spTree>
    <p:extLst>
      <p:ext uri="{BB962C8B-B14F-4D97-AF65-F5344CB8AC3E}">
        <p14:creationId xmlns:p14="http://schemas.microsoft.com/office/powerpoint/2010/main" val="39002051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5381" y="295278"/>
            <a:ext cx="5260680" cy="1752599"/>
          </a:xfrm>
        </p:spPr>
        <p:txBody>
          <a:bodyPr vert="horz" lIns="91440" tIns="45720" rIns="91440" bIns="45720" rtlCol="0" anchor="ctr">
            <a:normAutofit/>
          </a:bodyPr>
          <a:lstStyle/>
          <a:p>
            <a:pPr algn="l"/>
            <a:r>
              <a:rPr lang="en-US" sz="4400" dirty="0"/>
              <a:t>Getting in the way of spiritual flourishing</a:t>
            </a:r>
          </a:p>
        </p:txBody>
      </p:sp>
      <p:sp>
        <p:nvSpPr>
          <p:cNvPr id="7" name="Content Placeholder 6"/>
          <p:cNvSpPr>
            <a:spLocks noGrp="1"/>
          </p:cNvSpPr>
          <p:nvPr>
            <p:ph sz="half" idx="2"/>
          </p:nvPr>
        </p:nvSpPr>
        <p:spPr>
          <a:xfrm>
            <a:off x="609813" y="2163861"/>
            <a:ext cx="5260680" cy="3124201"/>
          </a:xfrm>
        </p:spPr>
        <p:txBody>
          <a:bodyPr vert="horz" lIns="91440" tIns="45720" rIns="91440" bIns="45720" rtlCol="0" anchor="ctr">
            <a:noAutofit/>
          </a:bodyPr>
          <a:lstStyle/>
          <a:p>
            <a:pPr>
              <a:lnSpc>
                <a:spcPct val="90000"/>
              </a:lnSpc>
            </a:pPr>
            <a:r>
              <a:rPr lang="en-US" sz="2000" b="1" dirty="0"/>
              <a:t>Material pursuit</a:t>
            </a:r>
          </a:p>
          <a:p>
            <a:pPr lvl="1">
              <a:lnSpc>
                <a:spcPct val="90000"/>
              </a:lnSpc>
            </a:pPr>
            <a:r>
              <a:rPr lang="en-US" sz="2000" dirty="0"/>
              <a:t>Disconnection with Other</a:t>
            </a:r>
          </a:p>
          <a:p>
            <a:pPr lvl="1">
              <a:lnSpc>
                <a:spcPct val="90000"/>
              </a:lnSpc>
            </a:pPr>
            <a:r>
              <a:rPr lang="en-US" sz="2000" dirty="0"/>
              <a:t>Affirmation in material excess</a:t>
            </a:r>
          </a:p>
          <a:p>
            <a:pPr>
              <a:lnSpc>
                <a:spcPct val="90000"/>
              </a:lnSpc>
            </a:pPr>
            <a:r>
              <a:rPr lang="en-US" sz="2000" b="1" dirty="0"/>
              <a:t>Trivialising</a:t>
            </a:r>
          </a:p>
          <a:p>
            <a:pPr lvl="1">
              <a:lnSpc>
                <a:spcPct val="90000"/>
              </a:lnSpc>
            </a:pPr>
            <a:r>
              <a:rPr lang="en-US" sz="2000" dirty="0"/>
              <a:t>Masking of inner feelings and values</a:t>
            </a:r>
          </a:p>
          <a:p>
            <a:pPr lvl="0">
              <a:lnSpc>
                <a:spcPct val="90000"/>
              </a:lnSpc>
            </a:pPr>
            <a:r>
              <a:rPr lang="en-US" sz="2000" b="1" dirty="0"/>
              <a:t>Lack of time</a:t>
            </a:r>
          </a:p>
          <a:p>
            <a:pPr lvl="1">
              <a:lnSpc>
                <a:spcPct val="90000"/>
              </a:lnSpc>
            </a:pPr>
            <a:r>
              <a:rPr lang="en-US" sz="2000" dirty="0"/>
              <a:t>Busyness of adults</a:t>
            </a:r>
          </a:p>
          <a:p>
            <a:pPr lvl="1">
              <a:lnSpc>
                <a:spcPct val="90000"/>
              </a:lnSpc>
            </a:pPr>
            <a:r>
              <a:rPr lang="en-US" sz="2000" dirty="0"/>
              <a:t>Lack of space for stillness and listening</a:t>
            </a:r>
          </a:p>
        </p:txBody>
      </p:sp>
      <p:pic>
        <p:nvPicPr>
          <p:cNvPr id="4" name="Picture 3" descr="A group of people in a field&#10;&#10;Description automatically generated">
            <a:extLst>
              <a:ext uri="{FF2B5EF4-FFF2-40B4-BE49-F238E27FC236}">
                <a16:creationId xmlns:a16="http://schemas.microsoft.com/office/drawing/2014/main" id="{CB5BD45D-4EAF-4837-8B95-6298C59A72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4686" y="158970"/>
            <a:ext cx="3475294" cy="5207723"/>
          </a:xfrm>
          <a:prstGeom prst="rect">
            <a:avLst/>
          </a:prstGeom>
        </p:spPr>
      </p:pic>
    </p:spTree>
    <p:extLst>
      <p:ext uri="{BB962C8B-B14F-4D97-AF65-F5344CB8AC3E}">
        <p14:creationId xmlns:p14="http://schemas.microsoft.com/office/powerpoint/2010/main" val="376127222"/>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lack, white, holding, air&#10;&#10;Description automatically generated">
            <a:extLst>
              <a:ext uri="{FF2B5EF4-FFF2-40B4-BE49-F238E27FC236}">
                <a16:creationId xmlns:a16="http://schemas.microsoft.com/office/drawing/2014/main" id="{DCB1D411-95AB-45F5-9C52-C3C019C5AE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134" y="170385"/>
            <a:ext cx="5480721" cy="5480721"/>
          </a:xfrm>
          <a:prstGeom prst="rect">
            <a:avLst/>
          </a:prstGeom>
        </p:spPr>
      </p:pic>
      <p:sp>
        <p:nvSpPr>
          <p:cNvPr id="4" name="TextBox 3">
            <a:extLst>
              <a:ext uri="{FF2B5EF4-FFF2-40B4-BE49-F238E27FC236}">
                <a16:creationId xmlns:a16="http://schemas.microsoft.com/office/drawing/2014/main" id="{52FE7693-72C1-4215-83F7-441FF466E2EB}"/>
              </a:ext>
            </a:extLst>
          </p:cNvPr>
          <p:cNvSpPr txBox="1"/>
          <p:nvPr/>
        </p:nvSpPr>
        <p:spPr>
          <a:xfrm>
            <a:off x="6253133" y="249898"/>
            <a:ext cx="5304656" cy="2123658"/>
          </a:xfrm>
          <a:prstGeom prst="rect">
            <a:avLst/>
          </a:prstGeom>
          <a:noFill/>
        </p:spPr>
        <p:txBody>
          <a:bodyPr wrap="square" rtlCol="0">
            <a:spAutoFit/>
          </a:bodyPr>
          <a:lstStyle/>
          <a:p>
            <a:r>
              <a:rPr lang="en-GB" sz="4400" dirty="0"/>
              <a:t>What can break through these barriers?</a:t>
            </a:r>
          </a:p>
        </p:txBody>
      </p:sp>
    </p:spTree>
    <p:extLst>
      <p:ext uri="{BB962C8B-B14F-4D97-AF65-F5344CB8AC3E}">
        <p14:creationId xmlns:p14="http://schemas.microsoft.com/office/powerpoint/2010/main" val="30381813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BA27FC0-4D6D-45B4-9326-9C993F9C98ED}"/>
              </a:ext>
            </a:extLst>
          </p:cNvPr>
          <p:cNvSpPr>
            <a:spLocks noGrp="1"/>
          </p:cNvSpPr>
          <p:nvPr>
            <p:ph type="title"/>
          </p:nvPr>
        </p:nvSpPr>
        <p:spPr>
          <a:xfrm>
            <a:off x="198783" y="685802"/>
            <a:ext cx="5564459" cy="1752599"/>
          </a:xfrm>
        </p:spPr>
        <p:txBody>
          <a:bodyPr vert="horz" lIns="91440" tIns="45720" rIns="91440" bIns="45720" rtlCol="0" anchor="ctr">
            <a:normAutofit fontScale="90000"/>
          </a:bodyPr>
          <a:lstStyle/>
          <a:p>
            <a:pPr>
              <a:lnSpc>
                <a:spcPct val="90000"/>
              </a:lnSpc>
            </a:pPr>
            <a:r>
              <a:rPr lang="en-US" dirty="0"/>
              <a:t>To flourish spiritually, children need:</a:t>
            </a:r>
          </a:p>
        </p:txBody>
      </p:sp>
      <p:sp>
        <p:nvSpPr>
          <p:cNvPr id="7" name="Content Placeholder 6">
            <a:extLst>
              <a:ext uri="{FF2B5EF4-FFF2-40B4-BE49-F238E27FC236}">
                <a16:creationId xmlns:a16="http://schemas.microsoft.com/office/drawing/2014/main" id="{737F8595-690C-469F-9690-08B4FE97D857}"/>
              </a:ext>
            </a:extLst>
          </p:cNvPr>
          <p:cNvSpPr>
            <a:spLocks noGrp="1"/>
          </p:cNvSpPr>
          <p:nvPr>
            <p:ph sz="half" idx="2"/>
          </p:nvPr>
        </p:nvSpPr>
        <p:spPr>
          <a:xfrm>
            <a:off x="348936" y="2667001"/>
            <a:ext cx="5640702" cy="3124201"/>
          </a:xfrm>
        </p:spPr>
        <p:txBody>
          <a:bodyPr vert="horz" lIns="91440" tIns="45720" rIns="91440" bIns="45720" rtlCol="0" anchor="ctr">
            <a:noAutofit/>
          </a:bodyPr>
          <a:lstStyle/>
          <a:p>
            <a:pPr marL="0" indent="0"/>
            <a:r>
              <a:rPr lang="en-US" sz="2800" dirty="0"/>
              <a:t>Time be listened to</a:t>
            </a:r>
          </a:p>
          <a:p>
            <a:pPr marL="0" indent="0"/>
            <a:r>
              <a:rPr lang="en-US" sz="2800" dirty="0"/>
              <a:t>Respectful adults</a:t>
            </a:r>
          </a:p>
          <a:p>
            <a:pPr marL="0" indent="0"/>
            <a:r>
              <a:rPr lang="en-US" sz="2800" dirty="0"/>
              <a:t>Space to explore</a:t>
            </a:r>
          </a:p>
          <a:p>
            <a:pPr marL="0" indent="0"/>
            <a:r>
              <a:rPr lang="en-US" sz="2800" dirty="0"/>
              <a:t>Opportunities to wonder</a:t>
            </a:r>
          </a:p>
          <a:p>
            <a:pPr marL="0" indent="0"/>
            <a:r>
              <a:rPr lang="en-US" sz="2800" dirty="0"/>
              <a:t>To know there is another way</a:t>
            </a:r>
          </a:p>
        </p:txBody>
      </p:sp>
      <p:pic>
        <p:nvPicPr>
          <p:cNvPr id="5" name="Content Placeholder 4">
            <a:extLst>
              <a:ext uri="{FF2B5EF4-FFF2-40B4-BE49-F238E27FC236}">
                <a16:creationId xmlns:a16="http://schemas.microsoft.com/office/drawing/2014/main" id="{BA20BB25-D1FD-4380-B88B-871EE8DCB195}"/>
              </a:ext>
            </a:extLst>
          </p:cNvPr>
          <p:cNvPicPr>
            <a:picLocks noGrp="1" noChangeAspect="1"/>
          </p:cNvPicPr>
          <p:nvPr>
            <p:ph sz="half" idx="1"/>
          </p:nvPr>
        </p:nvPicPr>
        <p:blipFill rotWithShape="1">
          <a:blip r:embed="rId3"/>
          <a:srcRect r="-3" b="4159"/>
          <a:stretch/>
        </p:blipFill>
        <p:spPr>
          <a:xfrm>
            <a:off x="7098909" y="347264"/>
            <a:ext cx="4744155" cy="4546708"/>
          </a:xfrm>
          <a:prstGeom prst="rect">
            <a:avLst/>
          </a:prstGeom>
        </p:spPr>
      </p:pic>
    </p:spTree>
    <p:extLst>
      <p:ext uri="{BB962C8B-B14F-4D97-AF65-F5344CB8AC3E}">
        <p14:creationId xmlns:p14="http://schemas.microsoft.com/office/powerpoint/2010/main" val="34984110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8EE28A-3166-49DC-BDEF-4FC3DF0A784B}"/>
              </a:ext>
            </a:extLst>
          </p:cNvPr>
          <p:cNvSpPr txBox="1"/>
          <p:nvPr/>
        </p:nvSpPr>
        <p:spPr>
          <a:xfrm>
            <a:off x="732656" y="205934"/>
            <a:ext cx="6020273" cy="6309420"/>
          </a:xfrm>
          <a:prstGeom prst="rect">
            <a:avLst/>
          </a:prstGeom>
          <a:noFill/>
        </p:spPr>
        <p:txBody>
          <a:bodyPr wrap="square" rtlCol="0">
            <a:spAutoFit/>
          </a:bodyPr>
          <a:lstStyle/>
          <a:p>
            <a:r>
              <a:rPr lang="en-GB" sz="4000" dirty="0"/>
              <a:t>Where is this already happening…</a:t>
            </a:r>
          </a:p>
          <a:p>
            <a:pPr marL="571500" indent="-571500">
              <a:buFont typeface="Wingdings" panose="05000000000000000000" pitchFamily="2" charset="2"/>
              <a:buChar char="§"/>
            </a:pPr>
            <a:r>
              <a:rPr lang="en-GB" sz="4000" dirty="0"/>
              <a:t>in school?</a:t>
            </a:r>
          </a:p>
          <a:p>
            <a:pPr marL="571500" indent="-571500">
              <a:buFont typeface="Wingdings" panose="05000000000000000000" pitchFamily="2" charset="2"/>
              <a:buChar char="§"/>
            </a:pPr>
            <a:r>
              <a:rPr lang="en-GB" sz="4000" dirty="0"/>
              <a:t>at church?</a:t>
            </a:r>
          </a:p>
          <a:p>
            <a:pPr marL="571500" indent="-571500">
              <a:buFont typeface="Wingdings" panose="05000000000000000000" pitchFamily="2" charset="2"/>
              <a:buChar char="§"/>
            </a:pPr>
            <a:r>
              <a:rPr lang="en-GB" sz="4000" dirty="0"/>
              <a:t>within households?</a:t>
            </a:r>
          </a:p>
          <a:p>
            <a:pPr marL="571500" indent="-571500">
              <a:buFont typeface="Wingdings" panose="05000000000000000000" pitchFamily="2" charset="2"/>
              <a:buChar char="§"/>
            </a:pPr>
            <a:endParaRPr lang="en-GB" sz="4000" dirty="0"/>
          </a:p>
          <a:p>
            <a:r>
              <a:rPr lang="en-GB" sz="4000" dirty="0"/>
              <a:t>Where are the opportunities to develop this further, in partnership?</a:t>
            </a:r>
          </a:p>
          <a:p>
            <a:endParaRPr lang="en-GB" sz="4400" dirty="0"/>
          </a:p>
        </p:txBody>
      </p:sp>
      <p:pic>
        <p:nvPicPr>
          <p:cNvPr id="5" name="Picture 4">
            <a:extLst>
              <a:ext uri="{FF2B5EF4-FFF2-40B4-BE49-F238E27FC236}">
                <a16:creationId xmlns:a16="http://schemas.microsoft.com/office/drawing/2014/main" id="{0A88D4C3-C5CD-4F67-B5F6-6E23F32DAC58}"/>
              </a:ext>
            </a:extLst>
          </p:cNvPr>
          <p:cNvPicPr>
            <a:picLocks noChangeAspect="1"/>
          </p:cNvPicPr>
          <p:nvPr/>
        </p:nvPicPr>
        <p:blipFill>
          <a:blip r:embed="rId3"/>
          <a:stretch>
            <a:fillRect/>
          </a:stretch>
        </p:blipFill>
        <p:spPr>
          <a:xfrm>
            <a:off x="7262164" y="465718"/>
            <a:ext cx="4710107" cy="4429744"/>
          </a:xfrm>
          <a:prstGeom prst="rect">
            <a:avLst/>
          </a:prstGeom>
        </p:spPr>
      </p:pic>
    </p:spTree>
    <p:extLst>
      <p:ext uri="{BB962C8B-B14F-4D97-AF65-F5344CB8AC3E}">
        <p14:creationId xmlns:p14="http://schemas.microsoft.com/office/powerpoint/2010/main" val="14190868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686915214"/>
              </p:ext>
            </p:extLst>
          </p:nvPr>
        </p:nvGraphicFramePr>
        <p:xfrm>
          <a:off x="2032000" y="71966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9081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007288-AB76-4802-A989-DD3CF53EDD22}"/>
              </a:ext>
            </a:extLst>
          </p:cNvPr>
          <p:cNvPicPr>
            <a:picLocks noChangeAspect="1"/>
          </p:cNvPicPr>
          <p:nvPr/>
        </p:nvPicPr>
        <p:blipFill rotWithShape="1">
          <a:blip r:embed="rId2"/>
          <a:srcRect b="6331"/>
          <a:stretch/>
        </p:blipFill>
        <p:spPr>
          <a:xfrm>
            <a:off x="270723" y="396662"/>
            <a:ext cx="7578350" cy="4936391"/>
          </a:xfrm>
          <a:prstGeom prst="rect">
            <a:avLst/>
          </a:prstGeom>
        </p:spPr>
      </p:pic>
      <p:pic>
        <p:nvPicPr>
          <p:cNvPr id="4" name="Picture 3">
            <a:extLst>
              <a:ext uri="{FF2B5EF4-FFF2-40B4-BE49-F238E27FC236}">
                <a16:creationId xmlns:a16="http://schemas.microsoft.com/office/drawing/2014/main" id="{EECCA908-9E61-46C7-87F0-C3548FD92639}"/>
              </a:ext>
            </a:extLst>
          </p:cNvPr>
          <p:cNvPicPr>
            <a:picLocks noChangeAspect="1"/>
          </p:cNvPicPr>
          <p:nvPr/>
        </p:nvPicPr>
        <p:blipFill rotWithShape="1">
          <a:blip r:embed="rId3"/>
          <a:srcRect l="38626"/>
          <a:stretch/>
        </p:blipFill>
        <p:spPr>
          <a:xfrm>
            <a:off x="8086772" y="765831"/>
            <a:ext cx="3879941" cy="4198055"/>
          </a:xfrm>
          <a:prstGeom prst="rect">
            <a:avLst/>
          </a:prstGeom>
        </p:spPr>
      </p:pic>
    </p:spTree>
    <p:extLst>
      <p:ext uri="{BB962C8B-B14F-4D97-AF65-F5344CB8AC3E}">
        <p14:creationId xmlns:p14="http://schemas.microsoft.com/office/powerpoint/2010/main" val="8966088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3710D9-6357-4E71-A212-059CBD6693D9}"/>
              </a:ext>
            </a:extLst>
          </p:cNvPr>
          <p:cNvSpPr txBox="1"/>
          <p:nvPr/>
        </p:nvSpPr>
        <p:spPr>
          <a:xfrm>
            <a:off x="630426" y="1069117"/>
            <a:ext cx="4498166" cy="3539430"/>
          </a:xfrm>
          <a:prstGeom prst="rect">
            <a:avLst/>
          </a:prstGeom>
          <a:noFill/>
        </p:spPr>
        <p:txBody>
          <a:bodyPr wrap="square" rtlCol="0">
            <a:spAutoFit/>
          </a:bodyPr>
          <a:lstStyle/>
          <a:p>
            <a:pPr algn="ctr"/>
            <a:r>
              <a:rPr lang="en-GB" sz="4000" i="1" dirty="0"/>
              <a:t>‘Creation is only possible in the liminal space between order and chaos.’</a:t>
            </a:r>
          </a:p>
          <a:p>
            <a:pPr algn="ctr"/>
            <a:r>
              <a:rPr lang="en-GB" sz="2400" dirty="0"/>
              <a:t>John Polkinghorne </a:t>
            </a:r>
          </a:p>
        </p:txBody>
      </p:sp>
      <p:pic>
        <p:nvPicPr>
          <p:cNvPr id="3" name="Picture 2">
            <a:extLst>
              <a:ext uri="{FF2B5EF4-FFF2-40B4-BE49-F238E27FC236}">
                <a16:creationId xmlns:a16="http://schemas.microsoft.com/office/drawing/2014/main" id="{BEB75B32-94CD-4DC6-9212-80C9BD0EBCF4}"/>
              </a:ext>
            </a:extLst>
          </p:cNvPr>
          <p:cNvPicPr>
            <a:picLocks noChangeAspect="1"/>
          </p:cNvPicPr>
          <p:nvPr/>
        </p:nvPicPr>
        <p:blipFill>
          <a:blip r:embed="rId3"/>
          <a:stretch>
            <a:fillRect/>
          </a:stretch>
        </p:blipFill>
        <p:spPr>
          <a:xfrm>
            <a:off x="5535858" y="830260"/>
            <a:ext cx="6025716" cy="4017144"/>
          </a:xfrm>
          <a:prstGeom prst="rect">
            <a:avLst/>
          </a:prstGeom>
        </p:spPr>
      </p:pic>
    </p:spTree>
    <p:extLst>
      <p:ext uri="{BB962C8B-B14F-4D97-AF65-F5344CB8AC3E}">
        <p14:creationId xmlns:p14="http://schemas.microsoft.com/office/powerpoint/2010/main" val="2914164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144296" y="204092"/>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22350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piece of paper&#10;&#10;Description generated with high confidence">
            <a:extLst>
              <a:ext uri="{FF2B5EF4-FFF2-40B4-BE49-F238E27FC236}">
                <a16:creationId xmlns:a16="http://schemas.microsoft.com/office/drawing/2014/main" id="{8789AB3A-2D0F-4528-8717-C852D0A4AB76}"/>
              </a:ext>
            </a:extLst>
          </p:cNvPr>
          <p:cNvPicPr>
            <a:picLocks noChangeAspect="1"/>
          </p:cNvPicPr>
          <p:nvPr/>
        </p:nvPicPr>
        <p:blipFill>
          <a:blip r:embed="rId2"/>
          <a:stretch>
            <a:fillRect/>
          </a:stretch>
        </p:blipFill>
        <p:spPr>
          <a:xfrm rot="20679352">
            <a:off x="493226" y="771406"/>
            <a:ext cx="4511636" cy="4511636"/>
          </a:xfrm>
          <a:prstGeom prst="rect">
            <a:avLst/>
          </a:prstGeom>
        </p:spPr>
      </p:pic>
      <p:sp>
        <p:nvSpPr>
          <p:cNvPr id="4" name="TextBox 3">
            <a:extLst>
              <a:ext uri="{FF2B5EF4-FFF2-40B4-BE49-F238E27FC236}">
                <a16:creationId xmlns:a16="http://schemas.microsoft.com/office/drawing/2014/main" id="{3496F940-E811-4EE2-B79E-637CA2391384}"/>
              </a:ext>
            </a:extLst>
          </p:cNvPr>
          <p:cNvSpPr txBox="1"/>
          <p:nvPr/>
        </p:nvSpPr>
        <p:spPr>
          <a:xfrm>
            <a:off x="5349013" y="1166701"/>
            <a:ext cx="6244683" cy="3785652"/>
          </a:xfrm>
          <a:prstGeom prst="rect">
            <a:avLst/>
          </a:prstGeom>
          <a:noFill/>
        </p:spPr>
        <p:txBody>
          <a:bodyPr wrap="square" rtlCol="0">
            <a:spAutoFit/>
          </a:bodyPr>
          <a:lstStyle/>
          <a:p>
            <a:r>
              <a:rPr lang="en-GB" sz="3733" dirty="0"/>
              <a:t>“…to </a:t>
            </a:r>
            <a:r>
              <a:rPr lang="en-GB" sz="4267" b="1" dirty="0"/>
              <a:t>nurture, nourish and evoke </a:t>
            </a:r>
            <a:r>
              <a:rPr lang="en-GB" sz="3733" dirty="0"/>
              <a:t>a consciousness and perception </a:t>
            </a:r>
            <a:r>
              <a:rPr lang="en-GB" sz="4267" b="1" dirty="0"/>
              <a:t>alternative</a:t>
            </a:r>
            <a:r>
              <a:rPr lang="en-GB" sz="3733" dirty="0"/>
              <a:t> </a:t>
            </a:r>
            <a:r>
              <a:rPr lang="en-GB" sz="4267" b="1" dirty="0"/>
              <a:t>to</a:t>
            </a:r>
            <a:r>
              <a:rPr lang="en-GB" sz="3733" dirty="0"/>
              <a:t> the consciousness and perception of the dominant culture around us.”</a:t>
            </a:r>
          </a:p>
        </p:txBody>
      </p:sp>
    </p:spTree>
    <p:extLst>
      <p:ext uri="{BB962C8B-B14F-4D97-AF65-F5344CB8AC3E}">
        <p14:creationId xmlns:p14="http://schemas.microsoft.com/office/powerpoint/2010/main" val="3101868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F6351C-4B15-4FBA-BCE5-DFC0675F7327}"/>
              </a:ext>
            </a:extLst>
          </p:cNvPr>
          <p:cNvGrpSpPr/>
          <p:nvPr/>
        </p:nvGrpSpPr>
        <p:grpSpPr>
          <a:xfrm>
            <a:off x="1187395" y="-445272"/>
            <a:ext cx="10177668" cy="6509467"/>
            <a:chOff x="0" y="1427530"/>
            <a:chExt cx="2512346" cy="1049019"/>
          </a:xfrm>
        </p:grpSpPr>
        <p:sp>
          <p:nvSpPr>
            <p:cNvPr id="3" name="Rectangle: Rounded Corners 2">
              <a:extLst>
                <a:ext uri="{FF2B5EF4-FFF2-40B4-BE49-F238E27FC236}">
                  <a16:creationId xmlns:a16="http://schemas.microsoft.com/office/drawing/2014/main" id="{B78C557A-3B67-425E-81B6-80109D8F0D3E}"/>
                </a:ext>
              </a:extLst>
            </p:cNvPr>
            <p:cNvSpPr/>
            <p:nvPr/>
          </p:nvSpPr>
          <p:spPr>
            <a:xfrm>
              <a:off x="0" y="1559732"/>
              <a:ext cx="2512346" cy="81891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 name="Rectangle: Rounded Corners 4">
              <a:extLst>
                <a:ext uri="{FF2B5EF4-FFF2-40B4-BE49-F238E27FC236}">
                  <a16:creationId xmlns:a16="http://schemas.microsoft.com/office/drawing/2014/main" id="{4D0261C4-4B35-4A52-80BA-C1F2E9077753}"/>
                </a:ext>
              </a:extLst>
            </p:cNvPr>
            <p:cNvSpPr txBox="1"/>
            <p:nvPr/>
          </p:nvSpPr>
          <p:spPr>
            <a:xfrm>
              <a:off x="0" y="1427530"/>
              <a:ext cx="2402503" cy="10490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0" tIns="203200" rIns="203200" bIns="203200" numCol="1" spcCol="1270" anchor="ctr" anchorCtr="0">
              <a:noAutofit/>
            </a:bodyPr>
            <a:lstStyle/>
            <a:p>
              <a:pPr algn="ctr" defTabSz="2370607">
                <a:lnSpc>
                  <a:spcPct val="90000"/>
                </a:lnSpc>
                <a:spcBef>
                  <a:spcPct val="0"/>
                </a:spcBef>
                <a:spcAft>
                  <a:spcPct val="35000"/>
                </a:spcAft>
              </a:pPr>
              <a:r>
                <a:rPr lang="en-US" sz="4267" dirty="0"/>
                <a:t>“The </a:t>
              </a:r>
              <a:r>
                <a:rPr lang="en-US" sz="4267" b="1" i="1" dirty="0"/>
                <a:t>imagination</a:t>
              </a:r>
              <a:r>
                <a:rPr lang="en-US" sz="4267" dirty="0"/>
                <a:t> must come before the </a:t>
              </a:r>
              <a:r>
                <a:rPr lang="en-US" sz="4267" b="1" i="1" dirty="0"/>
                <a:t>implementation. </a:t>
              </a:r>
            </a:p>
            <a:p>
              <a:pPr algn="ctr" defTabSz="2370607">
                <a:lnSpc>
                  <a:spcPct val="90000"/>
                </a:lnSpc>
                <a:spcBef>
                  <a:spcPct val="0"/>
                </a:spcBef>
                <a:spcAft>
                  <a:spcPct val="35000"/>
                </a:spcAft>
              </a:pPr>
              <a:r>
                <a:rPr lang="en-US" sz="4267" dirty="0"/>
                <a:t>Our culture is competent to </a:t>
              </a:r>
              <a:r>
                <a:rPr lang="en-US" sz="4267" b="1" dirty="0"/>
                <a:t>implement almost anything </a:t>
              </a:r>
              <a:r>
                <a:rPr lang="en-US" sz="4267" dirty="0"/>
                <a:t>and </a:t>
              </a:r>
              <a:r>
                <a:rPr lang="en-US" sz="4267" b="1" dirty="0"/>
                <a:t>imagine almost nothing</a:t>
              </a:r>
              <a:r>
                <a:rPr lang="en-US" sz="4267" dirty="0"/>
                <a:t>.</a:t>
              </a:r>
            </a:p>
            <a:p>
              <a:pPr algn="ctr" defTabSz="2370607">
                <a:lnSpc>
                  <a:spcPct val="90000"/>
                </a:lnSpc>
                <a:spcBef>
                  <a:spcPct val="0"/>
                </a:spcBef>
                <a:spcAft>
                  <a:spcPct val="35000"/>
                </a:spcAft>
              </a:pPr>
              <a:r>
                <a:rPr lang="en-US" sz="4267" dirty="0"/>
                <a:t>It is our vocation to keep alive the </a:t>
              </a:r>
              <a:r>
                <a:rPr lang="en-US" sz="4267" b="1" dirty="0"/>
                <a:t>ministry of imagination</a:t>
              </a:r>
              <a:r>
                <a:rPr lang="en-US" sz="4267" dirty="0"/>
                <a:t>”</a:t>
              </a:r>
            </a:p>
          </p:txBody>
        </p:sp>
      </p:grpSp>
    </p:spTree>
    <p:extLst>
      <p:ext uri="{BB962C8B-B14F-4D97-AF65-F5344CB8AC3E}">
        <p14:creationId xmlns:p14="http://schemas.microsoft.com/office/powerpoint/2010/main" val="4096811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10649AD-7235-4930-A49D-7E6770AA1D84}"/>
              </a:ext>
            </a:extLst>
          </p:cNvPr>
          <p:cNvGrpSpPr/>
          <p:nvPr/>
        </p:nvGrpSpPr>
        <p:grpSpPr>
          <a:xfrm>
            <a:off x="486712" y="2392027"/>
            <a:ext cx="4009664" cy="2368256"/>
            <a:chOff x="-35274" y="1412388"/>
            <a:chExt cx="2512346" cy="1173672"/>
          </a:xfrm>
        </p:grpSpPr>
        <p:sp>
          <p:nvSpPr>
            <p:cNvPr id="3" name="Rectangle: Rounded Corners 2">
              <a:extLst>
                <a:ext uri="{FF2B5EF4-FFF2-40B4-BE49-F238E27FC236}">
                  <a16:creationId xmlns:a16="http://schemas.microsoft.com/office/drawing/2014/main" id="{8226A4EF-ECB3-44AA-AFAC-7E153322E212}"/>
                </a:ext>
              </a:extLst>
            </p:cNvPr>
            <p:cNvSpPr/>
            <p:nvPr/>
          </p:nvSpPr>
          <p:spPr>
            <a:xfrm>
              <a:off x="-35274" y="1589766"/>
              <a:ext cx="2512346" cy="81891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 name="Rectangle: Rounded Corners 4">
              <a:extLst>
                <a:ext uri="{FF2B5EF4-FFF2-40B4-BE49-F238E27FC236}">
                  <a16:creationId xmlns:a16="http://schemas.microsoft.com/office/drawing/2014/main" id="{00AD440D-9DAA-497C-A36C-D3A700CD9006}"/>
                </a:ext>
              </a:extLst>
            </p:cNvPr>
            <p:cNvSpPr txBox="1"/>
            <p:nvPr/>
          </p:nvSpPr>
          <p:spPr>
            <a:xfrm>
              <a:off x="64839" y="1412388"/>
              <a:ext cx="2312120" cy="11736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0" tIns="203200" rIns="203200" bIns="203200" numCol="1" spcCol="1270" anchor="ctr" anchorCtr="0">
              <a:noAutofit/>
            </a:bodyPr>
            <a:lstStyle/>
            <a:p>
              <a:pPr algn="ctr" defTabSz="2370607">
                <a:lnSpc>
                  <a:spcPct val="90000"/>
                </a:lnSpc>
                <a:spcBef>
                  <a:spcPct val="0"/>
                </a:spcBef>
                <a:spcAft>
                  <a:spcPct val="35000"/>
                </a:spcAft>
              </a:pPr>
              <a:r>
                <a:rPr lang="en-US" sz="6400" b="1" dirty="0"/>
                <a:t>CRITICISE</a:t>
              </a:r>
            </a:p>
          </p:txBody>
        </p:sp>
      </p:grpSp>
      <p:grpSp>
        <p:nvGrpSpPr>
          <p:cNvPr id="19" name="Group 18">
            <a:extLst>
              <a:ext uri="{FF2B5EF4-FFF2-40B4-BE49-F238E27FC236}">
                <a16:creationId xmlns:a16="http://schemas.microsoft.com/office/drawing/2014/main" id="{84F7DE85-3CF9-4B89-AFA4-F01A8DC067E6}"/>
              </a:ext>
            </a:extLst>
          </p:cNvPr>
          <p:cNvGrpSpPr/>
          <p:nvPr/>
        </p:nvGrpSpPr>
        <p:grpSpPr>
          <a:xfrm>
            <a:off x="7476477" y="2348249"/>
            <a:ext cx="4176073" cy="2368256"/>
            <a:chOff x="-35274" y="1412388"/>
            <a:chExt cx="2512346" cy="1173672"/>
          </a:xfrm>
        </p:grpSpPr>
        <p:sp>
          <p:nvSpPr>
            <p:cNvPr id="20" name="Rectangle: Rounded Corners 19">
              <a:extLst>
                <a:ext uri="{FF2B5EF4-FFF2-40B4-BE49-F238E27FC236}">
                  <a16:creationId xmlns:a16="http://schemas.microsoft.com/office/drawing/2014/main" id="{E5CE9AD9-DBC3-4BD6-B383-03CCD45434B9}"/>
                </a:ext>
              </a:extLst>
            </p:cNvPr>
            <p:cNvSpPr/>
            <p:nvPr/>
          </p:nvSpPr>
          <p:spPr>
            <a:xfrm>
              <a:off x="-35274" y="1589766"/>
              <a:ext cx="2512346" cy="81891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Rectangle: Rounded Corners 4">
              <a:extLst>
                <a:ext uri="{FF2B5EF4-FFF2-40B4-BE49-F238E27FC236}">
                  <a16:creationId xmlns:a16="http://schemas.microsoft.com/office/drawing/2014/main" id="{F8E6D19D-A0E7-4376-BDC2-5F4CA515D0FB}"/>
                </a:ext>
              </a:extLst>
            </p:cNvPr>
            <p:cNvSpPr txBox="1"/>
            <p:nvPr/>
          </p:nvSpPr>
          <p:spPr>
            <a:xfrm>
              <a:off x="64839" y="1412388"/>
              <a:ext cx="2312120" cy="11736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0" tIns="203200" rIns="203200" bIns="203200" numCol="1" spcCol="1270" anchor="ctr" anchorCtr="0">
              <a:noAutofit/>
            </a:bodyPr>
            <a:lstStyle/>
            <a:p>
              <a:pPr algn="ctr" defTabSz="2370607">
                <a:lnSpc>
                  <a:spcPct val="90000"/>
                </a:lnSpc>
                <a:spcBef>
                  <a:spcPct val="0"/>
                </a:spcBef>
                <a:spcAft>
                  <a:spcPct val="35000"/>
                </a:spcAft>
              </a:pPr>
              <a:r>
                <a:rPr lang="en-US" sz="6400" b="1" dirty="0"/>
                <a:t>ENERGISE</a:t>
              </a:r>
            </a:p>
          </p:txBody>
        </p:sp>
      </p:grpSp>
      <p:sp>
        <p:nvSpPr>
          <p:cNvPr id="8" name="Arrow: Left-Right 7">
            <a:extLst>
              <a:ext uri="{FF2B5EF4-FFF2-40B4-BE49-F238E27FC236}">
                <a16:creationId xmlns:a16="http://schemas.microsoft.com/office/drawing/2014/main" id="{8D5EBB12-60D6-4F2E-94DC-E108D42E874E}"/>
              </a:ext>
            </a:extLst>
          </p:cNvPr>
          <p:cNvSpPr/>
          <p:nvPr/>
        </p:nvSpPr>
        <p:spPr>
          <a:xfrm>
            <a:off x="4796297" y="3099075"/>
            <a:ext cx="2380256" cy="954156"/>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grpSp>
        <p:nvGrpSpPr>
          <p:cNvPr id="22" name="Group 21">
            <a:extLst>
              <a:ext uri="{FF2B5EF4-FFF2-40B4-BE49-F238E27FC236}">
                <a16:creationId xmlns:a16="http://schemas.microsoft.com/office/drawing/2014/main" id="{05C2479E-B350-4FF6-84CC-F7A49191981D}"/>
              </a:ext>
            </a:extLst>
          </p:cNvPr>
          <p:cNvGrpSpPr/>
          <p:nvPr/>
        </p:nvGrpSpPr>
        <p:grpSpPr>
          <a:xfrm>
            <a:off x="2904975" y="678785"/>
            <a:ext cx="6162901" cy="1091888"/>
            <a:chOff x="0" y="1559732"/>
            <a:chExt cx="2512346" cy="818916"/>
          </a:xfrm>
        </p:grpSpPr>
        <p:sp>
          <p:nvSpPr>
            <p:cNvPr id="23" name="Rectangle: Rounded Corners 22">
              <a:extLst>
                <a:ext uri="{FF2B5EF4-FFF2-40B4-BE49-F238E27FC236}">
                  <a16:creationId xmlns:a16="http://schemas.microsoft.com/office/drawing/2014/main" id="{9CB1B72A-E634-47AC-9CF4-44AF4DED4AF5}"/>
                </a:ext>
              </a:extLst>
            </p:cNvPr>
            <p:cNvSpPr/>
            <p:nvPr/>
          </p:nvSpPr>
          <p:spPr>
            <a:xfrm>
              <a:off x="0" y="1559732"/>
              <a:ext cx="2512346" cy="818916"/>
            </a:xfrm>
            <a:prstGeom prst="roundRect">
              <a:avLst>
                <a:gd name="adj" fmla="val 10000"/>
              </a:avLst>
            </a:prstGeom>
            <a:solidFill>
              <a:schemeClr val="bg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Rectangle: Rounded Corners 4">
              <a:extLst>
                <a:ext uri="{FF2B5EF4-FFF2-40B4-BE49-F238E27FC236}">
                  <a16:creationId xmlns:a16="http://schemas.microsoft.com/office/drawing/2014/main" id="{CA5CE03B-15B3-483A-931F-EBAC41260B0D}"/>
                </a:ext>
              </a:extLst>
            </p:cNvPr>
            <p:cNvSpPr txBox="1"/>
            <p:nvPr/>
          </p:nvSpPr>
          <p:spPr>
            <a:xfrm>
              <a:off x="254854" y="1610790"/>
              <a:ext cx="2091976" cy="716799"/>
            </a:xfrm>
            <a:prstGeom prst="rect">
              <a:avLst/>
            </a:prstGeom>
            <a:solidFill>
              <a:schemeClr val="bg2"/>
            </a:solidFill>
          </p:spPr>
          <p:style>
            <a:lnRef idx="0">
              <a:scrgbClr r="0" g="0" b="0"/>
            </a:lnRef>
            <a:fillRef idx="0">
              <a:scrgbClr r="0" g="0" b="0"/>
            </a:fillRef>
            <a:effectRef idx="0">
              <a:scrgbClr r="0" g="0" b="0"/>
            </a:effectRef>
            <a:fontRef idx="minor">
              <a:schemeClr val="lt1"/>
            </a:fontRef>
          </p:style>
          <p:txBody>
            <a:bodyPr spcFirstLastPara="0" vert="horz" wrap="square" lIns="203200" tIns="203200" rIns="203200" bIns="203200" numCol="1" spcCol="1270" anchor="ctr" anchorCtr="0">
              <a:noAutofit/>
            </a:bodyPr>
            <a:lstStyle/>
            <a:p>
              <a:pPr algn="ctr" defTabSz="2370607">
                <a:lnSpc>
                  <a:spcPct val="90000"/>
                </a:lnSpc>
                <a:spcBef>
                  <a:spcPct val="0"/>
                </a:spcBef>
                <a:spcAft>
                  <a:spcPct val="35000"/>
                </a:spcAft>
              </a:pPr>
              <a:r>
                <a:rPr lang="en-US" sz="3733" b="1" dirty="0"/>
                <a:t>Leading Courageously, Inspiring Hope</a:t>
              </a:r>
            </a:p>
          </p:txBody>
        </p:sp>
      </p:grpSp>
    </p:spTree>
    <p:extLst>
      <p:ext uri="{BB962C8B-B14F-4D97-AF65-F5344CB8AC3E}">
        <p14:creationId xmlns:p14="http://schemas.microsoft.com/office/powerpoint/2010/main" val="415544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78319D-DC36-4991-B08D-242EB535A09A}"/>
              </a:ext>
            </a:extLst>
          </p:cNvPr>
          <p:cNvPicPr>
            <a:picLocks noChangeAspect="1"/>
          </p:cNvPicPr>
          <p:nvPr/>
        </p:nvPicPr>
        <p:blipFill rotWithShape="1">
          <a:blip r:embed="rId2"/>
          <a:srcRect l="7902" r="31431" b="22478"/>
          <a:stretch/>
        </p:blipFill>
        <p:spPr>
          <a:xfrm>
            <a:off x="4793768" y="446578"/>
            <a:ext cx="6837856" cy="4914873"/>
          </a:xfrm>
          <a:prstGeom prst="rect">
            <a:avLst/>
          </a:prstGeom>
        </p:spPr>
      </p:pic>
      <p:sp>
        <p:nvSpPr>
          <p:cNvPr id="5" name="TextBox 4">
            <a:extLst>
              <a:ext uri="{FF2B5EF4-FFF2-40B4-BE49-F238E27FC236}">
                <a16:creationId xmlns:a16="http://schemas.microsoft.com/office/drawing/2014/main" id="{DDA7352D-E339-42DA-A717-E609BCF64EE8}"/>
              </a:ext>
            </a:extLst>
          </p:cNvPr>
          <p:cNvSpPr txBox="1"/>
          <p:nvPr/>
        </p:nvSpPr>
        <p:spPr>
          <a:xfrm>
            <a:off x="653143" y="549353"/>
            <a:ext cx="3492894" cy="4708981"/>
          </a:xfrm>
          <a:prstGeom prst="rect">
            <a:avLst/>
          </a:prstGeom>
          <a:noFill/>
        </p:spPr>
        <p:txBody>
          <a:bodyPr wrap="square" rtlCol="0">
            <a:spAutoFit/>
          </a:bodyPr>
          <a:lstStyle/>
          <a:p>
            <a:r>
              <a:rPr lang="en-GB" sz="2400" dirty="0"/>
              <a:t>“… Growing Faith requires ‘thinking in a new box’, not merely innovating within the existing box…</a:t>
            </a:r>
          </a:p>
          <a:p>
            <a:endParaRPr lang="en-GB" sz="2400" dirty="0"/>
          </a:p>
          <a:p>
            <a:r>
              <a:rPr lang="en-GB" sz="2400" dirty="0"/>
              <a:t>It requires an intentional choice to look for the new ideas together rather than accept the same old ideas repackaged as new resources and products.”</a:t>
            </a:r>
          </a:p>
          <a:p>
            <a:endParaRPr lang="en-GB" dirty="0"/>
          </a:p>
          <a:p>
            <a:endParaRPr lang="en-GB" dirty="0"/>
          </a:p>
        </p:txBody>
      </p:sp>
    </p:spTree>
    <p:extLst>
      <p:ext uri="{BB962C8B-B14F-4D97-AF65-F5344CB8AC3E}">
        <p14:creationId xmlns:p14="http://schemas.microsoft.com/office/powerpoint/2010/main" val="40898311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500F97-8035-4882-A91E-FCEF5474EBCE}"/>
              </a:ext>
            </a:extLst>
          </p:cNvPr>
          <p:cNvSpPr txBox="1"/>
          <p:nvPr/>
        </p:nvSpPr>
        <p:spPr>
          <a:xfrm>
            <a:off x="846246" y="261257"/>
            <a:ext cx="9973207" cy="646331"/>
          </a:xfrm>
          <a:prstGeom prst="rect">
            <a:avLst/>
          </a:prstGeom>
          <a:noFill/>
        </p:spPr>
        <p:txBody>
          <a:bodyPr wrap="square" rtlCol="0">
            <a:spAutoFit/>
          </a:bodyPr>
          <a:lstStyle/>
          <a:p>
            <a:pPr algn="ctr"/>
            <a:r>
              <a:rPr lang="en-GB" sz="3600" dirty="0"/>
              <a:t>Old problems, new solutions</a:t>
            </a:r>
          </a:p>
        </p:txBody>
      </p:sp>
      <p:pic>
        <p:nvPicPr>
          <p:cNvPr id="3" name="Picture 2">
            <a:extLst>
              <a:ext uri="{FF2B5EF4-FFF2-40B4-BE49-F238E27FC236}">
                <a16:creationId xmlns:a16="http://schemas.microsoft.com/office/drawing/2014/main" id="{C849ACAA-CA4A-44D0-BC65-628BD1396FF0}"/>
              </a:ext>
            </a:extLst>
          </p:cNvPr>
          <p:cNvPicPr>
            <a:picLocks noChangeAspect="1"/>
          </p:cNvPicPr>
          <p:nvPr/>
        </p:nvPicPr>
        <p:blipFill>
          <a:blip r:embed="rId2"/>
          <a:stretch>
            <a:fillRect/>
          </a:stretch>
        </p:blipFill>
        <p:spPr>
          <a:xfrm>
            <a:off x="737803" y="1475074"/>
            <a:ext cx="5048250" cy="3714750"/>
          </a:xfrm>
          <a:prstGeom prst="rect">
            <a:avLst/>
          </a:prstGeom>
        </p:spPr>
      </p:pic>
      <p:sp>
        <p:nvSpPr>
          <p:cNvPr id="4" name="TextBox 3">
            <a:extLst>
              <a:ext uri="{FF2B5EF4-FFF2-40B4-BE49-F238E27FC236}">
                <a16:creationId xmlns:a16="http://schemas.microsoft.com/office/drawing/2014/main" id="{8B1F0235-2E1A-4C0A-A882-CAAB7478F50B}"/>
              </a:ext>
            </a:extLst>
          </p:cNvPr>
          <p:cNvSpPr txBox="1"/>
          <p:nvPr/>
        </p:nvSpPr>
        <p:spPr>
          <a:xfrm>
            <a:off x="6423518" y="1414196"/>
            <a:ext cx="5048250" cy="3785652"/>
          </a:xfrm>
          <a:prstGeom prst="rect">
            <a:avLst/>
          </a:prstGeom>
          <a:noFill/>
        </p:spPr>
        <p:txBody>
          <a:bodyPr wrap="square" rtlCol="0">
            <a:spAutoFit/>
          </a:bodyPr>
          <a:lstStyle/>
          <a:p>
            <a:r>
              <a:rPr lang="en-GB" sz="2400" dirty="0"/>
              <a:t>Identify 1 key issue/ barrier to Growing Faith within your community.</a:t>
            </a:r>
          </a:p>
          <a:p>
            <a:endParaRPr lang="en-GB" sz="2400" dirty="0"/>
          </a:p>
          <a:p>
            <a:r>
              <a:rPr lang="en-GB" sz="2400" dirty="0"/>
              <a:t>What different ideas can members of your group come up with that could potentially help?</a:t>
            </a:r>
          </a:p>
          <a:p>
            <a:endParaRPr lang="en-GB" sz="2400" dirty="0"/>
          </a:p>
          <a:p>
            <a:r>
              <a:rPr lang="en-GB" sz="2400" dirty="0"/>
              <a:t>Take turns so that everyone has the chance to share and hear different possibilities.</a:t>
            </a:r>
          </a:p>
        </p:txBody>
      </p:sp>
    </p:spTree>
    <p:extLst>
      <p:ext uri="{BB962C8B-B14F-4D97-AF65-F5344CB8AC3E}">
        <p14:creationId xmlns:p14="http://schemas.microsoft.com/office/powerpoint/2010/main" val="1390532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992923711"/>
              </p:ext>
            </p:extLst>
          </p:nvPr>
        </p:nvGraphicFramePr>
        <p:xfrm>
          <a:off x="2353733" y="683438"/>
          <a:ext cx="7678744" cy="48029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5574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E64D6E8-D7E1-4D81-AA9F-70CA94EB4218}"/>
              </a:ext>
            </a:extLst>
          </p:cNvPr>
          <p:cNvGraphicFramePr>
            <a:graphicFrameLocks noGrp="1"/>
          </p:cNvGraphicFramePr>
          <p:nvPr/>
        </p:nvGraphicFramePr>
        <p:xfrm>
          <a:off x="774404" y="635369"/>
          <a:ext cx="10515600" cy="4279805"/>
        </p:xfrm>
        <a:graphic>
          <a:graphicData uri="http://schemas.openxmlformats.org/drawingml/2006/table">
            <a:tbl>
              <a:tblPr firstRow="1" bandRow="1"/>
              <a:tblGrid>
                <a:gridCol w="2628900">
                  <a:extLst>
                    <a:ext uri="{9D8B030D-6E8A-4147-A177-3AD203B41FA5}">
                      <a16:colId xmlns:a16="http://schemas.microsoft.com/office/drawing/2014/main" val="124461421"/>
                    </a:ext>
                  </a:extLst>
                </a:gridCol>
                <a:gridCol w="2628900">
                  <a:extLst>
                    <a:ext uri="{9D8B030D-6E8A-4147-A177-3AD203B41FA5}">
                      <a16:colId xmlns:a16="http://schemas.microsoft.com/office/drawing/2014/main" val="3751406501"/>
                    </a:ext>
                  </a:extLst>
                </a:gridCol>
                <a:gridCol w="2628900">
                  <a:extLst>
                    <a:ext uri="{9D8B030D-6E8A-4147-A177-3AD203B41FA5}">
                      <a16:colId xmlns:a16="http://schemas.microsoft.com/office/drawing/2014/main" val="2094345379"/>
                    </a:ext>
                  </a:extLst>
                </a:gridCol>
                <a:gridCol w="2628900">
                  <a:extLst>
                    <a:ext uri="{9D8B030D-6E8A-4147-A177-3AD203B41FA5}">
                      <a16:colId xmlns:a16="http://schemas.microsoft.com/office/drawing/2014/main" val="1753547263"/>
                    </a:ext>
                  </a:extLst>
                </a:gridCol>
              </a:tblGrid>
              <a:tr h="446952">
                <a:tc>
                  <a:txBody>
                    <a:bodyPr/>
                    <a:lstStyle/>
                    <a:p>
                      <a:pPr algn="l">
                        <a:lnSpc>
                          <a:spcPct val="107000"/>
                        </a:lnSpc>
                      </a:pPr>
                      <a:endParaRPr lang="en-GB" sz="1300" dirty="0">
                        <a:effectLst/>
                        <a:latin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tc>
                  <a:txBody>
                    <a:bodyPr/>
                    <a:lstStyle/>
                    <a:p>
                      <a:pPr algn="ctr">
                        <a:lnSpc>
                          <a:spcPct val="107000"/>
                        </a:lnSpc>
                        <a:spcAft>
                          <a:spcPts val="0"/>
                        </a:spcAft>
                      </a:pPr>
                      <a:r>
                        <a:rPr lang="en-GB" sz="21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Called</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tc>
                  <a:txBody>
                    <a:bodyPr/>
                    <a:lstStyle/>
                    <a:p>
                      <a:pPr algn="ctr">
                        <a:lnSpc>
                          <a:spcPct val="107000"/>
                        </a:lnSpc>
                        <a:spcAft>
                          <a:spcPts val="0"/>
                        </a:spcAft>
                      </a:pPr>
                      <a:r>
                        <a:rPr lang="en-GB" sz="2100" b="1" kern="1200"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Connected</a:t>
                      </a:r>
                      <a:endParaRPr lang="en-GB"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tc>
                  <a:txBody>
                    <a:bodyPr/>
                    <a:lstStyle/>
                    <a:p>
                      <a:pPr algn="ctr">
                        <a:lnSpc>
                          <a:spcPct val="107000"/>
                        </a:lnSpc>
                        <a:spcAft>
                          <a:spcPts val="0"/>
                        </a:spcAft>
                      </a:pPr>
                      <a:r>
                        <a:rPr lang="en-GB" sz="21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Committed</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extLst>
                  <a:ext uri="{0D108BD9-81ED-4DB2-BD59-A6C34878D82A}">
                    <a16:rowId xmlns:a16="http://schemas.microsoft.com/office/drawing/2014/main" val="2164361737"/>
                  </a:ext>
                </a:extLst>
              </a:tr>
              <a:tr h="1036603">
                <a:tc>
                  <a:txBody>
                    <a:bodyPr/>
                    <a:lstStyle/>
                    <a:p>
                      <a:pPr algn="l">
                        <a:lnSpc>
                          <a:spcPct val="107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Wisdom, Knowledge and Skills</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Leading Learning -  Refining Judgement</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Creating Confidence -  Embracing Interdependence</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Deepening Understanding - Driving Improvement</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extLst>
                  <a:ext uri="{0D108BD9-81ED-4DB2-BD59-A6C34878D82A}">
                    <a16:rowId xmlns:a16="http://schemas.microsoft.com/office/drawing/2014/main" val="1470689490"/>
                  </a:ext>
                </a:extLst>
              </a:tr>
              <a:tr h="723044">
                <a:tc>
                  <a:txBody>
                    <a:bodyPr/>
                    <a:lstStyle/>
                    <a:p>
                      <a:pPr algn="l">
                        <a:lnSpc>
                          <a:spcPct val="107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Hope and Aspiration</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Developing Imagination -  Nurturing Ambition</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Healing Relationships - Pursuing Renewal</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Sustaining Vision -  Building Resilience</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extLst>
                  <a:ext uri="{0D108BD9-81ED-4DB2-BD59-A6C34878D82A}">
                    <a16:rowId xmlns:a16="http://schemas.microsoft.com/office/drawing/2014/main" val="3588392309"/>
                  </a:ext>
                </a:extLst>
              </a:tr>
              <a:tr h="1036603">
                <a:tc>
                  <a:txBody>
                    <a:bodyPr/>
                    <a:lstStyle/>
                    <a:p>
                      <a:pPr algn="l">
                        <a:lnSpc>
                          <a:spcPct val="107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Community and Living Well Together</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Removing Disadvantage -  Seeking Reconciliation</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Accepting Vulnerability -  Demonstrating Generosity</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Inspiring Faithfulness -Embodying Integrity</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extLst>
                  <a:ext uri="{0D108BD9-81ED-4DB2-BD59-A6C34878D82A}">
                    <a16:rowId xmlns:a16="http://schemas.microsoft.com/office/drawing/2014/main" val="1487269780"/>
                  </a:ext>
                </a:extLst>
              </a:tr>
              <a:tr h="1036603">
                <a:tc>
                  <a:txBody>
                    <a:bodyPr/>
                    <a:lstStyle/>
                    <a:p>
                      <a:pPr algn="l">
                        <a:lnSpc>
                          <a:spcPct val="107000"/>
                        </a:lnSpc>
                        <a:spcAft>
                          <a:spcPts val="0"/>
                        </a:spcAft>
                      </a:pPr>
                      <a:r>
                        <a:rPr lang="en-GB" sz="19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Dignity and Respect</a:t>
                      </a:r>
                      <a:endParaRPr lang="en-GB"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Celebrating Diversity -  Enabling Flourishing</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Offering Encouragement -  Encouraging Service</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Practising Humility - Learning Love</a:t>
                      </a:r>
                      <a:endParaRPr lang="en-GB"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extLst>
                  <a:ext uri="{0D108BD9-81ED-4DB2-BD59-A6C34878D82A}">
                    <a16:rowId xmlns:a16="http://schemas.microsoft.com/office/drawing/2014/main" val="2619318916"/>
                  </a:ext>
                </a:extLst>
              </a:tr>
            </a:tbl>
          </a:graphicData>
        </a:graphic>
      </p:graphicFrame>
    </p:spTree>
    <p:extLst>
      <p:ext uri="{BB962C8B-B14F-4D97-AF65-F5344CB8AC3E}">
        <p14:creationId xmlns:p14="http://schemas.microsoft.com/office/powerpoint/2010/main" val="680991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2DBAAA-AA9F-419A-91C0-11CD7BD7E318}"/>
              </a:ext>
            </a:extLst>
          </p:cNvPr>
          <p:cNvSpPr txBox="1"/>
          <p:nvPr/>
        </p:nvSpPr>
        <p:spPr>
          <a:xfrm>
            <a:off x="602027" y="533873"/>
            <a:ext cx="10120875" cy="2585323"/>
          </a:xfrm>
          <a:prstGeom prst="rect">
            <a:avLst/>
          </a:prstGeom>
          <a:noFill/>
        </p:spPr>
        <p:txBody>
          <a:bodyPr wrap="square" rtlCol="0">
            <a:spAutoFit/>
          </a:bodyPr>
          <a:lstStyle/>
          <a:p>
            <a:pPr algn="ctr"/>
            <a:r>
              <a:rPr lang="en-GB" sz="5400" dirty="0"/>
              <a:t>Which leadership practices might we need to develop in order to </a:t>
            </a:r>
            <a:r>
              <a:rPr lang="en-GB" sz="5400" i="1" dirty="0"/>
              <a:t>grow faith </a:t>
            </a:r>
            <a:r>
              <a:rPr lang="en-GB" sz="5400" dirty="0"/>
              <a:t>in our community?</a:t>
            </a:r>
          </a:p>
        </p:txBody>
      </p:sp>
    </p:spTree>
    <p:extLst>
      <p:ext uri="{BB962C8B-B14F-4D97-AF65-F5344CB8AC3E}">
        <p14:creationId xmlns:p14="http://schemas.microsoft.com/office/powerpoint/2010/main" val="29863818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man, road, blackboard&#10;&#10;Description automatically generated">
            <a:extLst>
              <a:ext uri="{FF2B5EF4-FFF2-40B4-BE49-F238E27FC236}">
                <a16:creationId xmlns:a16="http://schemas.microsoft.com/office/drawing/2014/main" id="{6E2C393B-5AEC-4E6C-AE5F-9897A7401C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0" y="1524000"/>
            <a:ext cx="5715000" cy="3810000"/>
          </a:xfrm>
          <a:prstGeom prst="rect">
            <a:avLst/>
          </a:prstGeom>
        </p:spPr>
      </p:pic>
      <p:sp>
        <p:nvSpPr>
          <p:cNvPr id="4" name="TextBox 3">
            <a:extLst>
              <a:ext uri="{FF2B5EF4-FFF2-40B4-BE49-F238E27FC236}">
                <a16:creationId xmlns:a16="http://schemas.microsoft.com/office/drawing/2014/main" id="{C73C7542-486E-4929-ADC9-18448E74912C}"/>
              </a:ext>
            </a:extLst>
          </p:cNvPr>
          <p:cNvSpPr txBox="1"/>
          <p:nvPr/>
        </p:nvSpPr>
        <p:spPr>
          <a:xfrm>
            <a:off x="3157804" y="283975"/>
            <a:ext cx="5770375" cy="1200329"/>
          </a:xfrm>
          <a:prstGeom prst="rect">
            <a:avLst/>
          </a:prstGeom>
          <a:noFill/>
        </p:spPr>
        <p:txBody>
          <a:bodyPr wrap="square" rtlCol="0">
            <a:spAutoFit/>
          </a:bodyPr>
          <a:lstStyle/>
          <a:p>
            <a:pPr algn="ctr"/>
            <a:r>
              <a:rPr lang="en-GB" sz="3600" dirty="0"/>
              <a:t>How will we begin to develop this with...?</a:t>
            </a:r>
          </a:p>
        </p:txBody>
      </p:sp>
      <p:sp>
        <p:nvSpPr>
          <p:cNvPr id="5" name="Oval 4">
            <a:extLst>
              <a:ext uri="{FF2B5EF4-FFF2-40B4-BE49-F238E27FC236}">
                <a16:creationId xmlns:a16="http://schemas.microsoft.com/office/drawing/2014/main" id="{E5A59B90-A8A5-4FE9-8708-4EC75C6485B5}"/>
              </a:ext>
            </a:extLst>
          </p:cNvPr>
          <p:cNvSpPr/>
          <p:nvPr/>
        </p:nvSpPr>
        <p:spPr>
          <a:xfrm>
            <a:off x="817848" y="1300606"/>
            <a:ext cx="1834480" cy="104502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Parents</a:t>
            </a:r>
          </a:p>
        </p:txBody>
      </p:sp>
      <p:sp>
        <p:nvSpPr>
          <p:cNvPr id="6" name="Oval 5">
            <a:extLst>
              <a:ext uri="{FF2B5EF4-FFF2-40B4-BE49-F238E27FC236}">
                <a16:creationId xmlns:a16="http://schemas.microsoft.com/office/drawing/2014/main" id="{47D74FD8-8FD8-49C1-B10C-4FFA4F569769}"/>
              </a:ext>
            </a:extLst>
          </p:cNvPr>
          <p:cNvSpPr/>
          <p:nvPr/>
        </p:nvSpPr>
        <p:spPr>
          <a:xfrm>
            <a:off x="817848" y="2906485"/>
            <a:ext cx="1834480" cy="104502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School staff</a:t>
            </a:r>
          </a:p>
        </p:txBody>
      </p:sp>
      <p:sp>
        <p:nvSpPr>
          <p:cNvPr id="7" name="Oval 6">
            <a:extLst>
              <a:ext uri="{FF2B5EF4-FFF2-40B4-BE49-F238E27FC236}">
                <a16:creationId xmlns:a16="http://schemas.microsoft.com/office/drawing/2014/main" id="{D7F5FCDB-8216-4E6D-B870-AA349451522C}"/>
              </a:ext>
            </a:extLst>
          </p:cNvPr>
          <p:cNvSpPr/>
          <p:nvPr/>
        </p:nvSpPr>
        <p:spPr>
          <a:xfrm>
            <a:off x="890735" y="4400668"/>
            <a:ext cx="1834480" cy="104502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Church members</a:t>
            </a:r>
          </a:p>
        </p:txBody>
      </p:sp>
      <p:sp>
        <p:nvSpPr>
          <p:cNvPr id="8" name="Oval 7">
            <a:extLst>
              <a:ext uri="{FF2B5EF4-FFF2-40B4-BE49-F238E27FC236}">
                <a16:creationId xmlns:a16="http://schemas.microsoft.com/office/drawing/2014/main" id="{F4003B16-605B-4932-ACB7-E6C471114620}"/>
              </a:ext>
            </a:extLst>
          </p:cNvPr>
          <p:cNvSpPr/>
          <p:nvPr/>
        </p:nvSpPr>
        <p:spPr>
          <a:xfrm>
            <a:off x="10315961" y="2916403"/>
            <a:ext cx="1834480" cy="104502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Children &amp; young people</a:t>
            </a:r>
          </a:p>
        </p:txBody>
      </p:sp>
      <p:sp>
        <p:nvSpPr>
          <p:cNvPr id="9" name="Arrow: Right 8">
            <a:extLst>
              <a:ext uri="{FF2B5EF4-FFF2-40B4-BE49-F238E27FC236}">
                <a16:creationId xmlns:a16="http://schemas.microsoft.com/office/drawing/2014/main" id="{D5562B7B-66AE-4B0E-9430-F5A6A62ECFFF}"/>
              </a:ext>
            </a:extLst>
          </p:cNvPr>
          <p:cNvSpPr/>
          <p:nvPr/>
        </p:nvSpPr>
        <p:spPr>
          <a:xfrm rot="1793583">
            <a:off x="9212154" y="1862877"/>
            <a:ext cx="1130221" cy="87369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Arrow: Right 9">
            <a:extLst>
              <a:ext uri="{FF2B5EF4-FFF2-40B4-BE49-F238E27FC236}">
                <a16:creationId xmlns:a16="http://schemas.microsoft.com/office/drawing/2014/main" id="{C1D8F72B-A10A-4F52-BAF3-B544544ABC9E}"/>
              </a:ext>
            </a:extLst>
          </p:cNvPr>
          <p:cNvSpPr/>
          <p:nvPr/>
        </p:nvSpPr>
        <p:spPr>
          <a:xfrm>
            <a:off x="9069620" y="3002070"/>
            <a:ext cx="1130221" cy="87369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Arrow: Right 10">
            <a:extLst>
              <a:ext uri="{FF2B5EF4-FFF2-40B4-BE49-F238E27FC236}">
                <a16:creationId xmlns:a16="http://schemas.microsoft.com/office/drawing/2014/main" id="{1B0983EE-EC8A-4D04-B7F8-6D26E19A944E}"/>
              </a:ext>
            </a:extLst>
          </p:cNvPr>
          <p:cNvSpPr/>
          <p:nvPr/>
        </p:nvSpPr>
        <p:spPr>
          <a:xfrm rot="19276488">
            <a:off x="9217944" y="4119873"/>
            <a:ext cx="1130221" cy="87369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0677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4F193B-A110-4EA9-8A54-721B764CF9DF}"/>
              </a:ext>
            </a:extLst>
          </p:cNvPr>
          <p:cNvSpPr/>
          <p:nvPr/>
        </p:nvSpPr>
        <p:spPr>
          <a:xfrm>
            <a:off x="6949440" y="2025134"/>
            <a:ext cx="4405747" cy="1446550"/>
          </a:xfrm>
          <a:prstGeom prst="rect">
            <a:avLst/>
          </a:prstGeom>
        </p:spPr>
        <p:txBody>
          <a:bodyPr wrap="square">
            <a:spAutoFit/>
          </a:bodyPr>
          <a:lstStyle/>
          <a:p>
            <a:r>
              <a:rPr lang="en-GB" sz="4400" b="1" dirty="0">
                <a:solidFill>
                  <a:srgbClr val="4C2176"/>
                </a:solidFill>
                <a:latin typeface="Arial" panose="020B0604020202020204" pitchFamily="34" charset="0"/>
              </a:rPr>
              <a:t>Inspiring Faithfulness</a:t>
            </a:r>
            <a:endParaRPr lang="en-GB" sz="4400" dirty="0"/>
          </a:p>
        </p:txBody>
      </p:sp>
      <p:pic>
        <p:nvPicPr>
          <p:cNvPr id="4" name="Picture 3">
            <a:extLst>
              <a:ext uri="{FF2B5EF4-FFF2-40B4-BE49-F238E27FC236}">
                <a16:creationId xmlns:a16="http://schemas.microsoft.com/office/drawing/2014/main" id="{1ABD9D33-7D93-4916-B366-4E9514FFB8DA}"/>
              </a:ext>
            </a:extLst>
          </p:cNvPr>
          <p:cNvPicPr>
            <a:picLocks noChangeAspect="1"/>
          </p:cNvPicPr>
          <p:nvPr/>
        </p:nvPicPr>
        <p:blipFill rotWithShape="1">
          <a:blip r:embed="rId2"/>
          <a:srcRect l="-424" b="8606"/>
          <a:stretch/>
        </p:blipFill>
        <p:spPr>
          <a:xfrm>
            <a:off x="433941" y="232757"/>
            <a:ext cx="5882346" cy="5353396"/>
          </a:xfrm>
          <a:prstGeom prst="rect">
            <a:avLst/>
          </a:prstGeom>
        </p:spPr>
      </p:pic>
    </p:spTree>
    <p:extLst>
      <p:ext uri="{BB962C8B-B14F-4D97-AF65-F5344CB8AC3E}">
        <p14:creationId xmlns:p14="http://schemas.microsoft.com/office/powerpoint/2010/main" val="1612828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240635144"/>
              </p:ext>
            </p:extLst>
          </p:nvPr>
        </p:nvGraphicFramePr>
        <p:xfrm>
          <a:off x="708718" y="1124086"/>
          <a:ext cx="10935801" cy="43955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ubtitle 5">
            <a:extLst>
              <a:ext uri="{FF2B5EF4-FFF2-40B4-BE49-F238E27FC236}">
                <a16:creationId xmlns:a16="http://schemas.microsoft.com/office/drawing/2014/main" id="{2D2ADCD0-D779-4FAA-AC2D-05FA2C9C9289}"/>
              </a:ext>
            </a:extLst>
          </p:cNvPr>
          <p:cNvSpPr txBox="1">
            <a:spLocks/>
          </p:cNvSpPr>
          <p:nvPr/>
        </p:nvSpPr>
        <p:spPr>
          <a:xfrm>
            <a:off x="708716" y="147072"/>
            <a:ext cx="10935803" cy="4395533"/>
          </a:xfrm>
          <a:prstGeom prst="rect">
            <a:avLst/>
          </a:prstGeom>
        </p:spPr>
        <p:txBody>
          <a:bodyPr vert="horz" lIns="121920" tIns="60960" rIns="121920" bIns="6096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defTabSz="609585">
              <a:defRPr/>
            </a:pPr>
            <a:r>
              <a:rPr lang="en-GB" sz="2667" b="1" dirty="0">
                <a:solidFill>
                  <a:srgbClr val="973B8E">
                    <a:lumMod val="75000"/>
                  </a:srgbClr>
                </a:solidFill>
                <a:latin typeface="Arial"/>
                <a:cs typeface="Arial"/>
              </a:rPr>
              <a:t>The Church of England Foundation </a:t>
            </a:r>
          </a:p>
          <a:p>
            <a:pPr defTabSz="609585">
              <a:defRPr/>
            </a:pPr>
            <a:r>
              <a:rPr lang="en-GB" sz="2667" b="1" dirty="0">
                <a:solidFill>
                  <a:srgbClr val="973B8E">
                    <a:lumMod val="75000"/>
                  </a:srgbClr>
                </a:solidFill>
                <a:latin typeface="Arial"/>
                <a:cs typeface="Arial"/>
              </a:rPr>
              <a:t>for Educational Leadership’s mission is:</a:t>
            </a:r>
            <a:endParaRPr lang="en-US" sz="2400" i="1" dirty="0">
              <a:solidFill>
                <a:srgbClr val="973B8E">
                  <a:lumMod val="75000"/>
                </a:srgbClr>
              </a:solidFill>
              <a:latin typeface="Arial"/>
              <a:cs typeface="Arial"/>
            </a:endParaRPr>
          </a:p>
        </p:txBody>
      </p:sp>
    </p:spTree>
    <p:extLst>
      <p:ext uri="{BB962C8B-B14F-4D97-AF65-F5344CB8AC3E}">
        <p14:creationId xmlns:p14="http://schemas.microsoft.com/office/powerpoint/2010/main" val="2186144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92B75E-C0FE-428E-ADE2-D6FE3B42E70E}"/>
              </a:ext>
            </a:extLst>
          </p:cNvPr>
          <p:cNvPicPr>
            <a:picLocks noChangeAspect="1"/>
          </p:cNvPicPr>
          <p:nvPr/>
        </p:nvPicPr>
        <p:blipFill>
          <a:blip r:embed="rId2"/>
          <a:stretch>
            <a:fillRect/>
          </a:stretch>
        </p:blipFill>
        <p:spPr>
          <a:xfrm>
            <a:off x="323581" y="318052"/>
            <a:ext cx="11107172" cy="5043399"/>
          </a:xfrm>
          <a:prstGeom prst="rect">
            <a:avLst/>
          </a:prstGeom>
        </p:spPr>
      </p:pic>
    </p:spTree>
    <p:extLst>
      <p:ext uri="{BB962C8B-B14F-4D97-AF65-F5344CB8AC3E}">
        <p14:creationId xmlns:p14="http://schemas.microsoft.com/office/powerpoint/2010/main" val="27218034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28DBB9-7B42-4BD8-88EA-B2A6B889392A}"/>
              </a:ext>
            </a:extLst>
          </p:cNvPr>
          <p:cNvPicPr>
            <a:picLocks noChangeAspect="1"/>
          </p:cNvPicPr>
          <p:nvPr/>
        </p:nvPicPr>
        <p:blipFill>
          <a:blip r:embed="rId2"/>
          <a:stretch>
            <a:fillRect/>
          </a:stretch>
        </p:blipFill>
        <p:spPr>
          <a:xfrm>
            <a:off x="429623" y="374847"/>
            <a:ext cx="10363310" cy="4600398"/>
          </a:xfrm>
          <a:prstGeom prst="rect">
            <a:avLst/>
          </a:prstGeom>
        </p:spPr>
      </p:pic>
    </p:spTree>
    <p:extLst>
      <p:ext uri="{BB962C8B-B14F-4D97-AF65-F5344CB8AC3E}">
        <p14:creationId xmlns:p14="http://schemas.microsoft.com/office/powerpoint/2010/main" val="2565953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77808875"/>
              </p:ext>
            </p:extLst>
          </p:nvPr>
        </p:nvGraphicFramePr>
        <p:xfrm>
          <a:off x="2032000" y="71966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84797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7C367-1300-4F60-A0F5-A876A7E055CC}"/>
              </a:ext>
            </a:extLst>
          </p:cNvPr>
          <p:cNvPicPr>
            <a:picLocks noChangeAspect="1"/>
          </p:cNvPicPr>
          <p:nvPr/>
        </p:nvPicPr>
        <p:blipFill>
          <a:blip r:embed="rId2"/>
          <a:stretch>
            <a:fillRect/>
          </a:stretch>
        </p:blipFill>
        <p:spPr>
          <a:xfrm>
            <a:off x="1709336" y="465718"/>
            <a:ext cx="8853146" cy="5035731"/>
          </a:xfrm>
          <a:prstGeom prst="rect">
            <a:avLst/>
          </a:prstGeom>
        </p:spPr>
      </p:pic>
    </p:spTree>
    <p:extLst>
      <p:ext uri="{BB962C8B-B14F-4D97-AF65-F5344CB8AC3E}">
        <p14:creationId xmlns:p14="http://schemas.microsoft.com/office/powerpoint/2010/main" val="1532448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226E28-706E-4583-A4A9-3BD0B15E5530}"/>
              </a:ext>
            </a:extLst>
          </p:cNvPr>
          <p:cNvPicPr>
            <a:picLocks noChangeAspect="1"/>
          </p:cNvPicPr>
          <p:nvPr/>
        </p:nvPicPr>
        <p:blipFill rotWithShape="1">
          <a:blip r:embed="rId2"/>
          <a:srcRect r="10465" b="2629"/>
          <a:stretch/>
        </p:blipFill>
        <p:spPr>
          <a:xfrm>
            <a:off x="1697750" y="221500"/>
            <a:ext cx="8610547" cy="5264365"/>
          </a:xfrm>
          <a:prstGeom prst="rect">
            <a:avLst/>
          </a:prstGeom>
        </p:spPr>
      </p:pic>
    </p:spTree>
    <p:extLst>
      <p:ext uri="{BB962C8B-B14F-4D97-AF65-F5344CB8AC3E}">
        <p14:creationId xmlns:p14="http://schemas.microsoft.com/office/powerpoint/2010/main" val="42075609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Inside Pages">
  <a:themeElements>
    <a:clrScheme name="Custom 1">
      <a:dk1>
        <a:sysClr val="windowText" lastClr="000000"/>
      </a:dk1>
      <a:lt1>
        <a:sysClr val="window" lastClr="FFFFFF"/>
      </a:lt1>
      <a:dk2>
        <a:srgbClr val="4A2D72"/>
      </a:dk2>
      <a:lt2>
        <a:srgbClr val="973B8E"/>
      </a:lt2>
      <a:accent1>
        <a:srgbClr val="4A2D72"/>
      </a:accent1>
      <a:accent2>
        <a:srgbClr val="973B8E"/>
      </a:accent2>
      <a:accent3>
        <a:srgbClr val="4A2D72"/>
      </a:accent3>
      <a:accent4>
        <a:srgbClr val="973B8E"/>
      </a:accent4>
      <a:accent5>
        <a:srgbClr val="4A2D72"/>
      </a:accent5>
      <a:accent6>
        <a:srgbClr val="973B8E"/>
      </a:accent6>
      <a:hlink>
        <a:srgbClr val="4A2D72"/>
      </a:hlink>
      <a:folHlink>
        <a:srgbClr val="973B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2165</TotalTime>
  <Words>2039</Words>
  <Application>Microsoft Office PowerPoint</Application>
  <PresentationFormat>Widescreen</PresentationFormat>
  <Paragraphs>221</Paragraphs>
  <Slides>61</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61</vt:i4>
      </vt:variant>
    </vt:vector>
  </HeadingPairs>
  <TitlesOfParts>
    <vt:vector size="67" baseType="lpstr">
      <vt:lpstr>Arial</vt:lpstr>
      <vt:lpstr>Calibri</vt:lpstr>
      <vt:lpstr>Corbel</vt:lpstr>
      <vt:lpstr>Gill Sans MT</vt:lpstr>
      <vt:lpstr>Wingdings</vt:lpstr>
      <vt:lpstr>Inside Pages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the difference between spirituality and faith?</vt:lpstr>
      <vt:lpstr>UNCRC 1989</vt:lpstr>
      <vt:lpstr>PowerPoint Presentation</vt:lpstr>
      <vt:lpstr>PowerPoint Presentation</vt:lpstr>
      <vt:lpstr>PowerPoint Presentation</vt:lpstr>
      <vt:lpstr>PowerPoint Presentation</vt:lpstr>
      <vt:lpstr>PowerPoint Presentation</vt:lpstr>
      <vt:lpstr>What sort of existential questions might arise for children and young people?</vt:lpstr>
      <vt:lpstr>PowerPoint Presentation</vt:lpstr>
      <vt:lpstr>What might make you think about God or spirituality?</vt:lpstr>
      <vt:lpstr>PowerPoint Presentation</vt:lpstr>
      <vt:lpstr>PowerPoint Presentation</vt:lpstr>
      <vt:lpstr>Getting in the way of spiritual flourishing</vt:lpstr>
      <vt:lpstr>PowerPoint Presentation</vt:lpstr>
      <vt:lpstr>To flourish spiritually, children need: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Wolfe</dc:creator>
  <cp:lastModifiedBy>Emily Norman</cp:lastModifiedBy>
  <cp:revision>107</cp:revision>
  <cp:lastPrinted>2020-01-14T15:48:29Z</cp:lastPrinted>
  <dcterms:created xsi:type="dcterms:W3CDTF">2019-06-17T10:21:06Z</dcterms:created>
  <dcterms:modified xsi:type="dcterms:W3CDTF">2020-01-15T12:29:14Z</dcterms:modified>
</cp:coreProperties>
</file>