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576" r:id="rId2"/>
    <p:sldId id="693" r:id="rId3"/>
    <p:sldId id="702" r:id="rId4"/>
    <p:sldId id="701" r:id="rId5"/>
    <p:sldId id="363" r:id="rId6"/>
    <p:sldId id="587" r:id="rId7"/>
    <p:sldId id="716" r:id="rId8"/>
    <p:sldId id="717" r:id="rId9"/>
    <p:sldId id="521" r:id="rId10"/>
    <p:sldId id="729" r:id="rId11"/>
    <p:sldId id="528" r:id="rId12"/>
    <p:sldId id="665" r:id="rId13"/>
    <p:sldId id="703" r:id="rId14"/>
    <p:sldId id="708" r:id="rId15"/>
    <p:sldId id="679" r:id="rId16"/>
    <p:sldId id="709" r:id="rId17"/>
    <p:sldId id="704" r:id="rId18"/>
    <p:sldId id="706" r:id="rId19"/>
    <p:sldId id="728" r:id="rId20"/>
    <p:sldId id="723" r:id="rId21"/>
    <p:sldId id="678" r:id="rId22"/>
    <p:sldId id="680" r:id="rId23"/>
    <p:sldId id="730" r:id="rId24"/>
    <p:sldId id="731" r:id="rId25"/>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2" autoAdjust="0"/>
    <p:restoredTop sz="94660"/>
  </p:normalViewPr>
  <p:slideViewPr>
    <p:cSldViewPr snapToGrid="0">
      <p:cViewPr varScale="1">
        <p:scale>
          <a:sx n="84" d="100"/>
          <a:sy n="84" d="100"/>
        </p:scale>
        <p:origin x="129"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b="1" dirty="0"/>
            <a:t>Derby Diocese Headteacher Celebration: Teaching and Learning</a:t>
          </a:r>
          <a:endParaRPr lang="en-US"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20724" custLinFactNeighborY="-20147">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E0A492-FE95-4918-AF4C-F2B800116B38}"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33825D9B-2513-423E-9DD5-8B0817A879E2}">
      <dgm:prSet phldrT="[Text]"/>
      <dgm:spPr/>
      <dgm:t>
        <a:bodyPr/>
        <a:lstStyle/>
        <a:p>
          <a:r>
            <a:rPr lang="en-US" b="1" i="1" dirty="0"/>
            <a:t>‘Life in all its fullness’</a:t>
          </a:r>
        </a:p>
      </dgm:t>
    </dgm:pt>
    <dgm:pt modelId="{0232D076-81DD-4D45-9A6B-8FC9470DC09F}" type="parTrans" cxnId="{72B5AAF1-307B-45AD-BD90-7C3AA366CC07}">
      <dgm:prSet/>
      <dgm:spPr/>
      <dgm:t>
        <a:bodyPr/>
        <a:lstStyle/>
        <a:p>
          <a:endParaRPr lang="en-US"/>
        </a:p>
      </dgm:t>
    </dgm:pt>
    <dgm:pt modelId="{BCEF7BC8-05DB-4AEC-8946-1CA81C5FC1E9}" type="sibTrans" cxnId="{72B5AAF1-307B-45AD-BD90-7C3AA366CC07}">
      <dgm:prSet/>
      <dgm:spPr/>
      <dgm:t>
        <a:bodyPr/>
        <a:lstStyle/>
        <a:p>
          <a:endParaRPr lang="en-US"/>
        </a:p>
      </dgm:t>
    </dgm:pt>
    <dgm:pt modelId="{3C6C27A3-E06C-4DDD-B3C9-0CCF988ECF45}">
      <dgm:prSet phldrT="[Text]"/>
      <dgm:spPr/>
      <dgm:t>
        <a:bodyPr/>
        <a:lstStyle/>
        <a:p>
          <a:r>
            <a:rPr lang="en-US" dirty="0"/>
            <a:t>Educating for </a:t>
          </a:r>
          <a:r>
            <a:rPr lang="en-US" b="1" dirty="0"/>
            <a:t>Wisdom, Knowledge and Skills</a:t>
          </a:r>
        </a:p>
      </dgm:t>
    </dgm:pt>
    <dgm:pt modelId="{B88B10A3-BC1D-487D-8DF1-A630530A80E2}" type="parTrans" cxnId="{7895210F-CA1F-4A3C-B574-36B7E9C799B8}">
      <dgm:prSet/>
      <dgm:spPr/>
      <dgm:t>
        <a:bodyPr/>
        <a:lstStyle/>
        <a:p>
          <a:endParaRPr lang="en-US"/>
        </a:p>
      </dgm:t>
    </dgm:pt>
    <dgm:pt modelId="{7F8954A2-9E35-42C0-A9D4-DBA9A537FC42}" type="sibTrans" cxnId="{7895210F-CA1F-4A3C-B574-36B7E9C799B8}">
      <dgm:prSet/>
      <dgm:spPr/>
      <dgm:t>
        <a:bodyPr/>
        <a:lstStyle/>
        <a:p>
          <a:endParaRPr lang="en-US"/>
        </a:p>
      </dgm:t>
    </dgm:pt>
    <dgm:pt modelId="{F1267C97-0B8D-4700-ADB8-64B9ABD8E4A8}">
      <dgm:prSet phldrT="[Text]"/>
      <dgm:spPr/>
      <dgm:t>
        <a:bodyPr/>
        <a:lstStyle/>
        <a:p>
          <a:r>
            <a:rPr lang="en-US" dirty="0"/>
            <a:t>Educating for </a:t>
          </a:r>
        </a:p>
        <a:p>
          <a:r>
            <a:rPr lang="en-US" b="1" dirty="0"/>
            <a:t>Hope and Aspiration</a:t>
          </a:r>
        </a:p>
      </dgm:t>
    </dgm:pt>
    <dgm:pt modelId="{C48DA905-96EB-454F-B7B8-3D36FA2DD054}" type="parTrans" cxnId="{6D0798C5-06B5-4B62-A9BD-3675A53CBE2D}">
      <dgm:prSet/>
      <dgm:spPr/>
      <dgm:t>
        <a:bodyPr/>
        <a:lstStyle/>
        <a:p>
          <a:endParaRPr lang="en-US"/>
        </a:p>
      </dgm:t>
    </dgm:pt>
    <dgm:pt modelId="{20569730-34FF-43CC-BC7A-7BA02704B504}" type="sibTrans" cxnId="{6D0798C5-06B5-4B62-A9BD-3675A53CBE2D}">
      <dgm:prSet/>
      <dgm:spPr/>
      <dgm:t>
        <a:bodyPr/>
        <a:lstStyle/>
        <a:p>
          <a:endParaRPr lang="en-US"/>
        </a:p>
      </dgm:t>
    </dgm:pt>
    <dgm:pt modelId="{71D8C7EA-E7BB-448D-A2F2-BD1AE01301F2}">
      <dgm:prSet phldrT="[Text]"/>
      <dgm:spPr/>
      <dgm:t>
        <a:bodyPr/>
        <a:lstStyle/>
        <a:p>
          <a:r>
            <a:rPr lang="en-US" dirty="0"/>
            <a:t>Educating for </a:t>
          </a:r>
          <a:r>
            <a:rPr lang="en-US" b="1" dirty="0"/>
            <a:t>Community and Living Well Together</a:t>
          </a:r>
        </a:p>
      </dgm:t>
    </dgm:pt>
    <dgm:pt modelId="{094C8D57-8A2A-4936-AFE2-6BA35886B814}" type="parTrans" cxnId="{F1C0A92E-06A6-42D0-9FCF-E4DE9E921FC4}">
      <dgm:prSet/>
      <dgm:spPr/>
      <dgm:t>
        <a:bodyPr/>
        <a:lstStyle/>
        <a:p>
          <a:endParaRPr lang="en-US"/>
        </a:p>
      </dgm:t>
    </dgm:pt>
    <dgm:pt modelId="{F9198BA1-CCE1-4017-92D4-75171751B4E7}" type="sibTrans" cxnId="{F1C0A92E-06A6-42D0-9FCF-E4DE9E921FC4}">
      <dgm:prSet/>
      <dgm:spPr/>
      <dgm:t>
        <a:bodyPr/>
        <a:lstStyle/>
        <a:p>
          <a:endParaRPr lang="en-US"/>
        </a:p>
      </dgm:t>
    </dgm:pt>
    <dgm:pt modelId="{D2920D06-C260-4EBB-BB71-33CDD22B1378}">
      <dgm:prSet phldrT="[Text]"/>
      <dgm:spPr/>
      <dgm:t>
        <a:bodyPr/>
        <a:lstStyle/>
        <a:p>
          <a:r>
            <a:rPr lang="en-US" dirty="0"/>
            <a:t>Educating for </a:t>
          </a:r>
          <a:r>
            <a:rPr lang="en-US" b="1" dirty="0"/>
            <a:t>Dignity and Respect </a:t>
          </a:r>
        </a:p>
      </dgm:t>
    </dgm:pt>
    <dgm:pt modelId="{3F00FDD3-C4AC-41BE-A7E3-8ED807B1FF0E}" type="parTrans" cxnId="{BD1D757B-3274-45C3-B840-7CAF1B8B2241}">
      <dgm:prSet/>
      <dgm:spPr/>
      <dgm:t>
        <a:bodyPr/>
        <a:lstStyle/>
        <a:p>
          <a:endParaRPr lang="en-US"/>
        </a:p>
      </dgm:t>
    </dgm:pt>
    <dgm:pt modelId="{46F6AB54-9C22-496D-A412-E2364CC7B464}" type="sibTrans" cxnId="{BD1D757B-3274-45C3-B840-7CAF1B8B2241}">
      <dgm:prSet/>
      <dgm:spPr/>
      <dgm:t>
        <a:bodyPr/>
        <a:lstStyle/>
        <a:p>
          <a:endParaRPr lang="en-US"/>
        </a:p>
      </dgm:t>
    </dgm:pt>
    <dgm:pt modelId="{3D84F452-8213-417D-885C-5881409592A6}" type="pres">
      <dgm:prSet presAssocID="{E6E0A492-FE95-4918-AF4C-F2B800116B38}" presName="diagram" presStyleCnt="0">
        <dgm:presLayoutVars>
          <dgm:chMax val="1"/>
          <dgm:dir/>
          <dgm:animLvl val="ctr"/>
          <dgm:resizeHandles val="exact"/>
        </dgm:presLayoutVars>
      </dgm:prSet>
      <dgm:spPr/>
    </dgm:pt>
    <dgm:pt modelId="{4707B2A0-F786-49CD-92A3-543F7332A683}" type="pres">
      <dgm:prSet presAssocID="{E6E0A492-FE95-4918-AF4C-F2B800116B38}" presName="matrix" presStyleCnt="0"/>
      <dgm:spPr/>
    </dgm:pt>
    <dgm:pt modelId="{AF42D8D7-2B80-4A0D-A025-11B752BD8841}" type="pres">
      <dgm:prSet presAssocID="{E6E0A492-FE95-4918-AF4C-F2B800116B38}" presName="tile1" presStyleLbl="node1" presStyleIdx="0" presStyleCnt="4" custLinFactNeighborY="-10658"/>
      <dgm:spPr/>
    </dgm:pt>
    <dgm:pt modelId="{7724E12C-1F6F-4947-849C-7A868E1CFB83}" type="pres">
      <dgm:prSet presAssocID="{E6E0A492-FE95-4918-AF4C-F2B800116B38}" presName="tile1text" presStyleLbl="node1" presStyleIdx="0" presStyleCnt="4">
        <dgm:presLayoutVars>
          <dgm:chMax val="0"/>
          <dgm:chPref val="0"/>
          <dgm:bulletEnabled val="1"/>
        </dgm:presLayoutVars>
      </dgm:prSet>
      <dgm:spPr/>
    </dgm:pt>
    <dgm:pt modelId="{F2796A30-4BA6-4579-B872-55030DC8751B}" type="pres">
      <dgm:prSet presAssocID="{E6E0A492-FE95-4918-AF4C-F2B800116B38}" presName="tile2" presStyleLbl="node1" presStyleIdx="1" presStyleCnt="4"/>
      <dgm:spPr/>
    </dgm:pt>
    <dgm:pt modelId="{59C753EF-0842-45C9-8FA4-7A0668040A7A}" type="pres">
      <dgm:prSet presAssocID="{E6E0A492-FE95-4918-AF4C-F2B800116B38}" presName="tile2text" presStyleLbl="node1" presStyleIdx="1" presStyleCnt="4">
        <dgm:presLayoutVars>
          <dgm:chMax val="0"/>
          <dgm:chPref val="0"/>
          <dgm:bulletEnabled val="1"/>
        </dgm:presLayoutVars>
      </dgm:prSet>
      <dgm:spPr/>
    </dgm:pt>
    <dgm:pt modelId="{D2EE4A69-F86E-44DB-8DC2-05CF8482E115}" type="pres">
      <dgm:prSet presAssocID="{E6E0A492-FE95-4918-AF4C-F2B800116B38}" presName="tile3" presStyleLbl="node1" presStyleIdx="2" presStyleCnt="4"/>
      <dgm:spPr/>
    </dgm:pt>
    <dgm:pt modelId="{B8E3EB5F-FD04-4587-8811-F896BB860A24}" type="pres">
      <dgm:prSet presAssocID="{E6E0A492-FE95-4918-AF4C-F2B800116B38}" presName="tile3text" presStyleLbl="node1" presStyleIdx="2" presStyleCnt="4">
        <dgm:presLayoutVars>
          <dgm:chMax val="0"/>
          <dgm:chPref val="0"/>
          <dgm:bulletEnabled val="1"/>
        </dgm:presLayoutVars>
      </dgm:prSet>
      <dgm:spPr/>
    </dgm:pt>
    <dgm:pt modelId="{D2422CFC-64A5-4E24-9F46-1CDA73C5BF6F}" type="pres">
      <dgm:prSet presAssocID="{E6E0A492-FE95-4918-AF4C-F2B800116B38}" presName="tile4" presStyleLbl="node1" presStyleIdx="3" presStyleCnt="4"/>
      <dgm:spPr/>
    </dgm:pt>
    <dgm:pt modelId="{C4C1511B-EED0-40ED-A51F-1F1A3149B7DE}" type="pres">
      <dgm:prSet presAssocID="{E6E0A492-FE95-4918-AF4C-F2B800116B38}" presName="tile4text" presStyleLbl="node1" presStyleIdx="3" presStyleCnt="4">
        <dgm:presLayoutVars>
          <dgm:chMax val="0"/>
          <dgm:chPref val="0"/>
          <dgm:bulletEnabled val="1"/>
        </dgm:presLayoutVars>
      </dgm:prSet>
      <dgm:spPr/>
    </dgm:pt>
    <dgm:pt modelId="{961D8291-A1AA-439C-9B5B-62F2FD2E034E}" type="pres">
      <dgm:prSet presAssocID="{E6E0A492-FE95-4918-AF4C-F2B800116B38}" presName="centerTile" presStyleLbl="fgShp" presStyleIdx="0" presStyleCnt="1">
        <dgm:presLayoutVars>
          <dgm:chMax val="0"/>
          <dgm:chPref val="0"/>
        </dgm:presLayoutVars>
      </dgm:prSet>
      <dgm:spPr/>
    </dgm:pt>
  </dgm:ptLst>
  <dgm:cxnLst>
    <dgm:cxn modelId="{670E830B-71CE-4BC3-BB72-855EF653E6D7}" type="presOf" srcId="{F1267C97-0B8D-4700-ADB8-64B9ABD8E4A8}" destId="{F2796A30-4BA6-4579-B872-55030DC8751B}" srcOrd="0" destOrd="0" presId="urn:microsoft.com/office/officeart/2005/8/layout/matrix1"/>
    <dgm:cxn modelId="{7895210F-CA1F-4A3C-B574-36B7E9C799B8}" srcId="{33825D9B-2513-423E-9DD5-8B0817A879E2}" destId="{3C6C27A3-E06C-4DDD-B3C9-0CCF988ECF45}" srcOrd="0" destOrd="0" parTransId="{B88B10A3-BC1D-487D-8DF1-A630530A80E2}" sibTransId="{7F8954A2-9E35-42C0-A9D4-DBA9A537FC42}"/>
    <dgm:cxn modelId="{82EC3A12-FC96-4793-BE4C-0D8CB6475CF9}" type="presOf" srcId="{E6E0A492-FE95-4918-AF4C-F2B800116B38}" destId="{3D84F452-8213-417D-885C-5881409592A6}" srcOrd="0" destOrd="0" presId="urn:microsoft.com/office/officeart/2005/8/layout/matrix1"/>
    <dgm:cxn modelId="{29C57013-6252-4D37-9325-660335E46E3F}" type="presOf" srcId="{71D8C7EA-E7BB-448D-A2F2-BD1AE01301F2}" destId="{D2EE4A69-F86E-44DB-8DC2-05CF8482E115}" srcOrd="0" destOrd="0" presId="urn:microsoft.com/office/officeart/2005/8/layout/matrix1"/>
    <dgm:cxn modelId="{DEEB711E-7289-4BBF-B305-0BA6A33888D5}" type="presOf" srcId="{33825D9B-2513-423E-9DD5-8B0817A879E2}" destId="{961D8291-A1AA-439C-9B5B-62F2FD2E034E}" srcOrd="0" destOrd="0" presId="urn:microsoft.com/office/officeart/2005/8/layout/matrix1"/>
    <dgm:cxn modelId="{F1C0A92E-06A6-42D0-9FCF-E4DE9E921FC4}" srcId="{33825D9B-2513-423E-9DD5-8B0817A879E2}" destId="{71D8C7EA-E7BB-448D-A2F2-BD1AE01301F2}" srcOrd="2" destOrd="0" parTransId="{094C8D57-8A2A-4936-AFE2-6BA35886B814}" sibTransId="{F9198BA1-CCE1-4017-92D4-75171751B4E7}"/>
    <dgm:cxn modelId="{F75A666B-0D7B-44BE-97F1-8EE82ACAB21D}" type="presOf" srcId="{F1267C97-0B8D-4700-ADB8-64B9ABD8E4A8}" destId="{59C753EF-0842-45C9-8FA4-7A0668040A7A}" srcOrd="1" destOrd="0" presId="urn:microsoft.com/office/officeart/2005/8/layout/matrix1"/>
    <dgm:cxn modelId="{BD1D757B-3274-45C3-B840-7CAF1B8B2241}" srcId="{33825D9B-2513-423E-9DD5-8B0817A879E2}" destId="{D2920D06-C260-4EBB-BB71-33CDD22B1378}" srcOrd="3" destOrd="0" parTransId="{3F00FDD3-C4AC-41BE-A7E3-8ED807B1FF0E}" sibTransId="{46F6AB54-9C22-496D-A412-E2364CC7B464}"/>
    <dgm:cxn modelId="{9160F497-ACF6-46A1-B503-8537E95B640B}" type="presOf" srcId="{3C6C27A3-E06C-4DDD-B3C9-0CCF988ECF45}" destId="{7724E12C-1F6F-4947-849C-7A868E1CFB83}" srcOrd="1" destOrd="0" presId="urn:microsoft.com/office/officeart/2005/8/layout/matrix1"/>
    <dgm:cxn modelId="{4B65A1A3-CAB7-4055-A0B5-90D2B0703344}" type="presOf" srcId="{D2920D06-C260-4EBB-BB71-33CDD22B1378}" destId="{C4C1511B-EED0-40ED-A51F-1F1A3149B7DE}" srcOrd="1" destOrd="0" presId="urn:microsoft.com/office/officeart/2005/8/layout/matrix1"/>
    <dgm:cxn modelId="{515FC2AE-440B-46AC-8238-A93678CD23FC}" type="presOf" srcId="{D2920D06-C260-4EBB-BB71-33CDD22B1378}" destId="{D2422CFC-64A5-4E24-9F46-1CDA73C5BF6F}" srcOrd="0" destOrd="0" presId="urn:microsoft.com/office/officeart/2005/8/layout/matrix1"/>
    <dgm:cxn modelId="{BF6032BC-5EB4-4B45-9AE8-2ADE96438031}" type="presOf" srcId="{3C6C27A3-E06C-4DDD-B3C9-0CCF988ECF45}" destId="{AF42D8D7-2B80-4A0D-A025-11B752BD8841}" srcOrd="0" destOrd="0" presId="urn:microsoft.com/office/officeart/2005/8/layout/matrix1"/>
    <dgm:cxn modelId="{6D0798C5-06B5-4B62-A9BD-3675A53CBE2D}" srcId="{33825D9B-2513-423E-9DD5-8B0817A879E2}" destId="{F1267C97-0B8D-4700-ADB8-64B9ABD8E4A8}" srcOrd="1" destOrd="0" parTransId="{C48DA905-96EB-454F-B7B8-3D36FA2DD054}" sibTransId="{20569730-34FF-43CC-BC7A-7BA02704B504}"/>
    <dgm:cxn modelId="{099C38EF-E45C-483C-851C-3A60F9741BE0}" type="presOf" srcId="{71D8C7EA-E7BB-448D-A2F2-BD1AE01301F2}" destId="{B8E3EB5F-FD04-4587-8811-F896BB860A24}" srcOrd="1" destOrd="0" presId="urn:microsoft.com/office/officeart/2005/8/layout/matrix1"/>
    <dgm:cxn modelId="{72B5AAF1-307B-45AD-BD90-7C3AA366CC07}" srcId="{E6E0A492-FE95-4918-AF4C-F2B800116B38}" destId="{33825D9B-2513-423E-9DD5-8B0817A879E2}" srcOrd="0" destOrd="0" parTransId="{0232D076-81DD-4D45-9A6B-8FC9470DC09F}" sibTransId="{BCEF7BC8-05DB-4AEC-8946-1CA81C5FC1E9}"/>
    <dgm:cxn modelId="{F0787B61-ABF1-44D4-B7E6-80AE064957EC}" type="presParOf" srcId="{3D84F452-8213-417D-885C-5881409592A6}" destId="{4707B2A0-F786-49CD-92A3-543F7332A683}" srcOrd="0" destOrd="0" presId="urn:microsoft.com/office/officeart/2005/8/layout/matrix1"/>
    <dgm:cxn modelId="{250328E9-985D-4C19-83F2-D45CF89BEE02}" type="presParOf" srcId="{4707B2A0-F786-49CD-92A3-543F7332A683}" destId="{AF42D8D7-2B80-4A0D-A025-11B752BD8841}" srcOrd="0" destOrd="0" presId="urn:microsoft.com/office/officeart/2005/8/layout/matrix1"/>
    <dgm:cxn modelId="{327E6D3B-7B95-4868-9983-7E9891B745B3}" type="presParOf" srcId="{4707B2A0-F786-49CD-92A3-543F7332A683}" destId="{7724E12C-1F6F-4947-849C-7A868E1CFB83}" srcOrd="1" destOrd="0" presId="urn:microsoft.com/office/officeart/2005/8/layout/matrix1"/>
    <dgm:cxn modelId="{53316645-9FD3-4695-84D2-1B87307BB23A}" type="presParOf" srcId="{4707B2A0-F786-49CD-92A3-543F7332A683}" destId="{F2796A30-4BA6-4579-B872-55030DC8751B}" srcOrd="2" destOrd="0" presId="urn:microsoft.com/office/officeart/2005/8/layout/matrix1"/>
    <dgm:cxn modelId="{8D35CBFC-D87A-4451-999F-30D38D6E0B6C}" type="presParOf" srcId="{4707B2A0-F786-49CD-92A3-543F7332A683}" destId="{59C753EF-0842-45C9-8FA4-7A0668040A7A}" srcOrd="3" destOrd="0" presId="urn:microsoft.com/office/officeart/2005/8/layout/matrix1"/>
    <dgm:cxn modelId="{66B5FC47-7971-4038-8082-F312A37E17D0}" type="presParOf" srcId="{4707B2A0-F786-49CD-92A3-543F7332A683}" destId="{D2EE4A69-F86E-44DB-8DC2-05CF8482E115}" srcOrd="4" destOrd="0" presId="urn:microsoft.com/office/officeart/2005/8/layout/matrix1"/>
    <dgm:cxn modelId="{E5FC856A-9A08-4696-B435-DE4B98DDE8B2}" type="presParOf" srcId="{4707B2A0-F786-49CD-92A3-543F7332A683}" destId="{B8E3EB5F-FD04-4587-8811-F896BB860A24}" srcOrd="5" destOrd="0" presId="urn:microsoft.com/office/officeart/2005/8/layout/matrix1"/>
    <dgm:cxn modelId="{426C0DBE-0D82-4FC3-B3A5-45CFF0AA2642}" type="presParOf" srcId="{4707B2A0-F786-49CD-92A3-543F7332A683}" destId="{D2422CFC-64A5-4E24-9F46-1CDA73C5BF6F}" srcOrd="6" destOrd="0" presId="urn:microsoft.com/office/officeart/2005/8/layout/matrix1"/>
    <dgm:cxn modelId="{2E02F08C-4D76-460F-B912-FBA3894703E7}" type="presParOf" srcId="{4707B2A0-F786-49CD-92A3-543F7332A683}" destId="{C4C1511B-EED0-40ED-A51F-1F1A3149B7DE}" srcOrd="7" destOrd="0" presId="urn:microsoft.com/office/officeart/2005/8/layout/matrix1"/>
    <dgm:cxn modelId="{768D1956-ACAA-4807-9CA1-3997E81F06FC}" type="presParOf" srcId="{3D84F452-8213-417D-885C-5881409592A6}" destId="{961D8291-A1AA-439C-9B5B-62F2FD2E034E}"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pPr algn="ctr"/>
          <a:r>
            <a:rPr kumimoji="0" lang="en-US" sz="4800" i="0" u="none" strike="noStrike" cap="none" spc="0" normalizeH="0" baseline="0" noProof="0" dirty="0">
              <a:ln>
                <a:noFill/>
              </a:ln>
              <a:solidFill>
                <a:schemeClr val="bg1"/>
              </a:solidFill>
              <a:effectLst/>
              <a:uLnTx/>
              <a:uFillTx/>
              <a:latin typeface="Arial"/>
              <a:ea typeface="+mn-ea"/>
              <a:cs typeface="Arial"/>
            </a:rPr>
            <a:t>“</a:t>
          </a:r>
          <a:r>
            <a:rPr kumimoji="0" lang="en-GB" sz="4800" i="0" u="none" strike="noStrike" cap="none" spc="0" normalizeH="0" baseline="0" noProof="0" dirty="0">
              <a:ln>
                <a:noFill/>
              </a:ln>
              <a:solidFill>
                <a:schemeClr val="bg1"/>
              </a:solidFill>
              <a:effectLst/>
              <a:uLnTx/>
              <a:uFillTx/>
              <a:latin typeface="Arial"/>
              <a:ea typeface="+mn-ea"/>
              <a:cs typeface="Arial"/>
            </a:rPr>
            <a:t>To develop inspirational</a:t>
          </a:r>
          <a:r>
            <a:rPr kumimoji="0" lang="en-GB" sz="4800" i="0" u="none" strike="noStrike" cap="none" spc="0" normalizeH="0" noProof="0" dirty="0">
              <a:ln>
                <a:noFill/>
              </a:ln>
              <a:solidFill>
                <a:schemeClr val="bg1"/>
              </a:solidFill>
              <a:effectLst/>
              <a:uLnTx/>
              <a:uFillTx/>
              <a:latin typeface="Arial"/>
              <a:ea typeface="+mn-ea"/>
              <a:cs typeface="Arial"/>
            </a:rPr>
            <a:t> leaders who are </a:t>
          </a:r>
          <a:r>
            <a:rPr kumimoji="0" lang="en-GB" sz="6600" b="1" i="0" u="none" strike="noStrike" cap="none" spc="0" normalizeH="0" noProof="0" dirty="0">
              <a:ln>
                <a:noFill/>
              </a:ln>
              <a:solidFill>
                <a:schemeClr val="bg1"/>
              </a:solidFill>
              <a:effectLst/>
              <a:uLnTx/>
              <a:uFillTx/>
              <a:latin typeface="Arial"/>
              <a:ea typeface="+mn-ea"/>
              <a:cs typeface="Arial"/>
            </a:rPr>
            <a:t>called, connected and committed </a:t>
          </a:r>
          <a:r>
            <a:rPr kumimoji="0" lang="en-GB" sz="4800" i="0" u="none" strike="noStrike" cap="none" spc="0" normalizeH="0" noProof="0" dirty="0">
              <a:ln>
                <a:noFill/>
              </a:ln>
              <a:solidFill>
                <a:schemeClr val="bg1"/>
              </a:solidFill>
              <a:effectLst/>
              <a:uLnTx/>
              <a:uFillTx/>
              <a:latin typeface="Arial"/>
              <a:ea typeface="+mn-ea"/>
              <a:cs typeface="Arial"/>
            </a:rPr>
            <a:t>to delivering the Church of England’s vision for education”</a:t>
          </a:r>
          <a:endParaRPr lang="en-US" sz="4800" b="1" i="0" dirty="0">
            <a:solidFill>
              <a:schemeClr val="bg1"/>
            </a:solidFill>
          </a:endParaRP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92513" custLinFactNeighborY="3744">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000" b="1" dirty="0"/>
            <a:t>Ethos Enhancing Outcomes</a:t>
          </a:r>
          <a:endParaRPr lang="en-US" sz="6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5694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GB" sz="4400" b="1" dirty="0"/>
            <a:t>Theology of Educational Leadership Practices Matrix (2019) </a:t>
          </a:r>
          <a:endParaRPr lang="en-US" sz="44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22695" custLinFactNeighborY="-77779">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8367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US" sz="6400" b="1" kern="1200" dirty="0"/>
            <a:t>Derby Diocese Headteacher Celebration: Teaching and Learning</a:t>
          </a:r>
          <a:endParaRPr lang="en-US" sz="6400" kern="1200" dirty="0"/>
        </a:p>
      </dsp:txBody>
      <dsp:txXfrm>
        <a:off x="141662" y="141662"/>
        <a:ext cx="7844676" cy="4553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2D8D7-2B80-4A0D-A025-11B752BD8841}">
      <dsp:nvSpPr>
        <dsp:cNvPr id="0" name=""/>
        <dsp:cNvSpPr/>
      </dsp:nvSpPr>
      <dsp:spPr>
        <a:xfrm rot="16200000">
          <a:off x="677333" y="-677333"/>
          <a:ext cx="2709333" cy="4064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r>
            <a:rPr lang="en-US" sz="3300" b="1" kern="1200" dirty="0"/>
            <a:t>Wisdom, Knowledge and Skills</a:t>
          </a:r>
        </a:p>
      </dsp:txBody>
      <dsp:txXfrm rot="5400000">
        <a:off x="-1" y="1"/>
        <a:ext cx="4064000" cy="2032000"/>
      </dsp:txXfrm>
    </dsp:sp>
    <dsp:sp modelId="{F2796A30-4BA6-4579-B872-55030DC8751B}">
      <dsp:nvSpPr>
        <dsp:cNvPr id="0" name=""/>
        <dsp:cNvSpPr/>
      </dsp:nvSpPr>
      <dsp:spPr>
        <a:xfrm>
          <a:off x="4064000" y="0"/>
          <a:ext cx="4064000" cy="270933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p>
        <a:p>
          <a:pPr marL="0" lvl="0" indent="0" algn="ctr" defTabSz="1466850">
            <a:lnSpc>
              <a:spcPct val="90000"/>
            </a:lnSpc>
            <a:spcBef>
              <a:spcPct val="0"/>
            </a:spcBef>
            <a:spcAft>
              <a:spcPct val="35000"/>
            </a:spcAft>
            <a:buNone/>
          </a:pPr>
          <a:r>
            <a:rPr lang="en-US" sz="3300" b="1" kern="1200" dirty="0"/>
            <a:t>Hope and Aspiration</a:t>
          </a:r>
        </a:p>
      </dsp:txBody>
      <dsp:txXfrm>
        <a:off x="4064000" y="0"/>
        <a:ext cx="4064000" cy="2032000"/>
      </dsp:txXfrm>
    </dsp:sp>
    <dsp:sp modelId="{D2EE4A69-F86E-44DB-8DC2-05CF8482E115}">
      <dsp:nvSpPr>
        <dsp:cNvPr id="0" name=""/>
        <dsp:cNvSpPr/>
      </dsp:nvSpPr>
      <dsp:spPr>
        <a:xfrm rot="10800000">
          <a:off x="0" y="2709333"/>
          <a:ext cx="4064000" cy="270933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r>
            <a:rPr lang="en-US" sz="3300" b="1" kern="1200" dirty="0"/>
            <a:t>Community and Living Well Together</a:t>
          </a:r>
        </a:p>
      </dsp:txBody>
      <dsp:txXfrm rot="10800000">
        <a:off x="0" y="3386666"/>
        <a:ext cx="4064000" cy="2032000"/>
      </dsp:txXfrm>
    </dsp:sp>
    <dsp:sp modelId="{D2422CFC-64A5-4E24-9F46-1CDA73C5BF6F}">
      <dsp:nvSpPr>
        <dsp:cNvPr id="0" name=""/>
        <dsp:cNvSpPr/>
      </dsp:nvSpPr>
      <dsp:spPr>
        <a:xfrm rot="5400000">
          <a:off x="4741333" y="2032000"/>
          <a:ext cx="2709333" cy="4064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r>
            <a:rPr lang="en-US" sz="3300" b="1" kern="1200" dirty="0"/>
            <a:t>Dignity and Respect </a:t>
          </a:r>
        </a:p>
      </dsp:txBody>
      <dsp:txXfrm rot="-5400000">
        <a:off x="4063999" y="3386666"/>
        <a:ext cx="4064000" cy="2032000"/>
      </dsp:txXfrm>
    </dsp:sp>
    <dsp:sp modelId="{961D8291-A1AA-439C-9B5B-62F2FD2E034E}">
      <dsp:nvSpPr>
        <dsp:cNvPr id="0" name=""/>
        <dsp:cNvSpPr/>
      </dsp:nvSpPr>
      <dsp:spPr>
        <a:xfrm>
          <a:off x="2844799" y="2032000"/>
          <a:ext cx="2438400" cy="1354666"/>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i="1" kern="1200" dirty="0"/>
            <a:t>‘Life in all its fullness’</a:t>
          </a:r>
        </a:p>
      </dsp:txBody>
      <dsp:txXfrm>
        <a:off x="2910928" y="2098129"/>
        <a:ext cx="2306142" cy="12224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164546"/>
          <a:ext cx="10935801" cy="42309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kumimoji="0" lang="en-US" sz="4800" i="0" u="none" strike="noStrike" kern="1200" cap="none" spc="0" normalizeH="0" baseline="0" noProof="0" dirty="0">
              <a:ln>
                <a:noFill/>
              </a:ln>
              <a:solidFill>
                <a:schemeClr val="bg1"/>
              </a:solidFill>
              <a:effectLst/>
              <a:uLnTx/>
              <a:uFillTx/>
              <a:latin typeface="Arial"/>
              <a:ea typeface="+mn-ea"/>
              <a:cs typeface="Arial"/>
            </a:rPr>
            <a:t>“</a:t>
          </a:r>
          <a:r>
            <a:rPr kumimoji="0" lang="en-GB" sz="4800" i="0" u="none" strike="noStrike" kern="1200" cap="none" spc="0" normalizeH="0" baseline="0" noProof="0" dirty="0">
              <a:ln>
                <a:noFill/>
              </a:ln>
              <a:solidFill>
                <a:schemeClr val="bg1"/>
              </a:solidFill>
              <a:effectLst/>
              <a:uLnTx/>
              <a:uFillTx/>
              <a:latin typeface="Arial"/>
              <a:ea typeface="+mn-ea"/>
              <a:cs typeface="Arial"/>
            </a:rPr>
            <a:t>To develop inspirational</a:t>
          </a:r>
          <a:r>
            <a:rPr kumimoji="0" lang="en-GB" sz="4800" i="0" u="none" strike="noStrike" kern="1200" cap="none" spc="0" normalizeH="0" noProof="0" dirty="0">
              <a:ln>
                <a:noFill/>
              </a:ln>
              <a:solidFill>
                <a:schemeClr val="bg1"/>
              </a:solidFill>
              <a:effectLst/>
              <a:uLnTx/>
              <a:uFillTx/>
              <a:latin typeface="Arial"/>
              <a:ea typeface="+mn-ea"/>
              <a:cs typeface="Arial"/>
            </a:rPr>
            <a:t> leaders who are </a:t>
          </a:r>
          <a:r>
            <a:rPr kumimoji="0" lang="en-GB" sz="6600" b="1" i="0" u="none" strike="noStrike" kern="1200" cap="none" spc="0" normalizeH="0" noProof="0" dirty="0">
              <a:ln>
                <a:noFill/>
              </a:ln>
              <a:solidFill>
                <a:schemeClr val="bg1"/>
              </a:solidFill>
              <a:effectLst/>
              <a:uLnTx/>
              <a:uFillTx/>
              <a:latin typeface="Arial"/>
              <a:ea typeface="+mn-ea"/>
              <a:cs typeface="Arial"/>
            </a:rPr>
            <a:t>called, connected and committed </a:t>
          </a:r>
          <a:r>
            <a:rPr kumimoji="0" lang="en-GB" sz="4800" i="0" u="none" strike="noStrike" kern="1200" cap="none" spc="0" normalizeH="0" noProof="0" dirty="0">
              <a:ln>
                <a:noFill/>
              </a:ln>
              <a:solidFill>
                <a:schemeClr val="bg1"/>
              </a:solidFill>
              <a:effectLst/>
              <a:uLnTx/>
              <a:uFillTx/>
              <a:latin typeface="Arial"/>
              <a:ea typeface="+mn-ea"/>
              <a:cs typeface="Arial"/>
            </a:rPr>
            <a:t>to delivering the Church of England’s vision for education”</a:t>
          </a:r>
          <a:endParaRPr lang="en-US" sz="4800" b="1" i="0" kern="1200" dirty="0">
            <a:solidFill>
              <a:schemeClr val="bg1"/>
            </a:solidFill>
          </a:endParaRPr>
        </a:p>
      </dsp:txBody>
      <dsp:txXfrm>
        <a:off x="123921" y="288467"/>
        <a:ext cx="10687959" cy="39831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25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Ethos Enhancing Outcomes</a:t>
          </a:r>
          <a:endParaRPr lang="en-US" sz="6000" kern="1200" dirty="0"/>
        </a:p>
      </dsp:txBody>
      <dsp:txXfrm>
        <a:off x="124538" y="124538"/>
        <a:ext cx="7878924" cy="40029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7678744" cy="42871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b="1" kern="1200" dirty="0"/>
            <a:t>Theology of Educational Leadership Practices Matrix (2019) </a:t>
          </a:r>
          <a:endParaRPr lang="en-US" sz="4400" kern="1200" dirty="0"/>
        </a:p>
      </dsp:txBody>
      <dsp:txXfrm>
        <a:off x="125566" y="125566"/>
        <a:ext cx="7427612" cy="403599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363" cy="513508"/>
          </a:xfrm>
          <a:prstGeom prst="rect">
            <a:avLst/>
          </a:prstGeom>
        </p:spPr>
        <p:txBody>
          <a:bodyPr vert="horz" lIns="94650" tIns="47325" rIns="94650" bIns="47325" rtlCol="0"/>
          <a:lstStyle>
            <a:lvl1pPr algn="l">
              <a:defRPr sz="1200"/>
            </a:lvl1pPr>
          </a:lstStyle>
          <a:p>
            <a:endParaRPr lang="en-GB"/>
          </a:p>
        </p:txBody>
      </p:sp>
      <p:sp>
        <p:nvSpPr>
          <p:cNvPr id="3" name="Date Placeholder 2"/>
          <p:cNvSpPr>
            <a:spLocks noGrp="1"/>
          </p:cNvSpPr>
          <p:nvPr>
            <p:ph type="dt" idx="1"/>
          </p:nvPr>
        </p:nvSpPr>
        <p:spPr>
          <a:xfrm>
            <a:off x="4021295" y="0"/>
            <a:ext cx="3076363" cy="513508"/>
          </a:xfrm>
          <a:prstGeom prst="rect">
            <a:avLst/>
          </a:prstGeom>
        </p:spPr>
        <p:txBody>
          <a:bodyPr vert="horz" lIns="94650" tIns="47325" rIns="94650" bIns="47325" rtlCol="0"/>
          <a:lstStyle>
            <a:lvl1pPr algn="r">
              <a:defRPr sz="1200"/>
            </a:lvl1pPr>
          </a:lstStyle>
          <a:p>
            <a:fld id="{F7FED21E-5084-4E0E-B1E6-8D25AEFF656F}" type="datetimeFigureOut">
              <a:rPr lang="en-GB" smtClean="0"/>
              <a:t>02/11/2019</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650" tIns="47325" rIns="94650" bIns="47325" rtlCol="0" anchor="ctr"/>
          <a:lstStyle/>
          <a:p>
            <a:endParaRPr lang="en-GB"/>
          </a:p>
        </p:txBody>
      </p:sp>
      <p:sp>
        <p:nvSpPr>
          <p:cNvPr id="5" name="Notes Placeholder 4"/>
          <p:cNvSpPr>
            <a:spLocks noGrp="1"/>
          </p:cNvSpPr>
          <p:nvPr>
            <p:ph type="body" sz="quarter" idx="3"/>
          </p:nvPr>
        </p:nvSpPr>
        <p:spPr>
          <a:xfrm>
            <a:off x="709930" y="4925408"/>
            <a:ext cx="5679440" cy="4029878"/>
          </a:xfrm>
          <a:prstGeom prst="rect">
            <a:avLst/>
          </a:prstGeom>
        </p:spPr>
        <p:txBody>
          <a:bodyPr vert="horz" lIns="94650" tIns="47325" rIns="94650" bIns="473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721109"/>
            <a:ext cx="3076363" cy="513507"/>
          </a:xfrm>
          <a:prstGeom prst="rect">
            <a:avLst/>
          </a:prstGeom>
        </p:spPr>
        <p:txBody>
          <a:bodyPr vert="horz" lIns="94650" tIns="47325" rIns="94650" bIns="47325" rtlCol="0" anchor="b"/>
          <a:lstStyle>
            <a:lvl1pPr algn="l">
              <a:defRPr sz="1200"/>
            </a:lvl1pPr>
          </a:lstStyle>
          <a:p>
            <a:endParaRPr lang="en-GB"/>
          </a:p>
        </p:txBody>
      </p:sp>
      <p:sp>
        <p:nvSpPr>
          <p:cNvPr id="7" name="Slide Number Placeholder 6"/>
          <p:cNvSpPr>
            <a:spLocks noGrp="1"/>
          </p:cNvSpPr>
          <p:nvPr>
            <p:ph type="sldNum" sz="quarter" idx="5"/>
          </p:nvPr>
        </p:nvSpPr>
        <p:spPr>
          <a:xfrm>
            <a:off x="4021295" y="9721109"/>
            <a:ext cx="3076363" cy="513507"/>
          </a:xfrm>
          <a:prstGeom prst="rect">
            <a:avLst/>
          </a:prstGeom>
        </p:spPr>
        <p:txBody>
          <a:bodyPr vert="horz" lIns="94650" tIns="47325" rIns="94650" bIns="47325" rtlCol="0" anchor="b"/>
          <a:lstStyle>
            <a:lvl1pPr algn="r">
              <a:defRPr sz="1200"/>
            </a:lvl1pPr>
          </a:lstStyle>
          <a:p>
            <a:fld id="{9D9998D5-325A-4DEB-9AAA-8E88D77429C4}" type="slidenum">
              <a:rPr lang="en-GB" smtClean="0"/>
              <a:t>‹#›</a:t>
            </a:fld>
            <a:endParaRPr lang="en-GB"/>
          </a:p>
        </p:txBody>
      </p:sp>
    </p:spTree>
    <p:extLst>
      <p:ext uri="{BB962C8B-B14F-4D97-AF65-F5344CB8AC3E}">
        <p14:creationId xmlns:p14="http://schemas.microsoft.com/office/powerpoint/2010/main" val="2877871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3</a:t>
            </a:fld>
            <a:endParaRPr lang="en-GB"/>
          </a:p>
        </p:txBody>
      </p:sp>
    </p:spTree>
    <p:extLst>
      <p:ext uri="{BB962C8B-B14F-4D97-AF65-F5344CB8AC3E}">
        <p14:creationId xmlns:p14="http://schemas.microsoft.com/office/powerpoint/2010/main" val="2993046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4</a:t>
            </a:fld>
            <a:endParaRPr lang="en-GB"/>
          </a:p>
        </p:txBody>
      </p:sp>
    </p:spTree>
    <p:extLst>
      <p:ext uri="{BB962C8B-B14F-4D97-AF65-F5344CB8AC3E}">
        <p14:creationId xmlns:p14="http://schemas.microsoft.com/office/powerpoint/2010/main" val="1716248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056913-BBBF-4376-B8AB-C9EBD5B2BF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64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together at Removing Disadvantage (as an example) – one group to take each strand… what resonated for you?</a:t>
            </a:r>
          </a:p>
        </p:txBody>
      </p:sp>
      <p:sp>
        <p:nvSpPr>
          <p:cNvPr id="4" name="Slide Number Placeholder 3"/>
          <p:cNvSpPr>
            <a:spLocks noGrp="1"/>
          </p:cNvSpPr>
          <p:nvPr>
            <p:ph type="sldNum" sz="quarter" idx="5"/>
          </p:nvPr>
        </p:nvSpPr>
        <p:spPr/>
        <p:txBody>
          <a:bodyPr/>
          <a:lstStyle/>
          <a:p>
            <a:fld id="{9D9998D5-325A-4DEB-9AAA-8E88D77429C4}" type="slidenum">
              <a:rPr lang="en-GB" smtClean="0"/>
              <a:t>18</a:t>
            </a:fld>
            <a:endParaRPr lang="en-GB"/>
          </a:p>
        </p:txBody>
      </p:sp>
    </p:spTree>
    <p:extLst>
      <p:ext uri="{BB962C8B-B14F-4D97-AF65-F5344CB8AC3E}">
        <p14:creationId xmlns:p14="http://schemas.microsoft.com/office/powerpoint/2010/main" val="3768738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ide P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6632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715"/>
            <a:ext cx="12191999" cy="6856285"/>
          </a:xfrm>
          <a:prstGeom prst="rect">
            <a:avLst/>
          </a:prstGeom>
        </p:spPr>
      </p:pic>
    </p:spTree>
    <p:extLst>
      <p:ext uri="{BB962C8B-B14F-4D97-AF65-F5344CB8AC3E}">
        <p14:creationId xmlns:p14="http://schemas.microsoft.com/office/powerpoint/2010/main" val="3069885534"/>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703040518"/>
              </p:ext>
            </p:extLst>
          </p:nvPr>
        </p:nvGraphicFramePr>
        <p:xfrm>
          <a:off x="2263024" y="58648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417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4D4B2-5B57-4B8F-92F8-9D54B5FE690E}"/>
              </a:ext>
            </a:extLst>
          </p:cNvPr>
          <p:cNvSpPr txBox="1"/>
          <p:nvPr/>
        </p:nvSpPr>
        <p:spPr>
          <a:xfrm>
            <a:off x="942798" y="408924"/>
            <a:ext cx="2629609" cy="584775"/>
          </a:xfrm>
          <a:prstGeom prst="rect">
            <a:avLst/>
          </a:prstGeom>
          <a:noFill/>
        </p:spPr>
        <p:txBody>
          <a:bodyPr wrap="square" rtlCol="0">
            <a:spAutoFit/>
          </a:bodyPr>
          <a:lstStyle/>
          <a:p>
            <a:r>
              <a:rPr lang="en-GB" sz="3200" dirty="0"/>
              <a:t>Plantation?</a:t>
            </a:r>
          </a:p>
        </p:txBody>
      </p:sp>
      <p:sp>
        <p:nvSpPr>
          <p:cNvPr id="3" name="TextBox 2">
            <a:extLst>
              <a:ext uri="{FF2B5EF4-FFF2-40B4-BE49-F238E27FC236}">
                <a16:creationId xmlns:a16="http://schemas.microsoft.com/office/drawing/2014/main" id="{206F5C5F-389B-44A7-8550-7B7F8EFAEC39}"/>
              </a:ext>
            </a:extLst>
          </p:cNvPr>
          <p:cNvSpPr txBox="1"/>
          <p:nvPr/>
        </p:nvSpPr>
        <p:spPr>
          <a:xfrm>
            <a:off x="8740755" y="408924"/>
            <a:ext cx="2628663" cy="584775"/>
          </a:xfrm>
          <a:prstGeom prst="rect">
            <a:avLst/>
          </a:prstGeom>
          <a:noFill/>
        </p:spPr>
        <p:txBody>
          <a:bodyPr wrap="square" rtlCol="0">
            <a:spAutoFit/>
          </a:bodyPr>
          <a:lstStyle/>
          <a:p>
            <a:r>
              <a:rPr lang="en-GB" sz="3200" dirty="0"/>
              <a:t>Or Rainforest?</a:t>
            </a:r>
          </a:p>
        </p:txBody>
      </p:sp>
      <p:pic>
        <p:nvPicPr>
          <p:cNvPr id="6" name="Picture 5">
            <a:extLst>
              <a:ext uri="{FF2B5EF4-FFF2-40B4-BE49-F238E27FC236}">
                <a16:creationId xmlns:a16="http://schemas.microsoft.com/office/drawing/2014/main" id="{E1BBD3FC-F023-48C2-964A-E9DD2DAE84E5}"/>
              </a:ext>
            </a:extLst>
          </p:cNvPr>
          <p:cNvPicPr>
            <a:picLocks noChangeAspect="1"/>
          </p:cNvPicPr>
          <p:nvPr/>
        </p:nvPicPr>
        <p:blipFill rotWithShape="1">
          <a:blip r:embed="rId2"/>
          <a:srcRect r="695"/>
          <a:stretch/>
        </p:blipFill>
        <p:spPr>
          <a:xfrm>
            <a:off x="414605" y="1171397"/>
            <a:ext cx="5225142" cy="3946312"/>
          </a:xfrm>
          <a:prstGeom prst="rect">
            <a:avLst/>
          </a:prstGeom>
        </p:spPr>
      </p:pic>
      <p:pic>
        <p:nvPicPr>
          <p:cNvPr id="7" name="Picture 6">
            <a:extLst>
              <a:ext uri="{FF2B5EF4-FFF2-40B4-BE49-F238E27FC236}">
                <a16:creationId xmlns:a16="http://schemas.microsoft.com/office/drawing/2014/main" id="{502C53EF-3937-4814-868F-17171815D04F}"/>
              </a:ext>
            </a:extLst>
          </p:cNvPr>
          <p:cNvPicPr>
            <a:picLocks noChangeAspect="1"/>
          </p:cNvPicPr>
          <p:nvPr/>
        </p:nvPicPr>
        <p:blipFill>
          <a:blip r:embed="rId3"/>
          <a:stretch>
            <a:fillRect/>
          </a:stretch>
        </p:blipFill>
        <p:spPr>
          <a:xfrm>
            <a:off x="6145222" y="1147883"/>
            <a:ext cx="5923484" cy="3966510"/>
          </a:xfrm>
          <a:prstGeom prst="rect">
            <a:avLst/>
          </a:prstGeom>
        </p:spPr>
      </p:pic>
    </p:spTree>
    <p:extLst>
      <p:ext uri="{BB962C8B-B14F-4D97-AF65-F5344CB8AC3E}">
        <p14:creationId xmlns:p14="http://schemas.microsoft.com/office/powerpoint/2010/main" val="63143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3C13276-B32F-44DF-BB0C-2E16EB295727}"/>
              </a:ext>
            </a:extLst>
          </p:cNvPr>
          <p:cNvGraphicFramePr>
            <a:graphicFrameLocks noGrp="1"/>
          </p:cNvGraphicFramePr>
          <p:nvPr/>
        </p:nvGraphicFramePr>
        <p:xfrm>
          <a:off x="312054" y="123373"/>
          <a:ext cx="11662232" cy="5337772"/>
        </p:xfrm>
        <a:graphic>
          <a:graphicData uri="http://schemas.openxmlformats.org/drawingml/2006/table">
            <a:tbl>
              <a:tblPr firstRow="1" bandRow="1">
                <a:tableStyleId>{93296810-A885-4BE3-A3E7-6D5BEEA58F35}</a:tableStyleId>
              </a:tblPr>
              <a:tblGrid>
                <a:gridCol w="5831116">
                  <a:extLst>
                    <a:ext uri="{9D8B030D-6E8A-4147-A177-3AD203B41FA5}">
                      <a16:colId xmlns:a16="http://schemas.microsoft.com/office/drawing/2014/main" val="2589394018"/>
                    </a:ext>
                  </a:extLst>
                </a:gridCol>
                <a:gridCol w="5831116">
                  <a:extLst>
                    <a:ext uri="{9D8B030D-6E8A-4147-A177-3AD203B41FA5}">
                      <a16:colId xmlns:a16="http://schemas.microsoft.com/office/drawing/2014/main" val="494215844"/>
                    </a:ext>
                  </a:extLst>
                </a:gridCol>
              </a:tblGrid>
              <a:tr h="467082">
                <a:tc>
                  <a:txBody>
                    <a:bodyPr/>
                    <a:lstStyle/>
                    <a:p>
                      <a:r>
                        <a:rPr lang="en-GB" sz="2400" dirty="0"/>
                        <a:t>Learning Plantation</a:t>
                      </a:r>
                    </a:p>
                  </a:txBody>
                  <a:tcPr marL="121920" marR="121920" marT="60960" marB="60960"/>
                </a:tc>
                <a:tc>
                  <a:txBody>
                    <a:bodyPr/>
                    <a:lstStyle/>
                    <a:p>
                      <a:r>
                        <a:rPr lang="en-GB" sz="2400" dirty="0"/>
                        <a:t>Learning Rainforest</a:t>
                      </a:r>
                    </a:p>
                  </a:txBody>
                  <a:tcPr marL="121920" marR="121920" marT="60960" marB="60960"/>
                </a:tc>
                <a:extLst>
                  <a:ext uri="{0D108BD9-81ED-4DB2-BD59-A6C34878D82A}">
                    <a16:rowId xmlns:a16="http://schemas.microsoft.com/office/drawing/2014/main" val="369110526"/>
                  </a:ext>
                </a:extLst>
              </a:tr>
              <a:tr h="841956">
                <a:tc>
                  <a:txBody>
                    <a:bodyPr/>
                    <a:lstStyle/>
                    <a:p>
                      <a:r>
                        <a:rPr lang="en-GB" sz="2400" dirty="0"/>
                        <a:t>‘A right way to do things’ – set routines – e.g. L.O. on the board every lesson</a:t>
                      </a:r>
                    </a:p>
                  </a:txBody>
                  <a:tcPr marL="121920" marR="121920" marT="60960" marB="60960"/>
                </a:tc>
                <a:tc>
                  <a:txBody>
                    <a:bodyPr/>
                    <a:lstStyle/>
                    <a:p>
                      <a:r>
                        <a:rPr lang="en-GB" sz="2400" dirty="0"/>
                        <a:t>Nourishing individual talents  - high trust/high challenge</a:t>
                      </a:r>
                    </a:p>
                  </a:txBody>
                  <a:tcPr marL="121920" marR="121920" marT="60960" marB="60960"/>
                </a:tc>
                <a:extLst>
                  <a:ext uri="{0D108BD9-81ED-4DB2-BD59-A6C34878D82A}">
                    <a16:rowId xmlns:a16="http://schemas.microsoft.com/office/drawing/2014/main" val="1081847209"/>
                  </a:ext>
                </a:extLst>
              </a:tr>
              <a:tr h="817393">
                <a:tc>
                  <a:txBody>
                    <a:bodyPr/>
                    <a:lstStyle/>
                    <a:p>
                      <a:r>
                        <a:rPr lang="en-GB" sz="2400" dirty="0"/>
                        <a:t>Leaders driven by compliance to external voices</a:t>
                      </a:r>
                    </a:p>
                  </a:txBody>
                  <a:tcPr marL="121920" marR="121920" marT="60960" marB="60960"/>
                </a:tc>
                <a:tc>
                  <a:txBody>
                    <a:bodyPr/>
                    <a:lstStyle/>
                    <a:p>
                      <a:r>
                        <a:rPr lang="en-GB" sz="2400" dirty="0"/>
                        <a:t>Great variety in pedagogy and OK to try new things all the time</a:t>
                      </a:r>
                    </a:p>
                  </a:txBody>
                  <a:tcPr marL="121920" marR="121920" marT="60960" marB="60960"/>
                </a:tc>
                <a:extLst>
                  <a:ext uri="{0D108BD9-81ED-4DB2-BD59-A6C34878D82A}">
                    <a16:rowId xmlns:a16="http://schemas.microsoft.com/office/drawing/2014/main" val="426128574"/>
                  </a:ext>
                </a:extLst>
              </a:tr>
              <a:tr h="817393">
                <a:tc>
                  <a:txBody>
                    <a:bodyPr/>
                    <a:lstStyle/>
                    <a:p>
                      <a:r>
                        <a:rPr lang="en-GB" sz="2400" dirty="0"/>
                        <a:t>T+L focused on what can be examined</a:t>
                      </a:r>
                    </a:p>
                  </a:txBody>
                  <a:tcPr marL="121920" marR="121920" marT="60960" marB="60960"/>
                </a:tc>
                <a:tc>
                  <a:txBody>
                    <a:bodyPr/>
                    <a:lstStyle/>
                    <a:p>
                      <a:r>
                        <a:rPr lang="en-GB" sz="2400" dirty="0"/>
                        <a:t>If creative approaches deliver, there is high level of autonomy</a:t>
                      </a:r>
                    </a:p>
                  </a:txBody>
                  <a:tcPr marL="121920" marR="121920" marT="60960" marB="60960"/>
                </a:tc>
                <a:extLst>
                  <a:ext uri="{0D108BD9-81ED-4DB2-BD59-A6C34878D82A}">
                    <a16:rowId xmlns:a16="http://schemas.microsoft.com/office/drawing/2014/main" val="1191630874"/>
                  </a:ext>
                </a:extLst>
              </a:tr>
              <a:tr h="582892">
                <a:tc>
                  <a:txBody>
                    <a:bodyPr/>
                    <a:lstStyle/>
                    <a:p>
                      <a:r>
                        <a:rPr lang="en-GB" sz="2400" dirty="0"/>
                        <a:t>Data has very high status</a:t>
                      </a:r>
                    </a:p>
                  </a:txBody>
                  <a:tcPr marL="121920" marR="121920" marT="60960" marB="60960"/>
                </a:tc>
                <a:tc>
                  <a:txBody>
                    <a:bodyPr/>
                    <a:lstStyle/>
                    <a:p>
                      <a:r>
                        <a:rPr lang="en-GB" sz="2400" dirty="0"/>
                        <a:t>Data is part of the picture of learning</a:t>
                      </a:r>
                    </a:p>
                  </a:txBody>
                  <a:tcPr marL="121920" marR="121920" marT="60960" marB="60960"/>
                </a:tc>
                <a:extLst>
                  <a:ext uri="{0D108BD9-81ED-4DB2-BD59-A6C34878D82A}">
                    <a16:rowId xmlns:a16="http://schemas.microsoft.com/office/drawing/2014/main" val="1830548507"/>
                  </a:ext>
                </a:extLst>
              </a:tr>
              <a:tr h="841956">
                <a:tc>
                  <a:txBody>
                    <a:bodyPr/>
                    <a:lstStyle/>
                    <a:p>
                      <a:r>
                        <a:rPr lang="en-GB" sz="2400" dirty="0"/>
                        <a:t>Interventions heavily focused  on short-term gains</a:t>
                      </a:r>
                    </a:p>
                  </a:txBody>
                  <a:tcPr marL="121920" marR="121920" marT="60960" marB="60960"/>
                </a:tc>
                <a:tc>
                  <a:txBody>
                    <a:bodyPr/>
                    <a:lstStyle/>
                    <a:p>
                      <a:r>
                        <a:rPr lang="en-GB" sz="2400" dirty="0"/>
                        <a:t>T+L structures are dynamic/organic, aligning T+L to stated school values</a:t>
                      </a:r>
                    </a:p>
                  </a:txBody>
                  <a:tcPr marL="121920" marR="121920" marT="60960" marB="60960"/>
                </a:tc>
                <a:extLst>
                  <a:ext uri="{0D108BD9-81ED-4DB2-BD59-A6C34878D82A}">
                    <a16:rowId xmlns:a16="http://schemas.microsoft.com/office/drawing/2014/main" val="463153819"/>
                  </a:ext>
                </a:extLst>
              </a:tr>
              <a:tr h="841956">
                <a:tc>
                  <a:txBody>
                    <a:bodyPr/>
                    <a:lstStyle/>
                    <a:p>
                      <a:r>
                        <a:rPr lang="en-GB" sz="2400" dirty="0"/>
                        <a:t>Creativity becomes rules – e.g. standardised homework format etc.</a:t>
                      </a:r>
                    </a:p>
                  </a:txBody>
                  <a:tcPr marL="121920" marR="121920" marT="60960" marB="60960"/>
                </a:tc>
                <a:tc>
                  <a:txBody>
                    <a:bodyPr/>
                    <a:lstStyle/>
                    <a:p>
                      <a:r>
                        <a:rPr lang="en-GB" sz="2400" dirty="0"/>
                        <a:t>Highly personalised CPD</a:t>
                      </a:r>
                    </a:p>
                  </a:txBody>
                  <a:tcPr marL="121920" marR="121920" marT="60960" marB="60960"/>
                </a:tc>
                <a:extLst>
                  <a:ext uri="{0D108BD9-81ED-4DB2-BD59-A6C34878D82A}">
                    <a16:rowId xmlns:a16="http://schemas.microsoft.com/office/drawing/2014/main" val="3387007941"/>
                  </a:ext>
                </a:extLst>
              </a:tr>
            </a:tbl>
          </a:graphicData>
        </a:graphic>
      </p:graphicFrame>
    </p:spTree>
    <p:extLst>
      <p:ext uri="{BB962C8B-B14F-4D97-AF65-F5344CB8AC3E}">
        <p14:creationId xmlns:p14="http://schemas.microsoft.com/office/powerpoint/2010/main" val="379219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855D69F-D4D3-48AD-B263-C12CBD39034B}"/>
              </a:ext>
            </a:extLst>
          </p:cNvPr>
          <p:cNvGrpSpPr/>
          <p:nvPr/>
        </p:nvGrpSpPr>
        <p:grpSpPr>
          <a:xfrm>
            <a:off x="877185" y="2876336"/>
            <a:ext cx="3210153" cy="2220412"/>
            <a:chOff x="657888" y="2157252"/>
            <a:chExt cx="2407615" cy="1665309"/>
          </a:xfrm>
          <a:solidFill>
            <a:schemeClr val="bg2">
              <a:lumMod val="75000"/>
            </a:schemeClr>
          </a:solidFill>
        </p:grpSpPr>
        <p:sp>
          <p:nvSpPr>
            <p:cNvPr id="4" name="Rectangle 3">
              <a:extLst>
                <a:ext uri="{FF2B5EF4-FFF2-40B4-BE49-F238E27FC236}">
                  <a16:creationId xmlns:a16="http://schemas.microsoft.com/office/drawing/2014/main" id="{A8446103-7983-44FC-9C5E-5D08520B52E0}"/>
                </a:ext>
              </a:extLst>
            </p:cNvPr>
            <p:cNvSpPr/>
            <p:nvPr/>
          </p:nvSpPr>
          <p:spPr>
            <a:xfrm>
              <a:off x="657888" y="2922314"/>
              <a:ext cx="1963037"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so we can look outwards and give</a:t>
              </a:r>
            </a:p>
          </p:txBody>
        </p:sp>
        <p:cxnSp>
          <p:nvCxnSpPr>
            <p:cNvPr id="12" name="Straight Arrow Connector 11">
              <a:extLst>
                <a:ext uri="{FF2B5EF4-FFF2-40B4-BE49-F238E27FC236}">
                  <a16:creationId xmlns:a16="http://schemas.microsoft.com/office/drawing/2014/main" id="{F1C3A64D-0F2F-4802-AF30-A527017B495B}"/>
                </a:ext>
              </a:extLst>
            </p:cNvPr>
            <p:cNvCxnSpPr>
              <a:cxnSpLocks/>
            </p:cNvCxnSpPr>
            <p:nvPr/>
          </p:nvCxnSpPr>
          <p:spPr>
            <a:xfrm flipH="1">
              <a:off x="1742407" y="2157252"/>
              <a:ext cx="1323096" cy="668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09585"/>
              <a:r>
                <a:rPr lang="en-GB" sz="2400" dirty="0">
                  <a:solidFill>
                    <a:prstClr val="white"/>
                  </a:solidFill>
                  <a:latin typeface="Calibri"/>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7088C2D4-1A02-4827-A4F4-A32E19F66257}"/>
              </a:ext>
            </a:extLst>
          </p:cNvPr>
          <p:cNvGrpSpPr/>
          <p:nvPr/>
        </p:nvGrpSpPr>
        <p:grpSpPr>
          <a:xfrm>
            <a:off x="7989483" y="3110575"/>
            <a:ext cx="3755952" cy="1983609"/>
            <a:chOff x="5758195" y="2269789"/>
            <a:chExt cx="2816964" cy="1487707"/>
          </a:xfrm>
          <a:solidFill>
            <a:schemeClr val="bg2">
              <a:lumMod val="75000"/>
            </a:schemeClr>
          </a:solidFill>
        </p:grpSpPr>
        <p:sp>
          <p:nvSpPr>
            <p:cNvPr id="19" name="Rectangle 18">
              <a:extLst>
                <a:ext uri="{FF2B5EF4-FFF2-40B4-BE49-F238E27FC236}">
                  <a16:creationId xmlns:a16="http://schemas.microsoft.com/office/drawing/2014/main" id="{23CF0FF7-A8DE-4472-9A94-DFFF5F64DAE8}"/>
                </a:ext>
              </a:extLst>
            </p:cNvPr>
            <p:cNvSpPr/>
            <p:nvPr/>
          </p:nvSpPr>
          <p:spPr>
            <a:xfrm>
              <a:off x="6711803" y="2857249"/>
              <a:ext cx="1863356"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when we stop doing things</a:t>
              </a:r>
            </a:p>
          </p:txBody>
        </p:sp>
        <p:cxnSp>
          <p:nvCxnSpPr>
            <p:cNvPr id="20" name="Straight Arrow Connector 19">
              <a:extLst>
                <a:ext uri="{FF2B5EF4-FFF2-40B4-BE49-F238E27FC236}">
                  <a16:creationId xmlns:a16="http://schemas.microsoft.com/office/drawing/2014/main" id="{0B6E720C-9D77-4C39-8DCD-5F101ED4F9C8}"/>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21" name="Rectangle: Rounded Corners 20">
            <a:extLst>
              <a:ext uri="{FF2B5EF4-FFF2-40B4-BE49-F238E27FC236}">
                <a16:creationId xmlns:a16="http://schemas.microsoft.com/office/drawing/2014/main" id="{BAEDF613-946F-4F15-BEB3-B895243E4083}"/>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Calibri"/>
            </a:endParaRPr>
          </a:p>
        </p:txBody>
      </p:sp>
      <p:sp>
        <p:nvSpPr>
          <p:cNvPr id="26" name="Rectangle 25">
            <a:extLst>
              <a:ext uri="{FF2B5EF4-FFF2-40B4-BE49-F238E27FC236}">
                <a16:creationId xmlns:a16="http://schemas.microsoft.com/office/drawing/2014/main" id="{57B2EB8F-C9E9-4644-B357-4086570B4B6D}"/>
              </a:ext>
            </a:extLst>
          </p:cNvPr>
          <p:cNvSpPr/>
          <p:nvPr/>
        </p:nvSpPr>
        <p:spPr>
          <a:xfrm>
            <a:off x="4805031" y="77790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Teams</a:t>
            </a:r>
            <a:endParaRPr lang="en-GB" sz="3733" dirty="0">
              <a:solidFill>
                <a:prstClr val="white"/>
              </a:solidFill>
              <a:latin typeface="Calibri"/>
            </a:endParaRPr>
          </a:p>
        </p:txBody>
      </p:sp>
      <p:sp>
        <p:nvSpPr>
          <p:cNvPr id="27" name="Rectangle 26">
            <a:extLst>
              <a:ext uri="{FF2B5EF4-FFF2-40B4-BE49-F238E27FC236}">
                <a16:creationId xmlns:a16="http://schemas.microsoft.com/office/drawing/2014/main" id="{106CE533-4E90-4BDD-A294-EF5D4DCC3A2C}"/>
              </a:ext>
            </a:extLst>
          </p:cNvPr>
          <p:cNvSpPr/>
          <p:nvPr/>
        </p:nvSpPr>
        <p:spPr>
          <a:xfrm>
            <a:off x="4836928" y="234097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Adults</a:t>
            </a:r>
            <a:endParaRPr lang="en-GB" sz="3733" dirty="0">
              <a:solidFill>
                <a:prstClr val="white"/>
              </a:solidFill>
              <a:latin typeface="Calibri"/>
            </a:endParaRPr>
          </a:p>
        </p:txBody>
      </p:sp>
      <p:sp>
        <p:nvSpPr>
          <p:cNvPr id="28" name="Rectangle 27">
            <a:extLst>
              <a:ext uri="{FF2B5EF4-FFF2-40B4-BE49-F238E27FC236}">
                <a16:creationId xmlns:a16="http://schemas.microsoft.com/office/drawing/2014/main" id="{791ABCF0-A643-4B2C-A96A-BBDA93F0E18D}"/>
              </a:ext>
            </a:extLst>
          </p:cNvPr>
          <p:cNvSpPr/>
          <p:nvPr/>
        </p:nvSpPr>
        <p:spPr>
          <a:xfrm>
            <a:off x="4836928" y="3843815"/>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Children</a:t>
            </a:r>
            <a:endParaRPr lang="en-GB" sz="3733" dirty="0">
              <a:solidFill>
                <a:prstClr val="white"/>
              </a:solidFill>
              <a:latin typeface="Calibri"/>
            </a:endParaRPr>
          </a:p>
        </p:txBody>
      </p:sp>
      <p:grpSp>
        <p:nvGrpSpPr>
          <p:cNvPr id="29" name="Group 28">
            <a:extLst>
              <a:ext uri="{FF2B5EF4-FFF2-40B4-BE49-F238E27FC236}">
                <a16:creationId xmlns:a16="http://schemas.microsoft.com/office/drawing/2014/main" id="{AD9846BB-A3FB-4E39-8030-31B7FAC8EF70}"/>
              </a:ext>
            </a:extLst>
          </p:cNvPr>
          <p:cNvGrpSpPr/>
          <p:nvPr/>
        </p:nvGrpSpPr>
        <p:grpSpPr>
          <a:xfrm>
            <a:off x="7989483" y="416160"/>
            <a:ext cx="4078471" cy="1995636"/>
            <a:chOff x="5758195" y="371382"/>
            <a:chExt cx="3058853" cy="1496727"/>
          </a:xfrm>
          <a:solidFill>
            <a:schemeClr val="bg2">
              <a:lumMod val="75000"/>
            </a:schemeClr>
          </a:solidFill>
        </p:grpSpPr>
        <p:sp>
          <p:nvSpPr>
            <p:cNvPr id="30" name="Rectangle 29">
              <a:extLst>
                <a:ext uri="{FF2B5EF4-FFF2-40B4-BE49-F238E27FC236}">
                  <a16:creationId xmlns:a16="http://schemas.microsoft.com/office/drawing/2014/main" id="{D390B00B-694B-4D11-ABAD-8299D4FFFE94}"/>
                </a:ext>
              </a:extLst>
            </p:cNvPr>
            <p:cNvSpPr/>
            <p:nvPr/>
          </p:nvSpPr>
          <p:spPr>
            <a:xfrm>
              <a:off x="6382193" y="371382"/>
              <a:ext cx="2434855"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at different times and different speeds</a:t>
              </a:r>
            </a:p>
          </p:txBody>
        </p:sp>
        <p:cxnSp>
          <p:nvCxnSpPr>
            <p:cNvPr id="31" name="Straight Arrow Connector 30">
              <a:extLst>
                <a:ext uri="{FF2B5EF4-FFF2-40B4-BE49-F238E27FC236}">
                  <a16:creationId xmlns:a16="http://schemas.microsoft.com/office/drawing/2014/main" id="{B4AED93B-176B-4E0E-98B3-D72C75248EBC}"/>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7450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838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60169" y="911565"/>
            <a:ext cx="5518484" cy="3311091"/>
          </a:xfrm>
          <a:prstGeom prst="rect">
            <a:avLst/>
          </a:prstGeom>
        </p:spPr>
      </p:pic>
      <p:sp>
        <p:nvSpPr>
          <p:cNvPr id="3" name="TextBox 2"/>
          <p:cNvSpPr txBox="1"/>
          <p:nvPr/>
        </p:nvSpPr>
        <p:spPr>
          <a:xfrm>
            <a:off x="288758" y="561474"/>
            <a:ext cx="5534527" cy="4687950"/>
          </a:xfrm>
          <a:prstGeom prst="rect">
            <a:avLst/>
          </a:prstGeom>
          <a:noFill/>
        </p:spPr>
        <p:txBody>
          <a:bodyPr wrap="square" rtlCol="0">
            <a:spAutoFit/>
          </a:bodyPr>
          <a:lstStyle/>
          <a:p>
            <a:pPr algn="ctr"/>
            <a:r>
              <a:rPr lang="en-GB" sz="3733" dirty="0"/>
              <a:t>“If the Vision for Education fails to make and sustain meaningful connections between a school’s ethos and its outcomes, it will become nothing more than a deeply eloquent and well-meaning piece of writing…”</a:t>
            </a:r>
          </a:p>
        </p:txBody>
      </p:sp>
    </p:spTree>
    <p:extLst>
      <p:ext uri="{BB962C8B-B14F-4D97-AF65-F5344CB8AC3E}">
        <p14:creationId xmlns:p14="http://schemas.microsoft.com/office/powerpoint/2010/main" val="109217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74569" y="945261"/>
            <a:ext cx="5342020" cy="3539046"/>
          </a:xfrm>
          <a:prstGeom prst="rect">
            <a:avLst/>
          </a:prstGeom>
          <a:noFill/>
        </p:spPr>
        <p:txBody>
          <a:bodyPr wrap="square" rtlCol="0">
            <a:spAutoFit/>
          </a:bodyPr>
          <a:lstStyle/>
          <a:p>
            <a:r>
              <a:rPr lang="en-GB" sz="3733" dirty="0"/>
              <a:t>“..It must come off the shelf and be brought to life through leaders evaluating its potential impact on every area of day-to-day school life…”</a:t>
            </a:r>
            <a:endParaRPr lang="en-GB" sz="2400" dirty="0"/>
          </a:p>
        </p:txBody>
      </p:sp>
      <p:pic>
        <p:nvPicPr>
          <p:cNvPr id="4" name="Picture 3"/>
          <p:cNvPicPr>
            <a:picLocks noChangeAspect="1"/>
          </p:cNvPicPr>
          <p:nvPr/>
        </p:nvPicPr>
        <p:blipFill>
          <a:blip r:embed="rId2"/>
          <a:stretch>
            <a:fillRect/>
          </a:stretch>
        </p:blipFill>
        <p:spPr>
          <a:xfrm>
            <a:off x="834189" y="908760"/>
            <a:ext cx="5420252" cy="3606709"/>
          </a:xfrm>
          <a:prstGeom prst="rect">
            <a:avLst/>
          </a:prstGeom>
        </p:spPr>
      </p:pic>
    </p:spTree>
    <p:extLst>
      <p:ext uri="{BB962C8B-B14F-4D97-AF65-F5344CB8AC3E}">
        <p14:creationId xmlns:p14="http://schemas.microsoft.com/office/powerpoint/2010/main" val="109705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9810" y="1106905"/>
            <a:ext cx="5342020" cy="3539046"/>
          </a:xfrm>
          <a:prstGeom prst="rect">
            <a:avLst/>
          </a:prstGeom>
          <a:noFill/>
        </p:spPr>
        <p:txBody>
          <a:bodyPr wrap="square" rtlCol="0">
            <a:spAutoFit/>
          </a:bodyPr>
          <a:lstStyle/>
          <a:p>
            <a:r>
              <a:rPr lang="en-GB" sz="3733" dirty="0"/>
              <a:t>“…This dynamic and enhancing connection between ethos and outcomes is what we mean by ‘</a:t>
            </a:r>
            <a:r>
              <a:rPr lang="en-GB" sz="3733" b="1" dirty="0"/>
              <a:t>Bringing the Vision Alive</a:t>
            </a:r>
            <a:r>
              <a:rPr lang="en-GB" sz="3733" dirty="0"/>
              <a:t>.’” </a:t>
            </a:r>
          </a:p>
        </p:txBody>
      </p:sp>
      <p:pic>
        <p:nvPicPr>
          <p:cNvPr id="4" name="Picture 3"/>
          <p:cNvPicPr>
            <a:picLocks noChangeAspect="1"/>
          </p:cNvPicPr>
          <p:nvPr/>
        </p:nvPicPr>
        <p:blipFill>
          <a:blip r:embed="rId2"/>
          <a:stretch>
            <a:fillRect/>
          </a:stretch>
        </p:blipFill>
        <p:spPr>
          <a:xfrm>
            <a:off x="6462118" y="1106905"/>
            <a:ext cx="5232231" cy="3481120"/>
          </a:xfrm>
          <a:prstGeom prst="rect">
            <a:avLst/>
          </a:prstGeom>
        </p:spPr>
      </p:pic>
    </p:spTree>
    <p:extLst>
      <p:ext uri="{BB962C8B-B14F-4D97-AF65-F5344CB8AC3E}">
        <p14:creationId xmlns:p14="http://schemas.microsoft.com/office/powerpoint/2010/main" val="287174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183" y="2401455"/>
            <a:ext cx="2523460" cy="830997"/>
          </a:xfrm>
          <a:prstGeom prst="rect">
            <a:avLst/>
          </a:prstGeom>
          <a:solidFill>
            <a:schemeClr val="accent2">
              <a:lumMod val="20000"/>
              <a:lumOff val="80000"/>
            </a:schemeClr>
          </a:solidFill>
        </p:spPr>
        <p:txBody>
          <a:bodyPr wrap="square" rtlCol="0">
            <a:spAutoFit/>
          </a:bodyPr>
          <a:lstStyle/>
          <a:p>
            <a:pPr algn="ctr" defTabSz="609585"/>
            <a:r>
              <a:rPr lang="en-GB" sz="4800" b="1" dirty="0">
                <a:solidFill>
                  <a:prstClr val="black"/>
                </a:solidFill>
                <a:latin typeface="Calibri"/>
              </a:rPr>
              <a:t>ethos</a:t>
            </a:r>
          </a:p>
        </p:txBody>
      </p:sp>
      <p:sp>
        <p:nvSpPr>
          <p:cNvPr id="4" name="TextBox 3"/>
          <p:cNvSpPr txBox="1"/>
          <p:nvPr/>
        </p:nvSpPr>
        <p:spPr>
          <a:xfrm>
            <a:off x="8477694" y="2401455"/>
            <a:ext cx="3558364" cy="830997"/>
          </a:xfrm>
          <a:prstGeom prst="rect">
            <a:avLst/>
          </a:prstGeom>
          <a:solidFill>
            <a:schemeClr val="accent2">
              <a:lumMod val="20000"/>
              <a:lumOff val="80000"/>
            </a:schemeClr>
          </a:solidFill>
        </p:spPr>
        <p:txBody>
          <a:bodyPr wrap="square" rtlCol="0">
            <a:spAutoFit/>
          </a:bodyPr>
          <a:lstStyle/>
          <a:p>
            <a:pPr algn="ctr" defTabSz="609585"/>
            <a:r>
              <a:rPr lang="en-GB" sz="4800" b="1" dirty="0">
                <a:solidFill>
                  <a:prstClr val="black"/>
                </a:solidFill>
                <a:latin typeface="Calibri"/>
              </a:rPr>
              <a:t>outcomes</a:t>
            </a:r>
          </a:p>
        </p:txBody>
      </p:sp>
      <p:sp>
        <p:nvSpPr>
          <p:cNvPr id="6" name="TextBox 5"/>
          <p:cNvSpPr txBox="1"/>
          <p:nvPr/>
        </p:nvSpPr>
        <p:spPr>
          <a:xfrm>
            <a:off x="255183" y="3509449"/>
            <a:ext cx="7315572" cy="2308324"/>
          </a:xfrm>
          <a:prstGeom prst="rect">
            <a:avLst/>
          </a:prstGeom>
          <a:noFill/>
        </p:spPr>
        <p:txBody>
          <a:bodyPr wrap="square" rtlCol="0">
            <a:spAutoFit/>
          </a:bodyPr>
          <a:lstStyle/>
          <a:p>
            <a:pPr defTabSz="609585"/>
            <a:r>
              <a:rPr lang="en-GB" sz="2400" b="1" dirty="0">
                <a:solidFill>
                  <a:prstClr val="black"/>
                </a:solidFill>
                <a:latin typeface="Calibri"/>
              </a:rPr>
              <a:t>How do you define this for your school? </a:t>
            </a:r>
          </a:p>
          <a:p>
            <a:pPr defTabSz="609585"/>
            <a:r>
              <a:rPr lang="en-GB" sz="2400" b="1" dirty="0">
                <a:solidFill>
                  <a:prstClr val="black"/>
                </a:solidFill>
                <a:latin typeface="Calibri"/>
              </a:rPr>
              <a:t>(in a sentence…)</a:t>
            </a:r>
          </a:p>
          <a:p>
            <a:pPr marL="380990" indent="-380990" defTabSz="609585">
              <a:buFont typeface="Arial" panose="020B0604020202020204" pitchFamily="34" charset="0"/>
              <a:buChar char="•"/>
            </a:pPr>
            <a:r>
              <a:rPr lang="en-GB" sz="2400" i="1" dirty="0">
                <a:solidFill>
                  <a:prstClr val="black"/>
                </a:solidFill>
                <a:latin typeface="Calibri"/>
              </a:rPr>
              <a:t>Where does your ethos come from?</a:t>
            </a:r>
          </a:p>
          <a:p>
            <a:pPr marL="380990" indent="-380990" defTabSz="609585">
              <a:buFont typeface="Arial" panose="020B0604020202020204" pitchFamily="34" charset="0"/>
              <a:buChar char="•"/>
            </a:pPr>
            <a:r>
              <a:rPr lang="en-GB" sz="2400" i="1" dirty="0">
                <a:solidFill>
                  <a:prstClr val="black"/>
                </a:solidFill>
                <a:latin typeface="Calibri"/>
              </a:rPr>
              <a:t>What are the commonalities and differences between us?</a:t>
            </a:r>
          </a:p>
          <a:p>
            <a:pPr marL="380990" indent="-380990" defTabSz="609585">
              <a:buFont typeface="Arial" panose="020B0604020202020204" pitchFamily="34" charset="0"/>
              <a:buChar char="•"/>
            </a:pPr>
            <a:r>
              <a:rPr lang="en-GB" sz="2400" i="1" dirty="0">
                <a:solidFill>
                  <a:prstClr val="black"/>
                </a:solidFill>
                <a:latin typeface="Calibri"/>
              </a:rPr>
              <a:t>What difference does it make to your lived reality?</a:t>
            </a:r>
          </a:p>
        </p:txBody>
      </p:sp>
      <p:sp>
        <p:nvSpPr>
          <p:cNvPr id="7" name="TextBox 6"/>
          <p:cNvSpPr txBox="1"/>
          <p:nvPr/>
        </p:nvSpPr>
        <p:spPr>
          <a:xfrm>
            <a:off x="6561222" y="53608"/>
            <a:ext cx="5474836" cy="2308324"/>
          </a:xfrm>
          <a:prstGeom prst="rect">
            <a:avLst/>
          </a:prstGeom>
          <a:noFill/>
        </p:spPr>
        <p:txBody>
          <a:bodyPr wrap="square" rtlCol="0">
            <a:spAutoFit/>
          </a:bodyPr>
          <a:lstStyle/>
          <a:p>
            <a:pPr algn="r" defTabSz="609585"/>
            <a:r>
              <a:rPr lang="en-GB" sz="2400" b="1" dirty="0">
                <a:solidFill>
                  <a:prstClr val="black"/>
                </a:solidFill>
                <a:latin typeface="Calibri"/>
              </a:rPr>
              <a:t>What outcomes are you trying to improve?</a:t>
            </a:r>
          </a:p>
          <a:p>
            <a:pPr marL="380990" indent="-380990" algn="r" defTabSz="609585">
              <a:buFont typeface="Arial" panose="020B0604020202020204" pitchFamily="34" charset="0"/>
              <a:buChar char="•"/>
            </a:pPr>
            <a:r>
              <a:rPr lang="en-GB" sz="2400" i="1" dirty="0">
                <a:solidFill>
                  <a:prstClr val="black"/>
                </a:solidFill>
                <a:latin typeface="Calibri"/>
              </a:rPr>
              <a:t>What are the pressures and challenges?</a:t>
            </a:r>
          </a:p>
          <a:p>
            <a:pPr marL="380990" indent="-380990" algn="r" defTabSz="609585">
              <a:buFont typeface="Arial" panose="020B0604020202020204" pitchFamily="34" charset="0"/>
              <a:buChar char="•"/>
            </a:pPr>
            <a:r>
              <a:rPr lang="en-GB" sz="2400" i="1" dirty="0">
                <a:solidFill>
                  <a:prstClr val="black"/>
                </a:solidFill>
                <a:latin typeface="Calibri"/>
              </a:rPr>
              <a:t>Who defines this journey?</a:t>
            </a:r>
          </a:p>
          <a:p>
            <a:pPr marL="380990" indent="-380990" algn="r" defTabSz="609585">
              <a:buFont typeface="Arial" panose="020B0604020202020204" pitchFamily="34" charset="0"/>
              <a:buChar char="•"/>
            </a:pPr>
            <a:r>
              <a:rPr lang="en-GB" sz="2400" i="1" dirty="0">
                <a:solidFill>
                  <a:prstClr val="black"/>
                </a:solidFill>
                <a:latin typeface="Calibri"/>
              </a:rPr>
              <a:t>What help could the Vision offer you?</a:t>
            </a:r>
          </a:p>
        </p:txBody>
      </p:sp>
      <p:grpSp>
        <p:nvGrpSpPr>
          <p:cNvPr id="11" name="Group 10"/>
          <p:cNvGrpSpPr/>
          <p:nvPr/>
        </p:nvGrpSpPr>
        <p:grpSpPr>
          <a:xfrm>
            <a:off x="2778643" y="2278343"/>
            <a:ext cx="5699051" cy="1200329"/>
            <a:chOff x="2083982" y="1708757"/>
            <a:chExt cx="4274288" cy="900247"/>
          </a:xfrm>
        </p:grpSpPr>
        <p:sp>
          <p:nvSpPr>
            <p:cNvPr id="5" name="TextBox 4"/>
            <p:cNvSpPr txBox="1"/>
            <p:nvPr/>
          </p:nvSpPr>
          <p:spPr>
            <a:xfrm>
              <a:off x="2498652" y="1708757"/>
              <a:ext cx="3444948" cy="900247"/>
            </a:xfrm>
            <a:prstGeom prst="rect">
              <a:avLst/>
            </a:prstGeom>
            <a:solidFill>
              <a:schemeClr val="accent2">
                <a:lumMod val="60000"/>
                <a:lumOff val="40000"/>
              </a:schemeClr>
            </a:solidFill>
          </p:spPr>
          <p:txBody>
            <a:bodyPr wrap="square" rtlCol="0">
              <a:spAutoFit/>
            </a:bodyPr>
            <a:lstStyle/>
            <a:p>
              <a:pPr algn="ctr" defTabSz="609585"/>
              <a:r>
                <a:rPr lang="en-GB" sz="7200" b="1" dirty="0">
                  <a:solidFill>
                    <a:prstClr val="black"/>
                  </a:solidFill>
                  <a:latin typeface="Calibri"/>
                </a:rPr>
                <a:t>enhancing</a:t>
              </a:r>
            </a:p>
          </p:txBody>
        </p:sp>
        <p:cxnSp>
          <p:nvCxnSpPr>
            <p:cNvPr id="9" name="Straight Connector 8"/>
            <p:cNvCxnSpPr>
              <a:stCxn id="3" idx="3"/>
            </p:cNvCxnSpPr>
            <p:nvPr/>
          </p:nvCxnSpPr>
          <p:spPr>
            <a:xfrm>
              <a:off x="2083982" y="2112715"/>
              <a:ext cx="414670" cy="11543"/>
            </a:xfrm>
            <a:prstGeom prst="line">
              <a:avLst/>
            </a:prstGeom>
            <a:ln w="41275"/>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943600" y="2124257"/>
              <a:ext cx="414670" cy="1"/>
            </a:xfrm>
            <a:prstGeom prst="line">
              <a:avLst/>
            </a:prstGeom>
            <a:ln w="41275"/>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2449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F648534D-2D90-4BA6-814A-F00977654F89}"/>
              </a:ext>
            </a:extLst>
          </p:cNvPr>
          <p:cNvPicPr>
            <a:picLocks noChangeAspect="1"/>
          </p:cNvPicPr>
          <p:nvPr/>
        </p:nvPicPr>
        <p:blipFill rotWithShape="1">
          <a:blip r:embed="rId3">
            <a:extLst>
              <a:ext uri="{28A0092B-C50C-407E-A947-70E740481C1C}">
                <a14:useLocalDpi xmlns:a14="http://schemas.microsoft.com/office/drawing/2010/main" val="0"/>
              </a:ext>
            </a:extLst>
          </a:blip>
          <a:srcRect t="1246" b="72091"/>
          <a:stretch/>
        </p:blipFill>
        <p:spPr>
          <a:xfrm>
            <a:off x="5618722" y="352169"/>
            <a:ext cx="6277478" cy="2226366"/>
          </a:xfrm>
          <a:prstGeom prst="rect">
            <a:avLst/>
          </a:prstGeom>
        </p:spPr>
      </p:pic>
      <p:pic>
        <p:nvPicPr>
          <p:cNvPr id="5" name="Picture 4">
            <a:extLst>
              <a:ext uri="{FF2B5EF4-FFF2-40B4-BE49-F238E27FC236}">
                <a16:creationId xmlns:a16="http://schemas.microsoft.com/office/drawing/2014/main" id="{5F40E260-4AED-4B26-B8B6-B415BED80F8F}"/>
              </a:ext>
            </a:extLst>
          </p:cNvPr>
          <p:cNvPicPr>
            <a:picLocks noChangeAspect="1"/>
          </p:cNvPicPr>
          <p:nvPr/>
        </p:nvPicPr>
        <p:blipFill>
          <a:blip r:embed="rId4"/>
          <a:stretch>
            <a:fillRect/>
          </a:stretch>
        </p:blipFill>
        <p:spPr>
          <a:xfrm>
            <a:off x="552398" y="352169"/>
            <a:ext cx="4578493" cy="5188146"/>
          </a:xfrm>
          <a:prstGeom prst="rect">
            <a:avLst/>
          </a:prstGeom>
        </p:spPr>
      </p:pic>
      <p:sp>
        <p:nvSpPr>
          <p:cNvPr id="6" name="Arrow: Right 5">
            <a:extLst>
              <a:ext uri="{FF2B5EF4-FFF2-40B4-BE49-F238E27FC236}">
                <a16:creationId xmlns:a16="http://schemas.microsoft.com/office/drawing/2014/main" id="{1AF778B3-0068-4347-9660-D919E2F3128F}"/>
              </a:ext>
            </a:extLst>
          </p:cNvPr>
          <p:cNvSpPr/>
          <p:nvPr/>
        </p:nvSpPr>
        <p:spPr>
          <a:xfrm rot="20337536">
            <a:off x="5025162" y="3037219"/>
            <a:ext cx="2601718" cy="2511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CDC849EE-083E-4172-A918-704F7EACB49C}"/>
              </a:ext>
            </a:extLst>
          </p:cNvPr>
          <p:cNvCxnSpPr/>
          <p:nvPr/>
        </p:nvCxnSpPr>
        <p:spPr>
          <a:xfrm>
            <a:off x="2640969" y="3685997"/>
            <a:ext cx="154482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567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90046E-BA57-4882-9C83-9ACDDC26F606}"/>
              </a:ext>
            </a:extLst>
          </p:cNvPr>
          <p:cNvPicPr>
            <a:picLocks noChangeAspect="1"/>
          </p:cNvPicPr>
          <p:nvPr/>
        </p:nvPicPr>
        <p:blipFill rotWithShape="1">
          <a:blip r:embed="rId2"/>
          <a:srcRect b="92855"/>
          <a:stretch/>
        </p:blipFill>
        <p:spPr>
          <a:xfrm>
            <a:off x="643229" y="483246"/>
            <a:ext cx="10863443" cy="1019780"/>
          </a:xfrm>
          <a:prstGeom prst="rect">
            <a:avLst/>
          </a:prstGeom>
        </p:spPr>
      </p:pic>
      <p:sp>
        <p:nvSpPr>
          <p:cNvPr id="3" name="TextBox 2">
            <a:extLst>
              <a:ext uri="{FF2B5EF4-FFF2-40B4-BE49-F238E27FC236}">
                <a16:creationId xmlns:a16="http://schemas.microsoft.com/office/drawing/2014/main" id="{B7100276-33AC-4545-8D2E-8DA92BD51654}"/>
              </a:ext>
            </a:extLst>
          </p:cNvPr>
          <p:cNvSpPr txBox="1"/>
          <p:nvPr/>
        </p:nvSpPr>
        <p:spPr>
          <a:xfrm>
            <a:off x="643230" y="1879915"/>
            <a:ext cx="10863442" cy="2308324"/>
          </a:xfrm>
          <a:prstGeom prst="rect">
            <a:avLst/>
          </a:prstGeom>
          <a:noFill/>
        </p:spPr>
        <p:txBody>
          <a:bodyPr wrap="square" rtlCol="0">
            <a:spAutoFit/>
          </a:bodyPr>
          <a:lstStyle/>
          <a:p>
            <a:r>
              <a:rPr lang="en-GB" sz="3200" b="1" dirty="0"/>
              <a:t>Educating for Wisdom, Knowledge and Skills</a:t>
            </a:r>
          </a:p>
          <a:p>
            <a:endParaRPr lang="en-GB" sz="2800" dirty="0"/>
          </a:p>
          <a:p>
            <a:pPr marL="285750" indent="-285750">
              <a:buFont typeface="Wingdings" panose="05000000000000000000" pitchFamily="2" charset="2"/>
              <a:buChar char="§"/>
            </a:pPr>
            <a:r>
              <a:rPr lang="en-GB" sz="2800" dirty="0"/>
              <a:t>What is your philosophy of Teaching and Learning, and how clearly does every member of staff understand and share it? Does this differ at all from your technical expectations of teachers within lessons?</a:t>
            </a:r>
          </a:p>
        </p:txBody>
      </p:sp>
    </p:spTree>
    <p:extLst>
      <p:ext uri="{BB962C8B-B14F-4D97-AF65-F5344CB8AC3E}">
        <p14:creationId xmlns:p14="http://schemas.microsoft.com/office/powerpoint/2010/main" val="1367138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740A9A-8F70-469B-816C-14BF7A31A567}"/>
              </a:ext>
            </a:extLst>
          </p:cNvPr>
          <p:cNvGrpSpPr/>
          <p:nvPr/>
        </p:nvGrpSpPr>
        <p:grpSpPr>
          <a:xfrm>
            <a:off x="2256628" y="738545"/>
            <a:ext cx="7678744" cy="4335254"/>
            <a:chOff x="0" y="-546892"/>
            <a:chExt cx="7678744" cy="4335254"/>
          </a:xfrm>
        </p:grpSpPr>
        <p:sp>
          <p:nvSpPr>
            <p:cNvPr id="3" name="Rectangle: Rounded Corners 2">
              <a:extLst>
                <a:ext uri="{FF2B5EF4-FFF2-40B4-BE49-F238E27FC236}">
                  <a16:creationId xmlns:a16="http://schemas.microsoft.com/office/drawing/2014/main" id="{71CE91F8-3BEC-47A4-A00E-786C6D23B864}"/>
                </a:ext>
              </a:extLst>
            </p:cNvPr>
            <p:cNvSpPr/>
            <p:nvPr/>
          </p:nvSpPr>
          <p:spPr>
            <a:xfrm>
              <a:off x="0" y="-498764"/>
              <a:ext cx="7678744" cy="428712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67ED901A-99AA-4916-984B-21415C647AB9}"/>
                </a:ext>
              </a:extLst>
            </p:cNvPr>
            <p:cNvSpPr txBox="1"/>
            <p:nvPr/>
          </p:nvSpPr>
          <p:spPr>
            <a:xfrm>
              <a:off x="42438" y="-546892"/>
              <a:ext cx="7636306" cy="4335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8000" b="1" kern="1200" dirty="0"/>
                <a:t>Reflection</a:t>
              </a:r>
              <a:endParaRPr lang="en-US" sz="8000" kern="1200" dirty="0"/>
            </a:p>
          </p:txBody>
        </p:sp>
      </p:grpSp>
    </p:spTree>
    <p:extLst>
      <p:ext uri="{BB962C8B-B14F-4D97-AF65-F5344CB8AC3E}">
        <p14:creationId xmlns:p14="http://schemas.microsoft.com/office/powerpoint/2010/main" val="1716059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50CFD2-600C-4B4F-90E0-5383EFBF7B93}"/>
              </a:ext>
            </a:extLst>
          </p:cNvPr>
          <p:cNvPicPr>
            <a:picLocks noChangeAspect="1"/>
          </p:cNvPicPr>
          <p:nvPr/>
        </p:nvPicPr>
        <p:blipFill>
          <a:blip r:embed="rId2"/>
          <a:stretch>
            <a:fillRect/>
          </a:stretch>
        </p:blipFill>
        <p:spPr>
          <a:xfrm>
            <a:off x="424661" y="284122"/>
            <a:ext cx="8343900" cy="4676775"/>
          </a:xfrm>
          <a:prstGeom prst="rect">
            <a:avLst/>
          </a:prstGeom>
        </p:spPr>
      </p:pic>
      <p:sp>
        <p:nvSpPr>
          <p:cNvPr id="3" name="TextBox 2">
            <a:extLst>
              <a:ext uri="{FF2B5EF4-FFF2-40B4-BE49-F238E27FC236}">
                <a16:creationId xmlns:a16="http://schemas.microsoft.com/office/drawing/2014/main" id="{D26E1406-A326-4F07-ACF0-406FCCC63DC5}"/>
              </a:ext>
            </a:extLst>
          </p:cNvPr>
          <p:cNvSpPr txBox="1"/>
          <p:nvPr/>
        </p:nvSpPr>
        <p:spPr>
          <a:xfrm>
            <a:off x="424661" y="5119923"/>
            <a:ext cx="8218241" cy="369332"/>
          </a:xfrm>
          <a:prstGeom prst="rect">
            <a:avLst/>
          </a:prstGeom>
          <a:noFill/>
        </p:spPr>
        <p:txBody>
          <a:bodyPr wrap="square" rtlCol="0">
            <a:spAutoFit/>
          </a:bodyPr>
          <a:lstStyle/>
          <a:p>
            <a:r>
              <a:rPr lang="en-GB" dirty="0"/>
              <a:t>From Barak </a:t>
            </a:r>
            <a:r>
              <a:rPr lang="en-GB" dirty="0" err="1"/>
              <a:t>Rosenshine’s</a:t>
            </a:r>
            <a:r>
              <a:rPr lang="en-GB" dirty="0"/>
              <a:t> </a:t>
            </a:r>
            <a:r>
              <a:rPr lang="en-GB" i="1" dirty="0"/>
              <a:t>Principles of Instruction, </a:t>
            </a:r>
            <a:r>
              <a:rPr lang="en-GB" dirty="0"/>
              <a:t>as presented by Oliver </a:t>
            </a:r>
            <a:r>
              <a:rPr lang="en-GB" dirty="0" err="1"/>
              <a:t>Caviglioli</a:t>
            </a:r>
            <a:endParaRPr lang="en-GB" dirty="0"/>
          </a:p>
        </p:txBody>
      </p:sp>
      <p:sp>
        <p:nvSpPr>
          <p:cNvPr id="4" name="Rectangle 3">
            <a:extLst>
              <a:ext uri="{FF2B5EF4-FFF2-40B4-BE49-F238E27FC236}">
                <a16:creationId xmlns:a16="http://schemas.microsoft.com/office/drawing/2014/main" id="{0E39D339-C130-402B-B698-A32A6AF2B3DC}"/>
              </a:ext>
            </a:extLst>
          </p:cNvPr>
          <p:cNvSpPr/>
          <p:nvPr/>
        </p:nvSpPr>
        <p:spPr>
          <a:xfrm>
            <a:off x="9294861" y="726122"/>
            <a:ext cx="2472478" cy="3046988"/>
          </a:xfrm>
          <a:prstGeom prst="rect">
            <a:avLst/>
          </a:prstGeom>
        </p:spPr>
        <p:txBody>
          <a:bodyPr wrap="square">
            <a:spAutoFit/>
          </a:bodyPr>
          <a:lstStyle/>
          <a:p>
            <a:r>
              <a:rPr lang="en-GB" sz="2400" dirty="0"/>
              <a:t>Does </a:t>
            </a:r>
            <a:r>
              <a:rPr lang="en-GB" sz="2400" i="1" dirty="0"/>
              <a:t>your</a:t>
            </a:r>
            <a:r>
              <a:rPr lang="en-GB" sz="2400" dirty="0"/>
              <a:t> philosophy of T&amp;L differ at all from this technical expectation of teachers within lessons, for example?</a:t>
            </a:r>
          </a:p>
        </p:txBody>
      </p:sp>
    </p:spTree>
    <p:extLst>
      <p:ext uri="{BB962C8B-B14F-4D97-AF65-F5344CB8AC3E}">
        <p14:creationId xmlns:p14="http://schemas.microsoft.com/office/powerpoint/2010/main" val="24618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353733" y="683438"/>
          <a:ext cx="7678744" cy="48029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574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64D6E8-D7E1-4D81-AA9F-70CA94EB4218}"/>
              </a:ext>
            </a:extLst>
          </p:cNvPr>
          <p:cNvGraphicFramePr>
            <a:graphicFrameLocks noGrp="1"/>
          </p:cNvGraphicFramePr>
          <p:nvPr/>
        </p:nvGraphicFramePr>
        <p:xfrm>
          <a:off x="774404" y="635369"/>
          <a:ext cx="10515600" cy="4279805"/>
        </p:xfrm>
        <a:graphic>
          <a:graphicData uri="http://schemas.openxmlformats.org/drawingml/2006/table">
            <a:tbl>
              <a:tblPr firstRow="1" bandRow="1"/>
              <a:tblGrid>
                <a:gridCol w="2628900">
                  <a:extLst>
                    <a:ext uri="{9D8B030D-6E8A-4147-A177-3AD203B41FA5}">
                      <a16:colId xmlns:a16="http://schemas.microsoft.com/office/drawing/2014/main" val="124461421"/>
                    </a:ext>
                  </a:extLst>
                </a:gridCol>
                <a:gridCol w="2628900">
                  <a:extLst>
                    <a:ext uri="{9D8B030D-6E8A-4147-A177-3AD203B41FA5}">
                      <a16:colId xmlns:a16="http://schemas.microsoft.com/office/drawing/2014/main" val="3751406501"/>
                    </a:ext>
                  </a:extLst>
                </a:gridCol>
                <a:gridCol w="2628900">
                  <a:extLst>
                    <a:ext uri="{9D8B030D-6E8A-4147-A177-3AD203B41FA5}">
                      <a16:colId xmlns:a16="http://schemas.microsoft.com/office/drawing/2014/main" val="2094345379"/>
                    </a:ext>
                  </a:extLst>
                </a:gridCol>
                <a:gridCol w="2628900">
                  <a:extLst>
                    <a:ext uri="{9D8B030D-6E8A-4147-A177-3AD203B41FA5}">
                      <a16:colId xmlns:a16="http://schemas.microsoft.com/office/drawing/2014/main" val="1753547263"/>
                    </a:ext>
                  </a:extLst>
                </a:gridCol>
              </a:tblGrid>
              <a:tr h="446952">
                <a:tc>
                  <a:txBody>
                    <a:bodyPr/>
                    <a:lstStyle/>
                    <a:p>
                      <a:pPr algn="l">
                        <a:lnSpc>
                          <a:spcPct val="107000"/>
                        </a:lnSpc>
                      </a:pPr>
                      <a:endParaRPr lang="en-GB" sz="1300">
                        <a:effectLst/>
                        <a:latin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Called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Connected</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Committed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extLst>
                  <a:ext uri="{0D108BD9-81ED-4DB2-BD59-A6C34878D82A}">
                    <a16:rowId xmlns:a16="http://schemas.microsoft.com/office/drawing/2014/main" val="2164361737"/>
                  </a:ext>
                </a:extLst>
              </a:tr>
              <a:tr h="1036603">
                <a:tc>
                  <a:txBody>
                    <a:bodyPr/>
                    <a:lstStyle/>
                    <a:p>
                      <a:pPr algn="l">
                        <a:lnSpc>
                          <a:spcPct val="107000"/>
                        </a:lnSpc>
                        <a:spcAft>
                          <a:spcPts val="0"/>
                        </a:spcAft>
                      </a:pPr>
                      <a:r>
                        <a:rPr lang="en-GB" sz="19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Wisdom, Knowledge and Skills</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Leading Learning -  Refining Judgement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Creating Confidence -  Embracing Interdependence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Deepening Understanding - Driving Improvement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70689490"/>
                  </a:ext>
                </a:extLst>
              </a:tr>
              <a:tr h="723044">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Hope and Aspiration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Developing Imagination -  Nurturing Ambition</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Healing Relationships - Pursuing Renewal</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Sustaining Vision -  Building Resilience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3588392309"/>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Community and Living Well Together</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Removing Disadvantage -  Seeking Reconciliation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Accepting Vulnerability -  Demonstrating Generosity</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Inspiring Faithfulness -Embodying Integrity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87269780"/>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Dignity and Respect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Celebrating Diversity -  Enabling Flourishing</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Offering Encouragement -  Encouraging Service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Practising Humility - Learning Love</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2619318916"/>
                  </a:ext>
                </a:extLst>
              </a:tr>
            </a:tbl>
          </a:graphicData>
        </a:graphic>
      </p:graphicFrame>
    </p:spTree>
    <p:extLst>
      <p:ext uri="{BB962C8B-B14F-4D97-AF65-F5344CB8AC3E}">
        <p14:creationId xmlns:p14="http://schemas.microsoft.com/office/powerpoint/2010/main" val="68099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3FCAC18-381C-445E-9E16-61728C629E68}"/>
              </a:ext>
            </a:extLst>
          </p:cNvPr>
          <p:cNvGraphicFramePr>
            <a:graphicFrameLocks noGrp="1"/>
          </p:cNvGraphicFramePr>
          <p:nvPr>
            <p:extLst>
              <p:ext uri="{D42A27DB-BD31-4B8C-83A1-F6EECF244321}">
                <p14:modId xmlns:p14="http://schemas.microsoft.com/office/powerpoint/2010/main" val="794752774"/>
              </p:ext>
            </p:extLst>
          </p:nvPr>
        </p:nvGraphicFramePr>
        <p:xfrm>
          <a:off x="498104" y="2532629"/>
          <a:ext cx="4530696" cy="2340384"/>
        </p:xfrm>
        <a:graphic>
          <a:graphicData uri="http://schemas.openxmlformats.org/drawingml/2006/table">
            <a:tbl>
              <a:tblPr firstRow="1" firstCol="1" bandRow="1">
                <a:tableStyleId>{5C22544A-7EE6-4342-B048-85BDC9FD1C3A}</a:tableStyleId>
              </a:tblPr>
              <a:tblGrid>
                <a:gridCol w="4530696">
                  <a:extLst>
                    <a:ext uri="{9D8B030D-6E8A-4147-A177-3AD203B41FA5}">
                      <a16:colId xmlns:a16="http://schemas.microsoft.com/office/drawing/2014/main" val="2624558840"/>
                    </a:ext>
                  </a:extLst>
                </a:gridCol>
              </a:tblGrid>
              <a:tr h="1170192">
                <a:tc>
                  <a:txBody>
                    <a:bodyPr/>
                    <a:lstStyle/>
                    <a:p>
                      <a:pPr algn="ctr">
                        <a:lnSpc>
                          <a:spcPct val="107000"/>
                        </a:lnSpc>
                        <a:spcAft>
                          <a:spcPts val="0"/>
                        </a:spcAft>
                      </a:pPr>
                      <a:r>
                        <a:rPr lang="en-GB" sz="2000" dirty="0">
                          <a:effectLst/>
                        </a:rPr>
                        <a:t>Models effective practice in the skills and understanding of pedagogy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7914884"/>
                  </a:ext>
                </a:extLst>
              </a:tr>
              <a:tr h="1170192">
                <a:tc>
                  <a:txBody>
                    <a:bodyPr/>
                    <a:lstStyle/>
                    <a:p>
                      <a:pPr algn="ctr">
                        <a:lnSpc>
                          <a:spcPct val="107000"/>
                        </a:lnSpc>
                        <a:spcAft>
                          <a:spcPts val="0"/>
                        </a:spcAft>
                      </a:pPr>
                      <a:r>
                        <a:rPr lang="en-GB" sz="2000" dirty="0">
                          <a:effectLst/>
                        </a:rPr>
                        <a:t>Shows discerning judgement when difficult decisions need to be made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99008759"/>
                  </a:ext>
                </a:extLst>
              </a:tr>
            </a:tbl>
          </a:graphicData>
        </a:graphic>
      </p:graphicFrame>
      <p:pic>
        <p:nvPicPr>
          <p:cNvPr id="4" name="Picture 3" descr="A screenshot of a social media post&#10;&#10;Description automatically generated">
            <a:extLst>
              <a:ext uri="{FF2B5EF4-FFF2-40B4-BE49-F238E27FC236}">
                <a16:creationId xmlns:a16="http://schemas.microsoft.com/office/drawing/2014/main" id="{9CE3E181-D015-40AF-B6B5-88AAA4121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104" y="635872"/>
            <a:ext cx="4530696" cy="1533698"/>
          </a:xfrm>
          <a:prstGeom prst="rect">
            <a:avLst/>
          </a:prstGeom>
        </p:spPr>
      </p:pic>
      <p:pic>
        <p:nvPicPr>
          <p:cNvPr id="5" name="Picture 4">
            <a:extLst>
              <a:ext uri="{FF2B5EF4-FFF2-40B4-BE49-F238E27FC236}">
                <a16:creationId xmlns:a16="http://schemas.microsoft.com/office/drawing/2014/main" id="{825F5BEA-DABC-4ECE-AA00-D7B585327CB8}"/>
              </a:ext>
            </a:extLst>
          </p:cNvPr>
          <p:cNvPicPr>
            <a:picLocks noChangeAspect="1"/>
          </p:cNvPicPr>
          <p:nvPr/>
        </p:nvPicPr>
        <p:blipFill rotWithShape="1">
          <a:blip r:embed="rId3"/>
          <a:srcRect l="20199"/>
          <a:stretch/>
        </p:blipFill>
        <p:spPr>
          <a:xfrm>
            <a:off x="5469361" y="840921"/>
            <a:ext cx="6435285" cy="4032092"/>
          </a:xfrm>
          <a:prstGeom prst="rect">
            <a:avLst/>
          </a:prstGeom>
        </p:spPr>
      </p:pic>
      <p:sp>
        <p:nvSpPr>
          <p:cNvPr id="7" name="Arrow: Down 6">
            <a:extLst>
              <a:ext uri="{FF2B5EF4-FFF2-40B4-BE49-F238E27FC236}">
                <a16:creationId xmlns:a16="http://schemas.microsoft.com/office/drawing/2014/main" id="{3215BA4F-A5B0-4C99-BABF-574D7BADB0F7}"/>
              </a:ext>
            </a:extLst>
          </p:cNvPr>
          <p:cNvSpPr/>
          <p:nvPr/>
        </p:nvSpPr>
        <p:spPr>
          <a:xfrm>
            <a:off x="3453138" y="1868557"/>
            <a:ext cx="465719" cy="57930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1475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07825B-4FCA-44AF-BC34-90988F3A5962}"/>
              </a:ext>
            </a:extLst>
          </p:cNvPr>
          <p:cNvPicPr>
            <a:picLocks noChangeAspect="1"/>
          </p:cNvPicPr>
          <p:nvPr/>
        </p:nvPicPr>
        <p:blipFill>
          <a:blip r:embed="rId2"/>
          <a:stretch>
            <a:fillRect/>
          </a:stretch>
        </p:blipFill>
        <p:spPr>
          <a:xfrm>
            <a:off x="1062067" y="357808"/>
            <a:ext cx="9880442" cy="4961569"/>
          </a:xfrm>
          <a:prstGeom prst="rect">
            <a:avLst/>
          </a:prstGeom>
        </p:spPr>
      </p:pic>
    </p:spTree>
    <p:extLst>
      <p:ext uri="{BB962C8B-B14F-4D97-AF65-F5344CB8AC3E}">
        <p14:creationId xmlns:p14="http://schemas.microsoft.com/office/powerpoint/2010/main" val="875964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6A7C34-ECE2-4C9D-90AC-F1939528BD1A}"/>
              </a:ext>
            </a:extLst>
          </p:cNvPr>
          <p:cNvPicPr>
            <a:picLocks noChangeAspect="1"/>
          </p:cNvPicPr>
          <p:nvPr/>
        </p:nvPicPr>
        <p:blipFill>
          <a:blip r:embed="rId3"/>
          <a:stretch>
            <a:fillRect/>
          </a:stretch>
        </p:blipFill>
        <p:spPr>
          <a:xfrm>
            <a:off x="299477" y="414722"/>
            <a:ext cx="7810500" cy="4381500"/>
          </a:xfrm>
          <a:prstGeom prst="rect">
            <a:avLst/>
          </a:prstGeom>
        </p:spPr>
      </p:pic>
      <p:sp>
        <p:nvSpPr>
          <p:cNvPr id="6" name="TextBox 5">
            <a:extLst>
              <a:ext uri="{FF2B5EF4-FFF2-40B4-BE49-F238E27FC236}">
                <a16:creationId xmlns:a16="http://schemas.microsoft.com/office/drawing/2014/main" id="{F9301646-2EA2-46CB-9A5B-FC6B787EDA65}"/>
              </a:ext>
            </a:extLst>
          </p:cNvPr>
          <p:cNvSpPr txBox="1"/>
          <p:nvPr/>
        </p:nvSpPr>
        <p:spPr>
          <a:xfrm>
            <a:off x="8593088" y="2005307"/>
            <a:ext cx="2856790" cy="1200329"/>
          </a:xfrm>
          <a:prstGeom prst="rect">
            <a:avLst/>
          </a:prstGeom>
          <a:noFill/>
        </p:spPr>
        <p:txBody>
          <a:bodyPr wrap="square" rtlCol="0">
            <a:spAutoFit/>
          </a:bodyPr>
          <a:lstStyle/>
          <a:p>
            <a:r>
              <a:rPr lang="en-GB" sz="3600" dirty="0"/>
              <a:t>Driving</a:t>
            </a:r>
          </a:p>
          <a:p>
            <a:r>
              <a:rPr lang="en-GB" sz="3600" dirty="0"/>
              <a:t>Improvement</a:t>
            </a:r>
          </a:p>
        </p:txBody>
      </p:sp>
    </p:spTree>
    <p:extLst>
      <p:ext uri="{BB962C8B-B14F-4D97-AF65-F5344CB8AC3E}">
        <p14:creationId xmlns:p14="http://schemas.microsoft.com/office/powerpoint/2010/main" val="626775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917421-3C5A-4AF2-9691-299AFA48695F}"/>
              </a:ext>
            </a:extLst>
          </p:cNvPr>
          <p:cNvSpPr/>
          <p:nvPr/>
        </p:nvSpPr>
        <p:spPr>
          <a:xfrm>
            <a:off x="261258" y="914400"/>
            <a:ext cx="6554147" cy="4031873"/>
          </a:xfrm>
          <a:prstGeom prst="rect">
            <a:avLst/>
          </a:prstGeom>
        </p:spPr>
        <p:txBody>
          <a:bodyPr wrap="square">
            <a:spAutoFit/>
          </a:bodyPr>
          <a:lstStyle/>
          <a:p>
            <a:pPr algn="ctr">
              <a:spcAft>
                <a:spcPts val="0"/>
              </a:spcAft>
            </a:pPr>
            <a:r>
              <a:rPr lang="en-GB" sz="4400" dirty="0">
                <a:latin typeface="Calibri" panose="020F0502020204030204" pitchFamily="34" charset="0"/>
                <a:ea typeface="Times New Roman" panose="02020603050405020304" pitchFamily="18" charset="0"/>
                <a:cs typeface="Calibri" panose="020F0502020204030204" pitchFamily="34" charset="0"/>
              </a:rPr>
              <a:t>‘Driving improvement is about recognising that </a:t>
            </a:r>
            <a:r>
              <a:rPr lang="en-GB" sz="4400" b="1" dirty="0">
                <a:latin typeface="Calibri" panose="020F0502020204030204" pitchFamily="34" charset="0"/>
                <a:ea typeface="Times New Roman" panose="02020603050405020304" pitchFamily="18" charset="0"/>
                <a:cs typeface="Calibri" panose="020F0502020204030204" pitchFamily="34" charset="0"/>
              </a:rPr>
              <a:t>each child has one shot, </a:t>
            </a:r>
            <a:r>
              <a:rPr lang="en-GB" sz="4400" dirty="0">
                <a:latin typeface="Calibri" panose="020F0502020204030204" pitchFamily="34" charset="0"/>
                <a:ea typeface="Times New Roman" panose="02020603050405020304" pitchFamily="18" charset="0"/>
                <a:cs typeface="Calibri" panose="020F0502020204030204" pitchFamily="34" charset="0"/>
              </a:rPr>
              <a:t>and thus pursuing the very best for each one as a result.’ </a:t>
            </a:r>
            <a:endParaRPr lang="en-GB" sz="4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6F3B7C98-92CB-460D-B2D0-B3538EE769D5}"/>
              </a:ext>
            </a:extLst>
          </p:cNvPr>
          <p:cNvPicPr>
            <a:picLocks noChangeAspect="1"/>
          </p:cNvPicPr>
          <p:nvPr/>
        </p:nvPicPr>
        <p:blipFill>
          <a:blip r:embed="rId3"/>
          <a:stretch>
            <a:fillRect/>
          </a:stretch>
        </p:blipFill>
        <p:spPr>
          <a:xfrm>
            <a:off x="7112654" y="914400"/>
            <a:ext cx="4734874" cy="3447458"/>
          </a:xfrm>
          <a:prstGeom prst="rect">
            <a:avLst/>
          </a:prstGeom>
        </p:spPr>
      </p:pic>
    </p:spTree>
    <p:extLst>
      <p:ext uri="{BB962C8B-B14F-4D97-AF65-F5344CB8AC3E}">
        <p14:creationId xmlns:p14="http://schemas.microsoft.com/office/powerpoint/2010/main" val="2813608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144296" y="20409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235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40635144"/>
              </p:ext>
            </p:extLst>
          </p:nvPr>
        </p:nvGraphicFramePr>
        <p:xfrm>
          <a:off x="708718" y="1124086"/>
          <a:ext cx="10935801" cy="4395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ubtitle 5">
            <a:extLst>
              <a:ext uri="{FF2B5EF4-FFF2-40B4-BE49-F238E27FC236}">
                <a16:creationId xmlns:a16="http://schemas.microsoft.com/office/drawing/2014/main" id="{2D2ADCD0-D779-4FAA-AC2D-05FA2C9C9289}"/>
              </a:ext>
            </a:extLst>
          </p:cNvPr>
          <p:cNvSpPr txBox="1">
            <a:spLocks/>
          </p:cNvSpPr>
          <p:nvPr/>
        </p:nvSpPr>
        <p:spPr>
          <a:xfrm>
            <a:off x="708716" y="147072"/>
            <a:ext cx="10935803" cy="4395533"/>
          </a:xfrm>
          <a:prstGeom prst="rect">
            <a:avLst/>
          </a:prstGeom>
        </p:spPr>
        <p:txBody>
          <a:bodyPr vert="horz" lIns="121920" tIns="60960" rIns="121920" bIns="6096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609585">
              <a:defRPr/>
            </a:pPr>
            <a:r>
              <a:rPr lang="en-GB" sz="2667" b="1" dirty="0">
                <a:solidFill>
                  <a:srgbClr val="973B8E">
                    <a:lumMod val="75000"/>
                  </a:srgbClr>
                </a:solidFill>
                <a:latin typeface="Arial"/>
                <a:cs typeface="Arial"/>
              </a:rPr>
              <a:t>The Church of England Foundation </a:t>
            </a:r>
          </a:p>
          <a:p>
            <a:pPr defTabSz="609585">
              <a:defRPr/>
            </a:pPr>
            <a:r>
              <a:rPr lang="en-GB" sz="2667" b="1" dirty="0">
                <a:solidFill>
                  <a:srgbClr val="973B8E">
                    <a:lumMod val="75000"/>
                  </a:srgbClr>
                </a:solidFill>
                <a:latin typeface="Arial"/>
                <a:cs typeface="Arial"/>
              </a:rPr>
              <a:t>for Educational Leadership’s mission is:</a:t>
            </a:r>
            <a:endParaRPr lang="en-US" sz="2400" i="1" dirty="0">
              <a:solidFill>
                <a:srgbClr val="973B8E">
                  <a:lumMod val="75000"/>
                </a:srgbClr>
              </a:solidFill>
              <a:latin typeface="Arial"/>
              <a:cs typeface="Arial"/>
            </a:endParaRPr>
          </a:p>
        </p:txBody>
      </p:sp>
    </p:spTree>
    <p:extLst>
      <p:ext uri="{BB962C8B-B14F-4D97-AF65-F5344CB8AC3E}">
        <p14:creationId xmlns:p14="http://schemas.microsoft.com/office/powerpoint/2010/main" val="218614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A73514B-F2C0-45D8-A688-2112810A0B72}"/>
              </a:ext>
            </a:extLst>
          </p:cNvPr>
          <p:cNvGrpSpPr/>
          <p:nvPr/>
        </p:nvGrpSpPr>
        <p:grpSpPr>
          <a:xfrm>
            <a:off x="2356995" y="636104"/>
            <a:ext cx="7644610" cy="4611757"/>
            <a:chOff x="0" y="0"/>
            <a:chExt cx="8128000" cy="4252055"/>
          </a:xfrm>
        </p:grpSpPr>
        <p:sp>
          <p:nvSpPr>
            <p:cNvPr id="3" name="Rectangle: Rounded Corners 2">
              <a:extLst>
                <a:ext uri="{FF2B5EF4-FFF2-40B4-BE49-F238E27FC236}">
                  <a16:creationId xmlns:a16="http://schemas.microsoft.com/office/drawing/2014/main" id="{528912CA-CF04-4D5D-B06E-B6D5376BD3BE}"/>
                </a:ext>
              </a:extLst>
            </p:cNvPr>
            <p:cNvSpPr/>
            <p:nvPr/>
          </p:nvSpPr>
          <p:spPr>
            <a:xfrm>
              <a:off x="0" y="0"/>
              <a:ext cx="8128000" cy="425205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CE45C483-87E3-47A8-A48A-958F1958E4FD}"/>
                </a:ext>
              </a:extLst>
            </p:cNvPr>
            <p:cNvSpPr txBox="1"/>
            <p:nvPr/>
          </p:nvSpPr>
          <p:spPr>
            <a:xfrm>
              <a:off x="124538" y="124538"/>
              <a:ext cx="7878924" cy="4002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What is the purpose of Teaching and Learning?</a:t>
              </a:r>
              <a:endParaRPr lang="en-US" sz="6000" kern="1200" dirty="0"/>
            </a:p>
          </p:txBody>
        </p:sp>
      </p:grpSp>
    </p:spTree>
    <p:extLst>
      <p:ext uri="{BB962C8B-B14F-4D97-AF65-F5344CB8AC3E}">
        <p14:creationId xmlns:p14="http://schemas.microsoft.com/office/powerpoint/2010/main" val="1738514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F3A825-D7DE-4892-8D49-CC67DBD680ED}"/>
              </a:ext>
            </a:extLst>
          </p:cNvPr>
          <p:cNvGrpSpPr/>
          <p:nvPr/>
        </p:nvGrpSpPr>
        <p:grpSpPr>
          <a:xfrm>
            <a:off x="3362077" y="2125448"/>
            <a:ext cx="2438400" cy="1354666"/>
            <a:chOff x="2844799" y="2032000"/>
            <a:chExt cx="2438400" cy="1354666"/>
          </a:xfrm>
        </p:grpSpPr>
        <p:sp>
          <p:nvSpPr>
            <p:cNvPr id="3" name="Rectangle: Rounded Corners 2">
              <a:extLst>
                <a:ext uri="{FF2B5EF4-FFF2-40B4-BE49-F238E27FC236}">
                  <a16:creationId xmlns:a16="http://schemas.microsoft.com/office/drawing/2014/main" id="{77D327DE-2E00-461D-8B23-A2D70C40C8B7}"/>
                </a:ext>
              </a:extLst>
            </p:cNvPr>
            <p:cNvSpPr/>
            <p:nvPr/>
          </p:nvSpPr>
          <p:spPr>
            <a:xfrm>
              <a:off x="2844799" y="2032000"/>
              <a:ext cx="2438400" cy="1354666"/>
            </a:xfrm>
            <a:prstGeom prst="roundRect">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4" name="Rectangle: Rounded Corners 4">
              <a:extLst>
                <a:ext uri="{FF2B5EF4-FFF2-40B4-BE49-F238E27FC236}">
                  <a16:creationId xmlns:a16="http://schemas.microsoft.com/office/drawing/2014/main" id="{C2ECD9F6-5D97-4F41-94AD-3F3B2ED60D7E}"/>
                </a:ext>
              </a:extLst>
            </p:cNvPr>
            <p:cNvSpPr txBox="1"/>
            <p:nvPr/>
          </p:nvSpPr>
          <p:spPr>
            <a:xfrm>
              <a:off x="2910928" y="2098129"/>
              <a:ext cx="2306142" cy="12224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i="1" kern="1200" dirty="0"/>
                <a:t>‘Life in all its fullness’</a:t>
              </a:r>
            </a:p>
          </p:txBody>
        </p:sp>
      </p:grpSp>
      <p:sp>
        <p:nvSpPr>
          <p:cNvPr id="5" name="Arrow: Right 4">
            <a:extLst>
              <a:ext uri="{FF2B5EF4-FFF2-40B4-BE49-F238E27FC236}">
                <a16:creationId xmlns:a16="http://schemas.microsoft.com/office/drawing/2014/main" id="{F7CE1DDB-CA37-4D62-BEB9-81610D81421A}"/>
              </a:ext>
            </a:extLst>
          </p:cNvPr>
          <p:cNvSpPr/>
          <p:nvPr/>
        </p:nvSpPr>
        <p:spPr>
          <a:xfrm>
            <a:off x="408926" y="1933818"/>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id="{90A2F0B9-3226-4510-8D59-CC276F59AB7D}"/>
              </a:ext>
            </a:extLst>
          </p:cNvPr>
          <p:cNvSpPr/>
          <p:nvPr/>
        </p:nvSpPr>
        <p:spPr>
          <a:xfrm rot="20008244">
            <a:off x="5965930" y="313188"/>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AC68C96-E170-4EE8-A793-AFB731163A08}"/>
              </a:ext>
            </a:extLst>
          </p:cNvPr>
          <p:cNvSpPr txBox="1"/>
          <p:nvPr/>
        </p:nvSpPr>
        <p:spPr>
          <a:xfrm>
            <a:off x="9086072" y="454360"/>
            <a:ext cx="2818518" cy="830997"/>
          </a:xfrm>
          <a:prstGeom prst="rect">
            <a:avLst/>
          </a:prstGeom>
          <a:noFill/>
        </p:spPr>
        <p:txBody>
          <a:bodyPr wrap="square" rtlCol="0">
            <a:spAutoFit/>
          </a:bodyPr>
          <a:lstStyle/>
          <a:p>
            <a:pPr algn="ctr"/>
            <a:r>
              <a:rPr lang="en-GB" sz="4800" dirty="0"/>
              <a:t>Children</a:t>
            </a:r>
          </a:p>
        </p:txBody>
      </p:sp>
      <p:sp>
        <p:nvSpPr>
          <p:cNvPr id="9" name="TextBox 8">
            <a:extLst>
              <a:ext uri="{FF2B5EF4-FFF2-40B4-BE49-F238E27FC236}">
                <a16:creationId xmlns:a16="http://schemas.microsoft.com/office/drawing/2014/main" id="{11B541A9-DA28-4172-9169-BE74EC54682F}"/>
              </a:ext>
            </a:extLst>
          </p:cNvPr>
          <p:cNvSpPr txBox="1"/>
          <p:nvPr/>
        </p:nvSpPr>
        <p:spPr>
          <a:xfrm>
            <a:off x="9470533" y="2465728"/>
            <a:ext cx="1834480" cy="830997"/>
          </a:xfrm>
          <a:prstGeom prst="rect">
            <a:avLst/>
          </a:prstGeom>
          <a:noFill/>
        </p:spPr>
        <p:txBody>
          <a:bodyPr wrap="square" rtlCol="0">
            <a:spAutoFit/>
          </a:bodyPr>
          <a:lstStyle/>
          <a:p>
            <a:pPr algn="ctr"/>
            <a:r>
              <a:rPr lang="en-GB" sz="4800" dirty="0"/>
              <a:t>Adults</a:t>
            </a:r>
          </a:p>
        </p:txBody>
      </p:sp>
      <p:sp>
        <p:nvSpPr>
          <p:cNvPr id="10" name="Arrow: Right 9">
            <a:extLst>
              <a:ext uri="{FF2B5EF4-FFF2-40B4-BE49-F238E27FC236}">
                <a16:creationId xmlns:a16="http://schemas.microsoft.com/office/drawing/2014/main" id="{50CA6E06-6899-43DD-B6DD-9B9DC5ED65E4}"/>
              </a:ext>
            </a:extLst>
          </p:cNvPr>
          <p:cNvSpPr/>
          <p:nvPr/>
        </p:nvSpPr>
        <p:spPr>
          <a:xfrm>
            <a:off x="6260245" y="2012264"/>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50777228-64D9-4F7C-86AC-B31B0B706507}"/>
              </a:ext>
            </a:extLst>
          </p:cNvPr>
          <p:cNvSpPr/>
          <p:nvPr/>
        </p:nvSpPr>
        <p:spPr>
          <a:xfrm rot="1509137">
            <a:off x="5904347" y="3624296"/>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DC3F86DE-D605-44AF-BE84-EFD48BD0B2F3}"/>
              </a:ext>
            </a:extLst>
          </p:cNvPr>
          <p:cNvSpPr txBox="1"/>
          <p:nvPr/>
        </p:nvSpPr>
        <p:spPr>
          <a:xfrm>
            <a:off x="9470533" y="4464317"/>
            <a:ext cx="1834480" cy="830997"/>
          </a:xfrm>
          <a:prstGeom prst="rect">
            <a:avLst/>
          </a:prstGeom>
          <a:noFill/>
        </p:spPr>
        <p:txBody>
          <a:bodyPr wrap="square" rtlCol="0">
            <a:spAutoFit/>
          </a:bodyPr>
          <a:lstStyle/>
          <a:p>
            <a:pPr algn="ctr"/>
            <a:r>
              <a:rPr lang="en-GB" sz="4800" dirty="0"/>
              <a:t>Teams</a:t>
            </a:r>
          </a:p>
        </p:txBody>
      </p:sp>
    </p:spTree>
    <p:extLst>
      <p:ext uri="{BB962C8B-B14F-4D97-AF65-F5344CB8AC3E}">
        <p14:creationId xmlns:p14="http://schemas.microsoft.com/office/powerpoint/2010/main" val="168161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animBg="1"/>
      <p:bldP spid="1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731598-0984-4412-963D-2881F8706348}"/>
              </a:ext>
            </a:extLst>
          </p:cNvPr>
          <p:cNvSpPr/>
          <p:nvPr/>
        </p:nvSpPr>
        <p:spPr>
          <a:xfrm>
            <a:off x="1680059" y="1411577"/>
            <a:ext cx="3541299" cy="2718949"/>
          </a:xfrm>
          <a:prstGeom prst="rect">
            <a:avLst/>
          </a:prstGeom>
          <a:solidFill>
            <a:schemeClr val="bg2">
              <a:lumMod val="40000"/>
              <a:lumOff val="60000"/>
            </a:schemeClr>
          </a:solidFill>
          <a:ln w="31750">
            <a:solidFill>
              <a:schemeClr val="accent1">
                <a:shade val="95000"/>
                <a:satMod val="105000"/>
              </a:schemeClr>
            </a:solidFill>
          </a:ln>
        </p:spPr>
        <p:txBody>
          <a:bodyPr wrap="square">
            <a:spAutoFit/>
          </a:bodyPr>
          <a:lstStyle/>
          <a:p>
            <a:pPr algn="ctr" defTabSz="609585"/>
            <a:r>
              <a:rPr lang="en-GB" sz="4267" b="1" dirty="0">
                <a:solidFill>
                  <a:prstClr val="black"/>
                </a:solidFill>
                <a:latin typeface="Calibri"/>
              </a:rPr>
              <a:t>What could this look like for Teaching and Learning?</a:t>
            </a:r>
          </a:p>
        </p:txBody>
      </p:sp>
      <p:pic>
        <p:nvPicPr>
          <p:cNvPr id="1026" name="Picture 2" descr="Image result for learning rainforest">
            <a:extLst>
              <a:ext uri="{FF2B5EF4-FFF2-40B4-BE49-F238E27FC236}">
                <a16:creationId xmlns:a16="http://schemas.microsoft.com/office/drawing/2014/main" id="{48ACDA7E-BA2D-484B-BF16-71B703F88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12093">
            <a:off x="7219010" y="582410"/>
            <a:ext cx="3116757" cy="4407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535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nside Pages">
  <a:themeElements>
    <a:clrScheme name="Custom 1">
      <a:dk1>
        <a:sysClr val="windowText" lastClr="000000"/>
      </a:dk1>
      <a:lt1>
        <a:sysClr val="window" lastClr="FFFFFF"/>
      </a:lt1>
      <a:dk2>
        <a:srgbClr val="4A2D72"/>
      </a:dk2>
      <a:lt2>
        <a:srgbClr val="973B8E"/>
      </a:lt2>
      <a:accent1>
        <a:srgbClr val="4A2D72"/>
      </a:accent1>
      <a:accent2>
        <a:srgbClr val="973B8E"/>
      </a:accent2>
      <a:accent3>
        <a:srgbClr val="4A2D72"/>
      </a:accent3>
      <a:accent4>
        <a:srgbClr val="973B8E"/>
      </a:accent4>
      <a:accent5>
        <a:srgbClr val="4A2D72"/>
      </a:accent5>
      <a:accent6>
        <a:srgbClr val="973B8E"/>
      </a:accent6>
      <a:hlink>
        <a:srgbClr val="4A2D72"/>
      </a:hlink>
      <a:folHlink>
        <a:srgbClr val="973B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1217</TotalTime>
  <Words>680</Words>
  <Application>Microsoft Office PowerPoint</Application>
  <PresentationFormat>Widescreen</PresentationFormat>
  <Paragraphs>93</Paragraphs>
  <Slides>24</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Wingdings</vt:lpstr>
      <vt:lpstr>Inside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Wolfe</dc:creator>
  <cp:lastModifiedBy>Emily Norman</cp:lastModifiedBy>
  <cp:revision>52</cp:revision>
  <cp:lastPrinted>2019-09-26T12:52:24Z</cp:lastPrinted>
  <dcterms:created xsi:type="dcterms:W3CDTF">2019-06-17T10:21:06Z</dcterms:created>
  <dcterms:modified xsi:type="dcterms:W3CDTF">2019-11-02T19:16:12Z</dcterms:modified>
</cp:coreProperties>
</file>