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0" r:id="rId2"/>
  </p:sldMasterIdLst>
  <p:notesMasterIdLst>
    <p:notesMasterId r:id="rId45"/>
  </p:notesMasterIdLst>
  <p:handoutMasterIdLst>
    <p:handoutMasterId r:id="rId46"/>
  </p:handoutMasterIdLst>
  <p:sldIdLst>
    <p:sldId id="817" r:id="rId3"/>
    <p:sldId id="804" r:id="rId4"/>
    <p:sldId id="702" r:id="rId5"/>
    <p:sldId id="701" r:id="rId6"/>
    <p:sldId id="688" r:id="rId7"/>
    <p:sldId id="844" r:id="rId8"/>
    <p:sldId id="371" r:id="rId9"/>
    <p:sldId id="693" r:id="rId10"/>
    <p:sldId id="334" r:id="rId11"/>
    <p:sldId id="370" r:id="rId12"/>
    <p:sldId id="812" r:id="rId13"/>
    <p:sldId id="813" r:id="rId14"/>
    <p:sldId id="636" r:id="rId15"/>
    <p:sldId id="542" r:id="rId16"/>
    <p:sldId id="799" r:id="rId17"/>
    <p:sldId id="600" r:id="rId18"/>
    <p:sldId id="800" r:id="rId19"/>
    <p:sldId id="785" r:id="rId20"/>
    <p:sldId id="784" r:id="rId21"/>
    <p:sldId id="740" r:id="rId22"/>
    <p:sldId id="722" r:id="rId23"/>
    <p:sldId id="730" r:id="rId24"/>
    <p:sldId id="774" r:id="rId25"/>
    <p:sldId id="567" r:id="rId26"/>
    <p:sldId id="613" r:id="rId27"/>
    <p:sldId id="845" r:id="rId28"/>
    <p:sldId id="746" r:id="rId29"/>
    <p:sldId id="790" r:id="rId30"/>
    <p:sldId id="792" r:id="rId31"/>
    <p:sldId id="736" r:id="rId32"/>
    <p:sldId id="793" r:id="rId33"/>
    <p:sldId id="791" r:id="rId34"/>
    <p:sldId id="846" r:id="rId35"/>
    <p:sldId id="859" r:id="rId36"/>
    <p:sldId id="860" r:id="rId37"/>
    <p:sldId id="786" r:id="rId38"/>
    <p:sldId id="787" r:id="rId39"/>
    <p:sldId id="822" r:id="rId40"/>
    <p:sldId id="823" r:id="rId41"/>
    <p:sldId id="726" r:id="rId42"/>
    <p:sldId id="865" r:id="rId43"/>
    <p:sldId id="727" r:id="rId44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9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5231" autoAdjust="0"/>
  </p:normalViewPr>
  <p:slideViewPr>
    <p:cSldViewPr snapToGrid="0" snapToObjects="1">
      <p:cViewPr varScale="1">
        <p:scale>
          <a:sx n="112" d="100"/>
          <a:sy n="112" d="100"/>
        </p:scale>
        <p:origin x="204" y="4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Defining our Current Reality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Activity</a:t>
          </a:r>
          <a:r>
            <a:rPr lang="en-US" b="1" baseline="0" dirty="0"/>
            <a:t>: </a:t>
          </a:r>
          <a:r>
            <a:rPr lang="en-US" baseline="0" dirty="0"/>
            <a:t>Evaluating Prevailing Narratives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48554" custScaleY="178520" custLinFactNeighborX="88684" custLinFactNeighborY="-3611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‘Called’ </a:t>
          </a:r>
        </a:p>
        <a:p>
          <a:r>
            <a:rPr lang="en-US" b="1" dirty="0"/>
            <a:t>Leadership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-3406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3400" b="1" dirty="0"/>
            <a:t> “</a:t>
          </a:r>
          <a:r>
            <a:rPr lang="en-US" sz="3200" b="1" dirty="0"/>
            <a:t>Your vocation in life is where </a:t>
          </a:r>
          <a:r>
            <a:rPr lang="en-US" sz="3200" b="1" i="1" dirty="0"/>
            <a:t>your greatest joy meets the world’s deepest need</a:t>
          </a:r>
          <a:r>
            <a:rPr lang="en-US" sz="3200" dirty="0"/>
            <a:t>.”</a:t>
          </a:r>
        </a:p>
        <a:p>
          <a:r>
            <a:rPr lang="en-US" sz="3200" b="1" dirty="0"/>
            <a:t>Frederick Buechner</a:t>
          </a:r>
          <a:endParaRPr lang="en-US" sz="4400" b="1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4579" custLinFactNeighborY="1338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dirty="0"/>
            <a:t>Myself as a Leader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-3406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GB" b="1" dirty="0"/>
            <a:t>Expectations for Leadership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57787" custScaleY="4885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b="1" kern="1200" dirty="0"/>
            <a:t>Defining our Current Reality</a:t>
          </a:r>
        </a:p>
      </dsp:txBody>
      <dsp:txXfrm>
        <a:off x="59515" y="401744"/>
        <a:ext cx="5976970" cy="1912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3136148" y="0"/>
          <a:ext cx="2959851" cy="3627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Activity</a:t>
          </a:r>
          <a:r>
            <a:rPr lang="en-US" sz="4600" b="1" kern="1200" baseline="0" dirty="0"/>
            <a:t>: </a:t>
          </a:r>
          <a:r>
            <a:rPr lang="en-US" sz="4600" kern="1200" baseline="0" dirty="0"/>
            <a:t>Evaluating Prevailing Narratives</a:t>
          </a:r>
          <a:endParaRPr lang="en-US" sz="4600" kern="1200" dirty="0"/>
        </a:p>
      </dsp:txBody>
      <dsp:txXfrm>
        <a:off x="3222839" y="86691"/>
        <a:ext cx="2786469" cy="3454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‘Called’ </a:t>
          </a:r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Leadership</a:t>
          </a:r>
        </a:p>
      </dsp:txBody>
      <dsp:txXfrm>
        <a:off x="59515" y="401744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2679099"/>
          <a:ext cx="3682553" cy="4226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 “</a:t>
          </a:r>
          <a:r>
            <a:rPr lang="en-US" sz="3200" b="1" kern="1200" dirty="0"/>
            <a:t>Your vocation in life is where </a:t>
          </a:r>
          <a:r>
            <a:rPr lang="en-US" sz="3200" b="1" i="1" kern="1200" dirty="0"/>
            <a:t>your greatest joy meets the world’s deepest need</a:t>
          </a:r>
          <a:r>
            <a:rPr lang="en-US" sz="3200" kern="1200" dirty="0"/>
            <a:t>.”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Frederick Buechner</a:t>
          </a:r>
          <a:endParaRPr lang="en-US" sz="4400" b="1" kern="1200" dirty="0"/>
        </a:p>
      </dsp:txBody>
      <dsp:txXfrm>
        <a:off x="107858" y="2786957"/>
        <a:ext cx="3466837" cy="4010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Myself as a Leader</a:t>
          </a:r>
        </a:p>
      </dsp:txBody>
      <dsp:txXfrm>
        <a:off x="59515" y="401744"/>
        <a:ext cx="5976970" cy="19129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1286652" y="861832"/>
          <a:ext cx="3522695" cy="9927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Expectations for Leadership</a:t>
          </a:r>
          <a:endParaRPr lang="en-US" sz="2600" kern="1200" dirty="0"/>
        </a:p>
      </dsp:txBody>
      <dsp:txXfrm>
        <a:off x="1315730" y="890910"/>
        <a:ext cx="3464539" cy="934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5C5B937-A347-4C80-9F21-BD6F314F1FB1}" type="datetimeFigureOut">
              <a:rPr lang="en-GB" smtClean="0"/>
              <a:t>11/01/2020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D02B99FD-D39B-4436-A344-51B29024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38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D763DDCF-A389-4320-8F4A-6CB43A1B9FD2}" type="datetimeFigureOut">
              <a:rPr lang="en-GB" smtClean="0"/>
              <a:t>11/01/2020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7"/>
            <a:ext cx="5444490" cy="391549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B056913-BBBF-4376-B8AB-C9EBD5B2BF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58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46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5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9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 mins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65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about appropriateness of ‘front stage’ behaviours – time and place. But what if our ‘back stage’ leaks out into our front stage? </a:t>
            </a:r>
            <a:r>
              <a:rPr lang="en-GB" dirty="0" err="1"/>
              <a:t>Eg</a:t>
            </a:r>
            <a:r>
              <a:rPr lang="en-GB" dirty="0"/>
              <a:t> through anxiety, anger, resentment, feeling unvalued…etc? how do these two impact on each other?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02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Try to focus on a LP which is under-represented in your gap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12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7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24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48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2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tension always a bad thing?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9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707" indent="-171707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3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‘Let your life speak’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7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/>
            <a:r>
              <a:rPr lang="en-GB" dirty="0"/>
              <a:t>Harold </a:t>
            </a:r>
            <a:r>
              <a:rPr lang="en-GB" dirty="0" err="1"/>
              <a:t>Koebler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67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8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19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139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6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5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9143999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9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openxmlformats.org/officeDocument/2006/relationships/image" Target="../media/image15.jp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4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5"/>
          <p:cNvSpPr txBox="1">
            <a:spLocks/>
          </p:cNvSpPr>
          <p:nvPr/>
        </p:nvSpPr>
        <p:spPr>
          <a:xfrm>
            <a:off x="2709176" y="236641"/>
            <a:ext cx="6058806" cy="3901551"/>
          </a:xfrm>
          <a:prstGeom prst="rect">
            <a:avLst/>
          </a:prstGeom>
        </p:spPr>
        <p:txBody>
          <a:bodyPr vert="horz" anchor="ctr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89">
              <a:buNone/>
              <a:defRPr/>
            </a:pPr>
            <a:r>
              <a:rPr lang="en-GB" sz="6700" b="1" i="1" dirty="0">
                <a:solidFill>
                  <a:srgbClr val="973B8E"/>
                </a:solidFill>
                <a:latin typeface="Arial"/>
                <a:cs typeface="Arial"/>
              </a:rPr>
              <a:t>Peer Support Network: </a:t>
            </a:r>
          </a:p>
          <a:p>
            <a:pPr marL="0" indent="0" algn="r" defTabSz="457189">
              <a:buNone/>
              <a:defRPr/>
            </a:pPr>
            <a:r>
              <a:rPr lang="en-US" sz="5100" b="1" dirty="0">
                <a:solidFill>
                  <a:schemeClr val="accent2"/>
                </a:solidFill>
                <a:latin typeface="Calibri"/>
                <a:cs typeface="Arial"/>
              </a:rPr>
              <a:t>Well-being and resilience</a:t>
            </a:r>
          </a:p>
          <a:p>
            <a:pPr marL="0" indent="0" algn="r" defTabSz="457189">
              <a:buNone/>
              <a:defRPr/>
            </a:pPr>
            <a:endParaRPr lang="en-US" sz="4000" b="1" dirty="0">
              <a:solidFill>
                <a:srgbClr val="4A2D72"/>
              </a:solidFill>
              <a:latin typeface="Calibri"/>
              <a:cs typeface="Arial"/>
            </a:endParaRPr>
          </a:p>
          <a:p>
            <a:pPr marL="0" indent="0" algn="r" defTabSz="457189">
              <a:buNone/>
              <a:defRPr/>
            </a:pPr>
            <a:endParaRPr lang="en-US" sz="4000" b="1" dirty="0">
              <a:solidFill>
                <a:srgbClr val="4A2D72"/>
              </a:solidFill>
              <a:latin typeface="Calibri"/>
              <a:cs typeface="Arial"/>
            </a:endParaRPr>
          </a:p>
          <a:p>
            <a:pPr marL="0" indent="0" algn="r" defTabSz="457189">
              <a:buNone/>
              <a:defRPr/>
            </a:pPr>
            <a:endParaRPr lang="en-US" sz="4000" b="1" dirty="0">
              <a:solidFill>
                <a:srgbClr val="4A2D72"/>
              </a:solidFill>
              <a:latin typeface="Calibri"/>
              <a:cs typeface="Arial"/>
            </a:endParaRPr>
          </a:p>
          <a:p>
            <a:pPr marL="0" indent="0" algn="r" defTabSz="457189">
              <a:buNone/>
              <a:defRPr/>
            </a:pPr>
            <a:r>
              <a:rPr lang="en-US" sz="3600" dirty="0">
                <a:solidFill>
                  <a:srgbClr val="4A2D72"/>
                </a:solidFill>
                <a:latin typeface="Calibri"/>
                <a:cs typeface="Arial"/>
              </a:rPr>
              <a:t>Emily Norman</a:t>
            </a:r>
          </a:p>
          <a:p>
            <a:pPr marL="0" indent="0" algn="r" defTabSz="457189">
              <a:buNone/>
              <a:defRPr/>
            </a:pPr>
            <a:r>
              <a:rPr lang="en-US" sz="3600" dirty="0">
                <a:solidFill>
                  <a:srgbClr val="4A2D72"/>
                </a:solidFill>
                <a:latin typeface="Calibri"/>
                <a:cs typeface="Arial"/>
              </a:rPr>
              <a:t>Head of Networks, Church of England Foundation for Educational Leadership</a:t>
            </a:r>
          </a:p>
          <a:p>
            <a:pPr marL="0" indent="0" algn="r" defTabSz="457189">
              <a:buNone/>
              <a:defRPr/>
            </a:pPr>
            <a:r>
              <a:rPr lang="en-US" sz="3600" dirty="0">
                <a:solidFill>
                  <a:srgbClr val="4A2D72"/>
                </a:solidFill>
                <a:latin typeface="Calibri"/>
                <a:cs typeface="Arial"/>
              </a:rPr>
              <a:t>13</a:t>
            </a:r>
            <a:r>
              <a:rPr lang="en-US" sz="3600" baseline="30000" dirty="0">
                <a:solidFill>
                  <a:srgbClr val="4A2D72"/>
                </a:solidFill>
                <a:latin typeface="Calibri"/>
                <a:cs typeface="Arial"/>
              </a:rPr>
              <a:t>th</a:t>
            </a:r>
            <a:r>
              <a:rPr lang="en-US" sz="3600" dirty="0">
                <a:solidFill>
                  <a:srgbClr val="4A2D72"/>
                </a:solidFill>
                <a:latin typeface="Calibri"/>
                <a:cs typeface="Arial"/>
              </a:rPr>
              <a:t> January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53F22-DD3D-4575-B19A-3660758B6D0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20870" r="-326" b="26302"/>
          <a:stretch/>
        </p:blipFill>
        <p:spPr bwMode="auto">
          <a:xfrm>
            <a:off x="271818" y="236641"/>
            <a:ext cx="2324652" cy="1252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1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368" t="30165" r="14869" b="14135"/>
          <a:stretch/>
        </p:blipFill>
        <p:spPr>
          <a:xfrm rot="20939026">
            <a:off x="209438" y="619850"/>
            <a:ext cx="5445888" cy="27172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Diagram 1"/>
          <p:cNvGraphicFramePr/>
          <p:nvPr/>
        </p:nvGraphicFramePr>
        <p:xfrm>
          <a:off x="2787316" y="4558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98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10265-6CD8-493F-8A0B-2A6378E97C05}"/>
              </a:ext>
            </a:extLst>
          </p:cNvPr>
          <p:cNvSpPr txBox="1"/>
          <p:nvPr/>
        </p:nvSpPr>
        <p:spPr>
          <a:xfrm>
            <a:off x="200526" y="445168"/>
            <a:ext cx="875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 there any tensions between how I see my ‘calling’ and the educational landscape today?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C97F3-E9EE-4562-824D-28B66B92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32"/>
          <a:stretch/>
        </p:blipFill>
        <p:spPr>
          <a:xfrm>
            <a:off x="2303387" y="937459"/>
            <a:ext cx="4537225" cy="3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14954-6185-42F6-8723-9EC33DCF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239" y="145381"/>
            <a:ext cx="3901240" cy="390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F6DB1-1A54-485A-9AD7-A4350E90CAEA}"/>
              </a:ext>
            </a:extLst>
          </p:cNvPr>
          <p:cNvSpPr txBox="1"/>
          <p:nvPr/>
        </p:nvSpPr>
        <p:spPr>
          <a:xfrm>
            <a:off x="348916" y="398044"/>
            <a:ext cx="3060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far do the challenges we face provide opportunities for us to demonstrate our values?</a:t>
            </a:r>
          </a:p>
        </p:txBody>
      </p:sp>
    </p:spTree>
    <p:extLst>
      <p:ext uri="{BB962C8B-B14F-4D97-AF65-F5344CB8AC3E}">
        <p14:creationId xmlns:p14="http://schemas.microsoft.com/office/powerpoint/2010/main" val="197622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83456824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6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278296" y="0"/>
            <a:ext cx="8865704" cy="41744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6B530-39EF-47B0-AC40-4D5C45D0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61417" y="-2548270"/>
          <a:ext cx="3682553" cy="845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C8F0E23-FA5E-4DCC-BE3D-2024A6DAA2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6" t="7775"/>
          <a:stretch/>
        </p:blipFill>
        <p:spPr>
          <a:xfrm>
            <a:off x="4201199" y="201698"/>
            <a:ext cx="2500140" cy="1625841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75D9D-D74A-44D6-A133-577CE2F18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8724">
            <a:off x="6503504" y="585259"/>
            <a:ext cx="2437574" cy="1621085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4DB6CF-B696-43A6-A032-F2BB464280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1" t="15208" b="16673"/>
          <a:stretch/>
        </p:blipFill>
        <p:spPr>
          <a:xfrm rot="20742720">
            <a:off x="4260219" y="1789884"/>
            <a:ext cx="2457973" cy="1430093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1A531-5B69-43D7-9EC3-53F42D718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62871">
            <a:off x="6756550" y="2164723"/>
            <a:ext cx="2200970" cy="1320582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0A6461-87F2-43F5-A656-74936AE466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3546"/>
          <a:stretch/>
        </p:blipFill>
        <p:spPr>
          <a:xfrm>
            <a:off x="4873305" y="2944533"/>
            <a:ext cx="3045608" cy="116423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6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F049E-171F-4BDF-AF7B-73E5D76B1DEE}"/>
              </a:ext>
            </a:extLst>
          </p:cNvPr>
          <p:cNvSpPr txBox="1"/>
          <p:nvPr/>
        </p:nvSpPr>
        <p:spPr>
          <a:xfrm>
            <a:off x="5167386" y="371561"/>
            <a:ext cx="3629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do you consider your ‘calling’, ‘vocation’ or ‘purpose’ to be?</a:t>
            </a:r>
          </a:p>
          <a:p>
            <a:endParaRPr lang="en-GB" sz="2400" dirty="0"/>
          </a:p>
          <a:p>
            <a:r>
              <a:rPr lang="en-GB" sz="2400" dirty="0"/>
              <a:t>Is this something which has changed through your life?</a:t>
            </a:r>
          </a:p>
          <a:p>
            <a:endParaRPr lang="en-GB" sz="2400" dirty="0"/>
          </a:p>
          <a:p>
            <a:r>
              <a:rPr lang="en-GB" sz="2400" dirty="0"/>
              <a:t>What difference does this make to how you lead?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172AB-E822-45A2-913E-47469892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4" y="239218"/>
            <a:ext cx="4352088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2521558" y="1594086"/>
            <a:ext cx="1828800" cy="1016000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75" b="1" i="1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306694" y="1450364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4474447" y="234892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6814554" y="340771"/>
            <a:ext cx="211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7102900" y="1849297"/>
            <a:ext cx="137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4695184" y="1509199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4428260" y="2718223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7102900" y="3348238"/>
            <a:ext cx="137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657889" y="2157252"/>
            <a:ext cx="2407615" cy="1688392"/>
            <a:chOff x="657888" y="2157252"/>
            <a:chExt cx="2407615" cy="1688392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5992112" y="2332930"/>
            <a:ext cx="2816964" cy="1510790"/>
            <a:chOff x="5758195" y="2269789"/>
            <a:chExt cx="2816964" cy="1510790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5992113" y="312120"/>
            <a:ext cx="3058853" cy="1496727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8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1692471" y="553909"/>
            <a:ext cx="5759058" cy="3251441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000" b="1" dirty="0"/>
                <a:t>Reflection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11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558BD3-896A-4712-B9AF-2BE8E20253A6}"/>
              </a:ext>
            </a:extLst>
          </p:cNvPr>
          <p:cNvGrpSpPr/>
          <p:nvPr/>
        </p:nvGrpSpPr>
        <p:grpSpPr>
          <a:xfrm>
            <a:off x="5741978" y="767931"/>
            <a:ext cx="2244824" cy="2959023"/>
            <a:chOff x="8235280" y="806489"/>
            <a:chExt cx="2993098" cy="39453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936CD5A-2920-469D-AF75-FC8DCF49FC6F}"/>
                </a:ext>
              </a:extLst>
            </p:cNvPr>
            <p:cNvSpPr/>
            <p:nvPr/>
          </p:nvSpPr>
          <p:spPr>
            <a:xfrm>
              <a:off x="8235280" y="806489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MACRO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C7F990-E02F-48A2-989F-B1E31611DEC4}"/>
                </a:ext>
              </a:extLst>
            </p:cNvPr>
            <p:cNvSpPr/>
            <p:nvPr/>
          </p:nvSpPr>
          <p:spPr>
            <a:xfrm>
              <a:off x="8235280" y="3019603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STAFF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0263A5-2620-4C72-A26E-146305233485}"/>
                </a:ext>
              </a:extLst>
            </p:cNvPr>
            <p:cNvSpPr/>
            <p:nvPr/>
          </p:nvSpPr>
          <p:spPr>
            <a:xfrm>
              <a:off x="8235280" y="1900740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SCHOOL LEADERS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F5AB902-A66F-48AE-A816-5B1A66B9A531}"/>
                </a:ext>
              </a:extLst>
            </p:cNvPr>
            <p:cNvSpPr/>
            <p:nvPr/>
          </p:nvSpPr>
          <p:spPr>
            <a:xfrm>
              <a:off x="8235280" y="4138466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PUPILS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26BD0C9-3FC3-4E9E-9DF4-03C80AA7DD74}"/>
                </a:ext>
              </a:extLst>
            </p:cNvPr>
            <p:cNvCxnSpPr/>
            <p:nvPr/>
          </p:nvCxnSpPr>
          <p:spPr>
            <a:xfrm>
              <a:off x="9731829" y="1510748"/>
              <a:ext cx="0" cy="3123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FDCE67-6BA2-47E6-BA29-25D3770D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2556250"/>
              <a:ext cx="243861" cy="4755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6AFB3D-B2F9-4D88-B460-4EB0CA5F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3662937"/>
              <a:ext cx="243861" cy="47552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BC2E45-D6FB-47F5-A641-428703D0A716}"/>
              </a:ext>
            </a:extLst>
          </p:cNvPr>
          <p:cNvSpPr txBox="1"/>
          <p:nvPr/>
        </p:nvSpPr>
        <p:spPr>
          <a:xfrm>
            <a:off x="5124466" y="187299"/>
            <a:ext cx="33821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/>
              <a:t>Transference of fear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25BFF-5750-4F12-B307-C759DBF5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9" y="72414"/>
            <a:ext cx="4266097" cy="42127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F339FF-95B5-4EF1-80AC-18C42C885F6D}"/>
              </a:ext>
            </a:extLst>
          </p:cNvPr>
          <p:cNvSpPr txBox="1"/>
          <p:nvPr/>
        </p:nvSpPr>
        <p:spPr>
          <a:xfrm>
            <a:off x="1639002" y="1520927"/>
            <a:ext cx="13503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/>
              <a:t>Ecology of blessing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CD5EC-1B2A-430D-8601-451D998F9C49}"/>
              </a:ext>
            </a:extLst>
          </p:cNvPr>
          <p:cNvSpPr txBox="1"/>
          <p:nvPr/>
        </p:nvSpPr>
        <p:spPr>
          <a:xfrm>
            <a:off x="4336300" y="1530405"/>
            <a:ext cx="75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21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C285-F4C2-49A7-8F80-19C0CB78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4" y="160424"/>
            <a:ext cx="2751132" cy="3989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FE8DA-2F5C-4CA4-B732-417BE1D6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340" y="160423"/>
            <a:ext cx="4031649" cy="37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CE677-1EC0-472E-8B5D-9A805D42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21" y="285225"/>
            <a:ext cx="4032854" cy="3772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CC5BB-4832-4457-BA6B-C4AB1D59C1EF}"/>
              </a:ext>
            </a:extLst>
          </p:cNvPr>
          <p:cNvSpPr txBox="1"/>
          <p:nvPr/>
        </p:nvSpPr>
        <p:spPr>
          <a:xfrm>
            <a:off x="345030" y="958416"/>
            <a:ext cx="2121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Where would the different case study characters be on this chart?</a:t>
            </a:r>
          </a:p>
          <a:p>
            <a:endParaRPr lang="en-GB" dirty="0"/>
          </a:p>
          <a:p>
            <a:r>
              <a:rPr lang="en-GB" dirty="0"/>
              <a:t>What needs to happen for them in order for them to flourish?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FCFF9-5947-41EC-B1D2-771D172C194C}"/>
              </a:ext>
            </a:extLst>
          </p:cNvPr>
          <p:cNvSpPr txBox="1"/>
          <p:nvPr/>
        </p:nvSpPr>
        <p:spPr>
          <a:xfrm>
            <a:off x="6677878" y="715618"/>
            <a:ext cx="2121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Where might different members of your school community be on this chart?</a:t>
            </a:r>
          </a:p>
          <a:p>
            <a:endParaRPr lang="en-GB" dirty="0"/>
          </a:p>
          <a:p>
            <a:r>
              <a:rPr lang="en-GB" dirty="0"/>
              <a:t>What needs to happen for them in order for them to flourish?</a:t>
            </a:r>
          </a:p>
        </p:txBody>
      </p:sp>
    </p:spTree>
    <p:extLst>
      <p:ext uri="{BB962C8B-B14F-4D97-AF65-F5344CB8AC3E}">
        <p14:creationId xmlns:p14="http://schemas.microsoft.com/office/powerpoint/2010/main" val="3730208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EFAB3C-DC71-4064-BBA0-53C46E98456E}"/>
              </a:ext>
            </a:extLst>
          </p:cNvPr>
          <p:cNvSpPr txBox="1"/>
          <p:nvPr/>
        </p:nvSpPr>
        <p:spPr>
          <a:xfrm>
            <a:off x="437147" y="244643"/>
            <a:ext cx="8341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one thing could you do (or stop doing) tomorrow that would increase your flourishing?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243C4-03CB-4FB8-BB22-2E497426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69" y="1652337"/>
            <a:ext cx="3396432" cy="2253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E4127-1DA5-41B1-B52D-F14CD6AE26ED}"/>
              </a:ext>
            </a:extLst>
          </p:cNvPr>
          <p:cNvSpPr txBox="1"/>
          <p:nvPr/>
        </p:nvSpPr>
        <p:spPr>
          <a:xfrm>
            <a:off x="425115" y="2296617"/>
            <a:ext cx="418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difference would this make to those you lead, teach or meet?</a:t>
            </a:r>
          </a:p>
        </p:txBody>
      </p:sp>
    </p:spTree>
    <p:extLst>
      <p:ext uri="{BB962C8B-B14F-4D97-AF65-F5344CB8AC3E}">
        <p14:creationId xmlns:p14="http://schemas.microsoft.com/office/powerpoint/2010/main" val="276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490952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24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D77649-AF42-4D05-980E-1F14DA78A6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3A507-EA6D-4364-B2DA-715D0BB8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" y="119739"/>
            <a:ext cx="8764731" cy="48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40569-EA70-4D4C-82D1-FF3B81F5B90A}"/>
              </a:ext>
            </a:extLst>
          </p:cNvPr>
          <p:cNvSpPr txBox="1"/>
          <p:nvPr/>
        </p:nvSpPr>
        <p:spPr>
          <a:xfrm>
            <a:off x="425302" y="323230"/>
            <a:ext cx="37426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‘All she could do was hope, and she kept trying to do that, in spite of the fear and the loneliness.’</a:t>
            </a: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775C0C1E-9BAA-477C-BA39-3B540147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2570">
            <a:off x="5632486" y="408003"/>
            <a:ext cx="2261125" cy="34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253754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A95690-8815-4807-A84F-21A6C3F589E5}"/>
              </a:ext>
            </a:extLst>
          </p:cNvPr>
          <p:cNvSpPr txBox="1"/>
          <p:nvPr/>
        </p:nvSpPr>
        <p:spPr>
          <a:xfrm>
            <a:off x="5823679" y="352373"/>
            <a:ext cx="2803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Sage/Guide/Expert/</a:t>
            </a:r>
          </a:p>
          <a:p>
            <a:pPr algn="ctr"/>
            <a:r>
              <a:rPr lang="en-GB" sz="2400" b="1" dirty="0"/>
              <a:t>Enthusiast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D7E6F-EA09-4298-BED3-AF36C80D990A}"/>
              </a:ext>
            </a:extLst>
          </p:cNvPr>
          <p:cNvSpPr txBox="1"/>
          <p:nvPr/>
        </p:nvSpPr>
        <p:spPr>
          <a:xfrm>
            <a:off x="5063545" y="2908404"/>
            <a:ext cx="408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Energy/Passion/Love/</a:t>
            </a:r>
          </a:p>
          <a:p>
            <a:pPr algn="ctr"/>
            <a:r>
              <a:rPr lang="en-GB" sz="2400" b="1" dirty="0"/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6CCF4-D87D-4DC8-A2AF-D702AEA34F16}"/>
              </a:ext>
            </a:extLst>
          </p:cNvPr>
          <p:cNvSpPr txBox="1"/>
          <p:nvPr/>
        </p:nvSpPr>
        <p:spPr>
          <a:xfrm>
            <a:off x="0" y="2908403"/>
            <a:ext cx="433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Storyteller/Evangelist/</a:t>
            </a:r>
          </a:p>
          <a:p>
            <a:pPr algn="ctr"/>
            <a:r>
              <a:rPr lang="en-GB" sz="2400" b="1" dirty="0"/>
              <a:t>Salesperson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46CBD-6386-484B-88A4-7D9D22B02987}"/>
              </a:ext>
            </a:extLst>
          </p:cNvPr>
          <p:cNvSpPr txBox="1"/>
          <p:nvPr/>
        </p:nvSpPr>
        <p:spPr>
          <a:xfrm>
            <a:off x="227351" y="464799"/>
            <a:ext cx="408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Resourced/Trusted/</a:t>
            </a:r>
          </a:p>
          <a:p>
            <a:pPr algn="ctr"/>
            <a:r>
              <a:rPr lang="en-GB" sz="2400" b="1" dirty="0"/>
              <a:t>Revered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861481-B03D-47BC-946C-C861E414860E}"/>
              </a:ext>
            </a:extLst>
          </p:cNvPr>
          <p:cNvCxnSpPr/>
          <p:nvPr/>
        </p:nvCxnSpPr>
        <p:spPr>
          <a:xfrm flipV="1">
            <a:off x="5063545" y="880297"/>
            <a:ext cx="842580" cy="415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8D5C-6353-4A7B-BF30-507EF99AE9C8}"/>
              </a:ext>
            </a:extLst>
          </p:cNvPr>
          <p:cNvCxnSpPr>
            <a:cxnSpLocks/>
          </p:cNvCxnSpPr>
          <p:nvPr/>
        </p:nvCxnSpPr>
        <p:spPr>
          <a:xfrm flipH="1" flipV="1">
            <a:off x="3041130" y="1004341"/>
            <a:ext cx="927516" cy="291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08CEF5-ADC2-4FDD-A7F7-904BDD6AAEA1}"/>
              </a:ext>
            </a:extLst>
          </p:cNvPr>
          <p:cNvCxnSpPr>
            <a:cxnSpLocks/>
          </p:cNvCxnSpPr>
          <p:nvPr/>
        </p:nvCxnSpPr>
        <p:spPr>
          <a:xfrm flipH="1">
            <a:off x="2743200" y="2510710"/>
            <a:ext cx="1307892" cy="397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F74B7-12AB-4A95-B9E8-99D562B4D7C1}"/>
              </a:ext>
            </a:extLst>
          </p:cNvPr>
          <p:cNvCxnSpPr>
            <a:cxnSpLocks/>
          </p:cNvCxnSpPr>
          <p:nvPr/>
        </p:nvCxnSpPr>
        <p:spPr>
          <a:xfrm>
            <a:off x="5092910" y="2473234"/>
            <a:ext cx="1113018" cy="435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8B23A-8510-4BA9-AC98-33310BD88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7" b="2924"/>
          <a:stretch/>
        </p:blipFill>
        <p:spPr>
          <a:xfrm>
            <a:off x="176319" y="64167"/>
            <a:ext cx="3673929" cy="4255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4B883-A087-4867-96ED-5D90D389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67" y="124327"/>
            <a:ext cx="2507500" cy="37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8C073-AE62-45E8-88B3-D07816A50289}"/>
              </a:ext>
            </a:extLst>
          </p:cNvPr>
          <p:cNvSpPr txBox="1"/>
          <p:nvPr/>
        </p:nvSpPr>
        <p:spPr>
          <a:xfrm>
            <a:off x="4095661" y="240632"/>
            <a:ext cx="362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Daring leadership</a:t>
            </a:r>
          </a:p>
          <a:p>
            <a:r>
              <a:rPr lang="en-GB" sz="2400" i="1" dirty="0" err="1"/>
              <a:t>Bren</a:t>
            </a:r>
            <a:r>
              <a:rPr lang="en-GB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400" i="1" dirty="0"/>
              <a:t> Brown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E6D0D-BC9D-41F7-99A7-82A1BDEA6D96}"/>
              </a:ext>
            </a:extLst>
          </p:cNvPr>
          <p:cNvSpPr/>
          <p:nvPr/>
        </p:nvSpPr>
        <p:spPr>
          <a:xfrm>
            <a:off x="4095661" y="25207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https://www.inc.com/dr-brene-brown/figure-out-what-makes-you-vulnerable.html</a:t>
            </a:r>
          </a:p>
        </p:txBody>
      </p:sp>
      <p:pic>
        <p:nvPicPr>
          <p:cNvPr id="6" name="Picture 5" descr="A close up of text on a plaque&#10;&#10;Description automatically generated">
            <a:extLst>
              <a:ext uri="{FF2B5EF4-FFF2-40B4-BE49-F238E27FC236}">
                <a16:creationId xmlns:a16="http://schemas.microsoft.com/office/drawing/2014/main" id="{B0DC6BBA-4179-4440-9212-62E61047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30" y="151778"/>
            <a:ext cx="3128165" cy="41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4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9B321-861B-4950-8278-BC05507E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2" y="954490"/>
            <a:ext cx="8040897" cy="24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53290-9490-4830-83CA-002FE94C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00" y="187424"/>
            <a:ext cx="3925247" cy="3925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14B51-E6CE-4D15-9296-D744AB5576B7}"/>
              </a:ext>
            </a:extLst>
          </p:cNvPr>
          <p:cNvSpPr txBox="1"/>
          <p:nvPr/>
        </p:nvSpPr>
        <p:spPr>
          <a:xfrm>
            <a:off x="4941168" y="255577"/>
            <a:ext cx="3825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difference would it make if you replaced the word ‘teachers’ with ‘school leaders’ and the word ‘students’ with ‘school staff’?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314F-6F8B-4532-A0AC-C892D8D11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472" y="1933871"/>
            <a:ext cx="3416030" cy="18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B5F597-E340-4FEE-B89D-4F9E0C1DDC7E}"/>
              </a:ext>
            </a:extLst>
          </p:cNvPr>
          <p:cNvSpPr/>
          <p:nvPr/>
        </p:nvSpPr>
        <p:spPr>
          <a:xfrm>
            <a:off x="417095" y="389021"/>
            <a:ext cx="7996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 ‘Leadership is an activity that leads other people into full humanity: which enables them to take hold of, and take responsibility for, the life that they, as a unique, particular person within the created human race, have been given to live.’ </a:t>
            </a:r>
          </a:p>
          <a:p>
            <a:r>
              <a:rPr lang="en-GB" sz="2400" i="1" dirty="0"/>
              <a:t>Simon P. Walker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AA69C-92E7-4BEE-937A-51818279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7" b="22700"/>
          <a:stretch/>
        </p:blipFill>
        <p:spPr>
          <a:xfrm>
            <a:off x="5678906" y="2262862"/>
            <a:ext cx="2735178" cy="1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6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484FD-832A-4791-BF32-F6927449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" r="10460"/>
          <a:stretch/>
        </p:blipFill>
        <p:spPr>
          <a:xfrm>
            <a:off x="249154" y="1275242"/>
            <a:ext cx="6340967" cy="2394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30B7A-52AC-4554-BF29-ABADBFA93869}"/>
              </a:ext>
            </a:extLst>
          </p:cNvPr>
          <p:cNvSpPr txBox="1"/>
          <p:nvPr/>
        </p:nvSpPr>
        <p:spPr>
          <a:xfrm>
            <a:off x="541421" y="485274"/>
            <a:ext cx="392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Simon P Walker </a:t>
            </a:r>
            <a:r>
              <a:rPr lang="en-GB" i="1" dirty="0"/>
              <a:t>Undefended Leadership</a:t>
            </a:r>
          </a:p>
          <a:p>
            <a:r>
              <a:rPr lang="en-GB" dirty="0"/>
              <a:t>‘Front stage and back stage’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BAB28-6C8A-44DC-BF1C-2C6AB8CB03EC}"/>
              </a:ext>
            </a:extLst>
          </p:cNvPr>
          <p:cNvSpPr txBox="1"/>
          <p:nvPr/>
        </p:nvSpPr>
        <p:spPr>
          <a:xfrm>
            <a:off x="6872886" y="868046"/>
            <a:ext cx="1908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Is who you are on the ‘front stage’ the same as who you are ‘backstage’?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72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372EFFB-D8D5-4D3C-B622-47AC6E72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04" y="326619"/>
            <a:ext cx="3912104" cy="3947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18ED-BE7D-4273-890B-EC8A0B95048A}"/>
              </a:ext>
            </a:extLst>
          </p:cNvPr>
          <p:cNvSpPr txBox="1"/>
          <p:nvPr/>
        </p:nvSpPr>
        <p:spPr>
          <a:xfrm>
            <a:off x="4367855" y="387025"/>
            <a:ext cx="431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Where do you see yourself on this diagram?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D4461-7FDA-44AD-8BB6-80AFC927A250}"/>
              </a:ext>
            </a:extLst>
          </p:cNvPr>
          <p:cNvSpPr txBox="1"/>
          <p:nvPr/>
        </p:nvSpPr>
        <p:spPr>
          <a:xfrm>
            <a:off x="4367855" y="1695540"/>
            <a:ext cx="431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difference does that make to your school community?</a:t>
            </a:r>
          </a:p>
        </p:txBody>
      </p:sp>
    </p:spTree>
    <p:extLst>
      <p:ext uri="{BB962C8B-B14F-4D97-AF65-F5344CB8AC3E}">
        <p14:creationId xmlns:p14="http://schemas.microsoft.com/office/powerpoint/2010/main" val="41414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9411B-F7C9-401C-AFAF-92757FF41958}"/>
              </a:ext>
            </a:extLst>
          </p:cNvPr>
          <p:cNvSpPr txBox="1"/>
          <p:nvPr/>
        </p:nvSpPr>
        <p:spPr>
          <a:xfrm>
            <a:off x="327483" y="191386"/>
            <a:ext cx="778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Leadership of Character Education: 3 Leadership Models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80E30EA-98E4-40BD-9A0B-46AACD3F75E0}"/>
              </a:ext>
            </a:extLst>
          </p:cNvPr>
          <p:cNvGraphicFramePr>
            <a:graphicFrameLocks noGrp="1"/>
          </p:cNvGraphicFramePr>
          <p:nvPr/>
        </p:nvGraphicFramePr>
        <p:xfrm>
          <a:off x="353000" y="560718"/>
          <a:ext cx="8437999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644">
                  <a:extLst>
                    <a:ext uri="{9D8B030D-6E8A-4147-A177-3AD203B41FA5}">
                      <a16:colId xmlns:a16="http://schemas.microsoft.com/office/drawing/2014/main" val="2580402880"/>
                    </a:ext>
                  </a:extLst>
                </a:gridCol>
                <a:gridCol w="2538958">
                  <a:extLst>
                    <a:ext uri="{9D8B030D-6E8A-4147-A177-3AD203B41FA5}">
                      <a16:colId xmlns:a16="http://schemas.microsoft.com/office/drawing/2014/main" val="2203616853"/>
                    </a:ext>
                  </a:extLst>
                </a:gridCol>
                <a:gridCol w="2317897">
                  <a:extLst>
                    <a:ext uri="{9D8B030D-6E8A-4147-A177-3AD203B41FA5}">
                      <a16:colId xmlns:a16="http://schemas.microsoft.com/office/drawing/2014/main" val="2853857163"/>
                    </a:ext>
                  </a:extLst>
                </a:gridCol>
                <a:gridCol w="2109500">
                  <a:extLst>
                    <a:ext uri="{9D8B030D-6E8A-4147-A177-3AD203B41FA5}">
                      <a16:colId xmlns:a16="http://schemas.microsoft.com/office/drawing/2014/main" val="25502068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Fullan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Kotter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09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Type: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Transformational (based on relationship not transaction)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Change-management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Servant Leadership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245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From: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MacGregor Burns (1978)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Kotter (1995)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Greenleaf (1975)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59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Characterised by: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Energy, enthusiasm and hope; vision leading to higher moral 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Urgency, vision, motivating troops, acceleration via quick wins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Listening &amp; empathy, looking to the needs of others, building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118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Useful for: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Where the school needs   re-energising with vision and 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When immediate change is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Embedding values long-term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5250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CCF447-99C4-4C9C-A865-22EFFB3110AE}"/>
              </a:ext>
            </a:extLst>
          </p:cNvPr>
          <p:cNvSpPr txBox="1"/>
          <p:nvPr/>
        </p:nvSpPr>
        <p:spPr>
          <a:xfrm>
            <a:off x="353000" y="3865998"/>
            <a:ext cx="4844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Leadership of Character Education, 30-37</a:t>
            </a:r>
          </a:p>
        </p:txBody>
      </p:sp>
    </p:spTree>
    <p:extLst>
      <p:ext uri="{BB962C8B-B14F-4D97-AF65-F5344CB8AC3E}">
        <p14:creationId xmlns:p14="http://schemas.microsoft.com/office/powerpoint/2010/main" val="289433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974C8-A189-496B-A790-A578C66D0ECD}"/>
              </a:ext>
            </a:extLst>
          </p:cNvPr>
          <p:cNvSpPr txBox="1"/>
          <p:nvPr/>
        </p:nvSpPr>
        <p:spPr>
          <a:xfrm>
            <a:off x="552893" y="416796"/>
            <a:ext cx="3164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sort of leader are you?</a:t>
            </a:r>
          </a:p>
        </p:txBody>
      </p:sp>
      <p:pic>
        <p:nvPicPr>
          <p:cNvPr id="4" name="Picture 3" descr="A person wearing sunglasses posing for the camera&#10;&#10;Description automatically generated">
            <a:extLst>
              <a:ext uri="{FF2B5EF4-FFF2-40B4-BE49-F238E27FC236}">
                <a16:creationId xmlns:a16="http://schemas.microsoft.com/office/drawing/2014/main" id="{9EC66D3F-0688-433E-B950-CD8B8882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932" y="161614"/>
            <a:ext cx="3789445" cy="3789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8FBF1-0733-4FF9-8510-D2DB55FA75DF}"/>
              </a:ext>
            </a:extLst>
          </p:cNvPr>
          <p:cNvSpPr txBox="1"/>
          <p:nvPr/>
        </p:nvSpPr>
        <p:spPr>
          <a:xfrm>
            <a:off x="552893" y="1977656"/>
            <a:ext cx="3359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does that mean for your school?</a:t>
            </a:r>
          </a:p>
        </p:txBody>
      </p:sp>
    </p:spTree>
    <p:extLst>
      <p:ext uri="{BB962C8B-B14F-4D97-AF65-F5344CB8AC3E}">
        <p14:creationId xmlns:p14="http://schemas.microsoft.com/office/powerpoint/2010/main" val="126669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8D8848-7BCE-4EF7-9A4D-51DF4C0CF803}"/>
              </a:ext>
            </a:extLst>
          </p:cNvPr>
          <p:cNvGrpSpPr/>
          <p:nvPr/>
        </p:nvGrpSpPr>
        <p:grpSpPr>
          <a:xfrm>
            <a:off x="1636324" y="518908"/>
            <a:ext cx="5759058" cy="3215345"/>
            <a:chOff x="0" y="0"/>
            <a:chExt cx="5759058" cy="321534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63930E-E902-4693-8334-D8F57F36BA4E}"/>
                </a:ext>
              </a:extLst>
            </p:cNvPr>
            <p:cNvSpPr/>
            <p:nvPr/>
          </p:nvSpPr>
          <p:spPr>
            <a:xfrm>
              <a:off x="0" y="0"/>
              <a:ext cx="5759058" cy="3215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1550DF-278B-45C1-920B-0187C59EB0F7}"/>
                </a:ext>
              </a:extLst>
            </p:cNvPr>
            <p:cNvSpPr txBox="1"/>
            <p:nvPr/>
          </p:nvSpPr>
          <p:spPr>
            <a:xfrm>
              <a:off x="94174" y="94174"/>
              <a:ext cx="5570710" cy="3026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 kern="1200" dirty="0"/>
                <a:t>Called, Connected, Committed: 24 Leadership Practices (2020) </a:t>
              </a:r>
              <a:endParaRPr lang="en-US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580803" y="476527"/>
          <a:ext cx="7886700" cy="3209853"/>
        </p:xfrm>
        <a:graphic>
          <a:graphicData uri="http://schemas.openxmlformats.org/drawingml/2006/table">
            <a:tbl>
              <a:tblPr firstRow="1" bandRow="1"/>
              <a:tblGrid>
                <a:gridCol w="1971675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3352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542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3C3F3-3444-4565-A064-DDA95922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419" y="250928"/>
            <a:ext cx="5034505" cy="2060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FC1E2-28F1-414F-B8B1-71A7B465C07A}"/>
              </a:ext>
            </a:extLst>
          </p:cNvPr>
          <p:cNvSpPr txBox="1"/>
          <p:nvPr/>
        </p:nvSpPr>
        <p:spPr>
          <a:xfrm>
            <a:off x="263687" y="1139810"/>
            <a:ext cx="3172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each leadership practice, think about where the strengths in your school are. Can you think of a person (or people) who particularly demonstrate(s) that practice?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D7040-0561-434F-88ED-587E85E18102}"/>
              </a:ext>
            </a:extLst>
          </p:cNvPr>
          <p:cNvSpPr txBox="1"/>
          <p:nvPr/>
        </p:nvSpPr>
        <p:spPr>
          <a:xfrm>
            <a:off x="263687" y="250928"/>
            <a:ext cx="322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Leadership Practice Gap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698B3-9ADE-42F1-A68C-564121BFC087}"/>
              </a:ext>
            </a:extLst>
          </p:cNvPr>
          <p:cNvSpPr txBox="1"/>
          <p:nvPr/>
        </p:nvSpPr>
        <p:spPr>
          <a:xfrm>
            <a:off x="3725648" y="2635254"/>
            <a:ext cx="5034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look where the gaps are. What could you do to encourage this practice more within your organisation?</a:t>
            </a:r>
          </a:p>
        </p:txBody>
      </p:sp>
    </p:spTree>
    <p:extLst>
      <p:ext uri="{BB962C8B-B14F-4D97-AF65-F5344CB8AC3E}">
        <p14:creationId xmlns:p14="http://schemas.microsoft.com/office/powerpoint/2010/main" val="28700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EFA60-060E-42C6-A57A-028A34B5BD74}"/>
              </a:ext>
            </a:extLst>
          </p:cNvPr>
          <p:cNvSpPr txBox="1"/>
          <p:nvPr/>
        </p:nvSpPr>
        <p:spPr>
          <a:xfrm>
            <a:off x="3361899" y="148856"/>
            <a:ext cx="5722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/>
              <a:t>The Leadership Practice ‘deep dive’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3921B-C9DB-4D46-A7AA-A5DBDB6A2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61" y="288296"/>
            <a:ext cx="2883683" cy="1615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BDB9B-D9FF-4134-9C69-F3350FC00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5" y="2302483"/>
            <a:ext cx="4550735" cy="1615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61C24-7502-4EF9-8048-50805317C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76" b="5004"/>
          <a:stretch/>
        </p:blipFill>
        <p:spPr>
          <a:xfrm>
            <a:off x="5499603" y="829001"/>
            <a:ext cx="2976673" cy="1867077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4ECEED4-1EFA-4641-BBBD-7E4DC5CE03DD}"/>
              </a:ext>
            </a:extLst>
          </p:cNvPr>
          <p:cNvSpPr/>
          <p:nvPr/>
        </p:nvSpPr>
        <p:spPr>
          <a:xfrm rot="20188817">
            <a:off x="5027835" y="2935421"/>
            <a:ext cx="1453550" cy="122025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917421-3C5A-4AF2-9691-299AFA48695F}"/>
              </a:ext>
            </a:extLst>
          </p:cNvPr>
          <p:cNvSpPr/>
          <p:nvPr/>
        </p:nvSpPr>
        <p:spPr>
          <a:xfrm>
            <a:off x="298174" y="475502"/>
            <a:ext cx="85448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AB080-D617-428B-8704-521C0A75E4D7}"/>
              </a:ext>
            </a:extLst>
          </p:cNvPr>
          <p:cNvSpPr/>
          <p:nvPr/>
        </p:nvSpPr>
        <p:spPr>
          <a:xfrm>
            <a:off x="833467" y="420250"/>
            <a:ext cx="77837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EBC9A1-8A95-4504-9A5B-8B9F4782C9E7}"/>
              </a:ext>
            </a:extLst>
          </p:cNvPr>
          <p:cNvSpPr/>
          <p:nvPr/>
        </p:nvSpPr>
        <p:spPr>
          <a:xfrm>
            <a:off x="833467" y="729417"/>
            <a:ext cx="3660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…countering our dominant educational meta-narrative of ‘not good enough’…</a:t>
            </a:r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730CA4F-71AF-441E-96B1-485E082E2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11" y="304888"/>
            <a:ext cx="3282005" cy="32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64547-64AF-4FD5-8C19-3FEDE13BAD4E}"/>
              </a:ext>
            </a:extLst>
          </p:cNvPr>
          <p:cNvSpPr/>
          <p:nvPr/>
        </p:nvSpPr>
        <p:spPr>
          <a:xfrm>
            <a:off x="170384" y="179180"/>
            <a:ext cx="3952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DEC48D-C473-40E7-ADCC-401D2EE9F222}"/>
              </a:ext>
            </a:extLst>
          </p:cNvPr>
          <p:cNvSpPr/>
          <p:nvPr/>
        </p:nvSpPr>
        <p:spPr>
          <a:xfrm>
            <a:off x="369168" y="996113"/>
            <a:ext cx="3864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https://dera.ioe.ac.uk/5117/1/media-75c-a0-reservoirs-of-hope-full.pdf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9E4D0-40C0-4843-BED9-3AB22062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76" y="332540"/>
            <a:ext cx="2397141" cy="33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7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BE3EC-DDD2-4A31-ACA7-067EFD7618E2}"/>
              </a:ext>
            </a:extLst>
          </p:cNvPr>
          <p:cNvSpPr txBox="1"/>
          <p:nvPr/>
        </p:nvSpPr>
        <p:spPr>
          <a:xfrm>
            <a:off x="446567" y="331736"/>
            <a:ext cx="3725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far do you nurture your own flourishing?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40E06-375A-4D86-A552-391735694CCF}"/>
              </a:ext>
            </a:extLst>
          </p:cNvPr>
          <p:cNvSpPr txBox="1"/>
          <p:nvPr/>
        </p:nvSpPr>
        <p:spPr>
          <a:xfrm>
            <a:off x="446567" y="1640958"/>
            <a:ext cx="8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impact does this have on</a:t>
            </a:r>
          </a:p>
          <a:p>
            <a:r>
              <a:rPr lang="en-GB" sz="2400" dirty="0"/>
              <a:t>your school community?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2592D-CE6D-4C25-AE17-47FE8418722B}"/>
              </a:ext>
            </a:extLst>
          </p:cNvPr>
          <p:cNvSpPr txBox="1"/>
          <p:nvPr/>
        </p:nvSpPr>
        <p:spPr>
          <a:xfrm>
            <a:off x="446566" y="2699252"/>
            <a:ext cx="808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are your next steps for</a:t>
            </a:r>
          </a:p>
          <a:p>
            <a:r>
              <a:rPr lang="en-GB" sz="2400" dirty="0"/>
              <a:t>developing well-being within</a:t>
            </a:r>
          </a:p>
          <a:p>
            <a:r>
              <a:rPr lang="en-GB" sz="2400" dirty="0"/>
              <a:t>your school?</a:t>
            </a: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2315A2-D8D5-4711-B107-5BE95AB8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80" y="275104"/>
            <a:ext cx="3562704" cy="35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57" y="283407"/>
            <a:ext cx="5933660" cy="36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B1070-ED3B-46F5-B7ED-661BCF643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12" y="259837"/>
            <a:ext cx="3880521" cy="3880521"/>
          </a:xfrm>
          <a:prstGeom prst="rect">
            <a:avLst/>
          </a:prstGeom>
        </p:spPr>
      </p:pic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B9D102-20F6-4AEE-BC29-AF083F1A554B}"/>
              </a:ext>
            </a:extLst>
          </p:cNvPr>
          <p:cNvSpPr/>
          <p:nvPr/>
        </p:nvSpPr>
        <p:spPr>
          <a:xfrm>
            <a:off x="6104047" y="1158619"/>
            <a:ext cx="1993506" cy="1742187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0902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5397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02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17" r="11029" b="4807"/>
          <a:stretch/>
        </p:blipFill>
        <p:spPr>
          <a:xfrm>
            <a:off x="1816769" y="372979"/>
            <a:ext cx="5636963" cy="2550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1" y="156410"/>
            <a:ext cx="283945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Can Vision be too idealistic? Rose-tinted? Inspirational? Transformational?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10463" y="685801"/>
            <a:ext cx="529390" cy="10467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284" y="3140246"/>
            <a:ext cx="28394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What is your actual lived experience? Is the first step of great leadership defining reality accurately?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31959" y="2923676"/>
            <a:ext cx="1816768" cy="8167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1692471" y="553909"/>
            <a:ext cx="5759058" cy="3251441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000" b="1" dirty="0"/>
                <a:t>Evaluating Prevailing Narratives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86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273896" y="317124"/>
            <a:ext cx="8391964" cy="3315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>
              <a:defRPr/>
            </a:pPr>
            <a:endParaRPr lang="en-US" sz="1400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457189">
              <a:defRPr/>
            </a:pPr>
            <a:endParaRPr lang="en-US" sz="36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2574" y="457928"/>
          <a:ext cx="7453286" cy="340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Thin Narratives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Thick Narratives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Utilitarian/</a:t>
                      </a:r>
                    </a:p>
                    <a:p>
                      <a:r>
                        <a:rPr lang="en-US" sz="2400" dirty="0"/>
                        <a:t>Instrumentalist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Wisdom, Knowledge and Skills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(for living well)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/>
                        <a:t>Competitive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Hope and Aspiration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(through forgiveness</a:t>
                      </a:r>
                      <a:r>
                        <a:rPr lang="en-US" sz="2400" baseline="0" dirty="0"/>
                        <a:t> and grace)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/>
                        <a:t>Individualistic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Community and Living Well Together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(</a:t>
                      </a:r>
                      <a:r>
                        <a:rPr lang="en-US" sz="2400" baseline="0" dirty="0"/>
                        <a:t>created for life together)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Reductionist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Dignity and Respect</a:t>
                      </a:r>
                      <a:r>
                        <a:rPr lang="en-US" sz="2400" baseline="0" dirty="0"/>
                        <a:t> (of every person)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5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FEL_Powerpoint_Presentation_16-9_template</Template>
  <TotalTime>41477</TotalTime>
  <Words>1138</Words>
  <Application>Microsoft Office PowerPoint</Application>
  <PresentationFormat>On-screen Show (16:9)</PresentationFormat>
  <Paragraphs>180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Inside Pages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SUBLIME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209</cp:revision>
  <cp:lastPrinted>2020-01-11T17:18:35Z</cp:lastPrinted>
  <dcterms:created xsi:type="dcterms:W3CDTF">2016-09-19T13:44:43Z</dcterms:created>
  <dcterms:modified xsi:type="dcterms:W3CDTF">2020-01-11T17:26:55Z</dcterms:modified>
</cp:coreProperties>
</file>