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8" r:id="rId1"/>
    <p:sldMasterId id="2147483670" r:id="rId2"/>
  </p:sldMasterIdLst>
  <p:notesMasterIdLst>
    <p:notesMasterId r:id="rId53"/>
  </p:notesMasterIdLst>
  <p:handoutMasterIdLst>
    <p:handoutMasterId r:id="rId54"/>
  </p:handoutMasterIdLst>
  <p:sldIdLst>
    <p:sldId id="817" r:id="rId3"/>
    <p:sldId id="804" r:id="rId4"/>
    <p:sldId id="730" r:id="rId5"/>
    <p:sldId id="731" r:id="rId6"/>
    <p:sldId id="742" r:id="rId7"/>
    <p:sldId id="688" r:id="rId8"/>
    <p:sldId id="825" r:id="rId9"/>
    <p:sldId id="844" r:id="rId10"/>
    <p:sldId id="371" r:id="rId11"/>
    <p:sldId id="675" r:id="rId12"/>
    <p:sldId id="676" r:id="rId13"/>
    <p:sldId id="845" r:id="rId14"/>
    <p:sldId id="846" r:id="rId15"/>
    <p:sldId id="852" r:id="rId16"/>
    <p:sldId id="567" r:id="rId17"/>
    <p:sldId id="848" r:id="rId18"/>
    <p:sldId id="862" r:id="rId19"/>
    <p:sldId id="824" r:id="rId20"/>
    <p:sldId id="873" r:id="rId21"/>
    <p:sldId id="476" r:id="rId22"/>
    <p:sldId id="830" r:id="rId23"/>
    <p:sldId id="849" r:id="rId24"/>
    <p:sldId id="851" r:id="rId25"/>
    <p:sldId id="861" r:id="rId26"/>
    <p:sldId id="847" r:id="rId27"/>
    <p:sldId id="786" r:id="rId28"/>
    <p:sldId id="787" r:id="rId29"/>
    <p:sldId id="707" r:id="rId30"/>
    <p:sldId id="822" r:id="rId31"/>
    <p:sldId id="855" r:id="rId32"/>
    <p:sldId id="853" r:id="rId33"/>
    <p:sldId id="854" r:id="rId34"/>
    <p:sldId id="856" r:id="rId35"/>
    <p:sldId id="857" r:id="rId36"/>
    <p:sldId id="859" r:id="rId37"/>
    <p:sldId id="860" r:id="rId38"/>
    <p:sldId id="863" r:id="rId39"/>
    <p:sldId id="864" r:id="rId40"/>
    <p:sldId id="867" r:id="rId41"/>
    <p:sldId id="866" r:id="rId42"/>
    <p:sldId id="858" r:id="rId43"/>
    <p:sldId id="868" r:id="rId44"/>
    <p:sldId id="874" r:id="rId45"/>
    <p:sldId id="869" r:id="rId46"/>
    <p:sldId id="875" r:id="rId47"/>
    <p:sldId id="870" r:id="rId48"/>
    <p:sldId id="871" r:id="rId49"/>
    <p:sldId id="865" r:id="rId50"/>
    <p:sldId id="872" r:id="rId51"/>
    <p:sldId id="727" r:id="rId52"/>
  </p:sldIdLst>
  <p:sldSz cx="9144000" cy="5143500" type="screen16x9"/>
  <p:notesSz cx="6805613" cy="9944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996600"/>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8" autoAdjust="0"/>
    <p:restoredTop sz="95231" autoAdjust="0"/>
  </p:normalViewPr>
  <p:slideViewPr>
    <p:cSldViewPr snapToGrid="0" snapToObjects="1">
      <p:cViewPr varScale="1">
        <p:scale>
          <a:sx n="112" d="100"/>
          <a:sy n="112" d="100"/>
        </p:scale>
        <p:origin x="204" y="45"/>
      </p:cViewPr>
      <p:guideLst>
        <p:guide orient="horz" pos="1620"/>
        <p:guide pos="2880"/>
      </p:guideLst>
    </p:cSldViewPr>
  </p:slideViewPr>
  <p:outlineViewPr>
    <p:cViewPr>
      <p:scale>
        <a:sx n="33" d="100"/>
        <a:sy n="33" d="100"/>
      </p:scale>
      <p:origin x="0" y="-636"/>
    </p:cViewPr>
  </p:outlin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7D5943-5B2C-4808-9D14-D58555F3D05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490E9644-4F1F-4597-868C-2CE65934DAF3}">
      <dgm:prSet phldrT="[Text]"/>
      <dgm:spPr/>
      <dgm:t>
        <a:bodyPr/>
        <a:lstStyle/>
        <a:p>
          <a:r>
            <a:rPr lang="en-US" b="1" dirty="0"/>
            <a:t>Defining our Current Reality/ Evaluating Prevailing Narratives</a:t>
          </a:r>
        </a:p>
      </dgm:t>
    </dgm:pt>
    <dgm:pt modelId="{1317AD1E-3E1E-4EA1-85CE-202B2CBD10F3}" type="parTrans" cxnId="{49513F54-2C65-4C9A-B41E-52A0D40ED616}">
      <dgm:prSet/>
      <dgm:spPr/>
      <dgm:t>
        <a:bodyPr/>
        <a:lstStyle/>
        <a:p>
          <a:endParaRPr lang="en-US"/>
        </a:p>
      </dgm:t>
    </dgm:pt>
    <dgm:pt modelId="{8487365E-760F-43E2-A02D-58231ACF6352}" type="sibTrans" cxnId="{49513F54-2C65-4C9A-B41E-52A0D40ED616}">
      <dgm:prSet/>
      <dgm:spPr/>
      <dgm:t>
        <a:bodyPr/>
        <a:lstStyle/>
        <a:p>
          <a:endParaRPr lang="en-US"/>
        </a:p>
      </dgm:t>
    </dgm:pt>
    <dgm:pt modelId="{2451B477-F64F-48B2-9F10-EDE9E54BD2B2}" type="pres">
      <dgm:prSet presAssocID="{DE7D5943-5B2C-4808-9D14-D58555F3D05F}" presName="outerComposite" presStyleCnt="0">
        <dgm:presLayoutVars>
          <dgm:chMax val="5"/>
          <dgm:dir/>
          <dgm:resizeHandles val="exact"/>
        </dgm:presLayoutVars>
      </dgm:prSet>
      <dgm:spPr/>
    </dgm:pt>
    <dgm:pt modelId="{3F77ED7A-42AC-4AF5-8E81-6F54E093B17A}" type="pres">
      <dgm:prSet presAssocID="{DE7D5943-5B2C-4808-9D14-D58555F3D05F}" presName="dummyMaxCanvas" presStyleCnt="0">
        <dgm:presLayoutVars/>
      </dgm:prSet>
      <dgm:spPr/>
    </dgm:pt>
    <dgm:pt modelId="{D0374680-F994-4F73-9136-8EE2F6EBF037}" type="pres">
      <dgm:prSet presAssocID="{DE7D5943-5B2C-4808-9D14-D58555F3D05F}" presName="OneNode_1" presStyleLbl="node1" presStyleIdx="0" presStyleCnt="1" custLinFactNeighborY="-33158">
        <dgm:presLayoutVars>
          <dgm:bulletEnabled val="1"/>
        </dgm:presLayoutVars>
      </dgm:prSet>
      <dgm:spPr/>
    </dgm:pt>
  </dgm:ptLst>
  <dgm:cxnLst>
    <dgm:cxn modelId="{32CC4C67-8AA2-40EF-8FD4-23303B6452F5}" type="presOf" srcId="{490E9644-4F1F-4597-868C-2CE65934DAF3}" destId="{D0374680-F994-4F73-9136-8EE2F6EBF037}" srcOrd="0" destOrd="0" presId="urn:microsoft.com/office/officeart/2005/8/layout/vProcess5"/>
    <dgm:cxn modelId="{49513F54-2C65-4C9A-B41E-52A0D40ED616}" srcId="{DE7D5943-5B2C-4808-9D14-D58555F3D05F}" destId="{490E9644-4F1F-4597-868C-2CE65934DAF3}" srcOrd="0" destOrd="0" parTransId="{1317AD1E-3E1E-4EA1-85CE-202B2CBD10F3}" sibTransId="{8487365E-760F-43E2-A02D-58231ACF6352}"/>
    <dgm:cxn modelId="{4C408BA9-FC61-40D9-B81B-A6F1653A57DE}" type="presOf" srcId="{DE7D5943-5B2C-4808-9D14-D58555F3D05F}" destId="{2451B477-F64F-48B2-9F10-EDE9E54BD2B2}" srcOrd="0" destOrd="0" presId="urn:microsoft.com/office/officeart/2005/8/layout/vProcess5"/>
    <dgm:cxn modelId="{ABF65A5F-58A5-4EFD-BD96-54164A8D6912}" type="presParOf" srcId="{2451B477-F64F-48B2-9F10-EDE9E54BD2B2}" destId="{3F77ED7A-42AC-4AF5-8E81-6F54E093B17A}" srcOrd="0" destOrd="0" presId="urn:microsoft.com/office/officeart/2005/8/layout/vProcess5"/>
    <dgm:cxn modelId="{001E75D9-5134-4533-BB33-7BFDC3010F20}" type="presParOf" srcId="{2451B477-F64F-48B2-9F10-EDE9E54BD2B2}" destId="{D0374680-F994-4F73-9136-8EE2F6EBF037}" srcOrd="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E7D5943-5B2C-4808-9D14-D58555F3D05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490E9644-4F1F-4597-868C-2CE65934DAF3}">
      <dgm:prSet phldrT="[Text]"/>
      <dgm:spPr/>
      <dgm:t>
        <a:bodyPr/>
        <a:lstStyle/>
        <a:p>
          <a:r>
            <a:rPr lang="en-US" b="1" dirty="0"/>
            <a:t>The Importance of Leadership for Character Development</a:t>
          </a:r>
        </a:p>
      </dgm:t>
    </dgm:pt>
    <dgm:pt modelId="{1317AD1E-3E1E-4EA1-85CE-202B2CBD10F3}" type="parTrans" cxnId="{49513F54-2C65-4C9A-B41E-52A0D40ED616}">
      <dgm:prSet/>
      <dgm:spPr/>
      <dgm:t>
        <a:bodyPr/>
        <a:lstStyle/>
        <a:p>
          <a:endParaRPr lang="en-US"/>
        </a:p>
      </dgm:t>
    </dgm:pt>
    <dgm:pt modelId="{8487365E-760F-43E2-A02D-58231ACF6352}" type="sibTrans" cxnId="{49513F54-2C65-4C9A-B41E-52A0D40ED616}">
      <dgm:prSet/>
      <dgm:spPr/>
      <dgm:t>
        <a:bodyPr/>
        <a:lstStyle/>
        <a:p>
          <a:endParaRPr lang="en-US"/>
        </a:p>
      </dgm:t>
    </dgm:pt>
    <dgm:pt modelId="{2451B477-F64F-48B2-9F10-EDE9E54BD2B2}" type="pres">
      <dgm:prSet presAssocID="{DE7D5943-5B2C-4808-9D14-D58555F3D05F}" presName="outerComposite" presStyleCnt="0">
        <dgm:presLayoutVars>
          <dgm:chMax val="5"/>
          <dgm:dir/>
          <dgm:resizeHandles val="exact"/>
        </dgm:presLayoutVars>
      </dgm:prSet>
      <dgm:spPr/>
    </dgm:pt>
    <dgm:pt modelId="{3F77ED7A-42AC-4AF5-8E81-6F54E093B17A}" type="pres">
      <dgm:prSet presAssocID="{DE7D5943-5B2C-4808-9D14-D58555F3D05F}" presName="dummyMaxCanvas" presStyleCnt="0">
        <dgm:presLayoutVars/>
      </dgm:prSet>
      <dgm:spPr/>
    </dgm:pt>
    <dgm:pt modelId="{D0374680-F994-4F73-9136-8EE2F6EBF037}" type="pres">
      <dgm:prSet presAssocID="{DE7D5943-5B2C-4808-9D14-D58555F3D05F}" presName="OneNode_1" presStyleLbl="node1" presStyleIdx="0" presStyleCnt="1" custLinFactNeighborX="-34068" custLinFactNeighborY="-33158">
        <dgm:presLayoutVars>
          <dgm:bulletEnabled val="1"/>
        </dgm:presLayoutVars>
      </dgm:prSet>
      <dgm:spPr/>
    </dgm:pt>
  </dgm:ptLst>
  <dgm:cxnLst>
    <dgm:cxn modelId="{32CC4C67-8AA2-40EF-8FD4-23303B6452F5}" type="presOf" srcId="{490E9644-4F1F-4597-868C-2CE65934DAF3}" destId="{D0374680-F994-4F73-9136-8EE2F6EBF037}" srcOrd="0" destOrd="0" presId="urn:microsoft.com/office/officeart/2005/8/layout/vProcess5"/>
    <dgm:cxn modelId="{49513F54-2C65-4C9A-B41E-52A0D40ED616}" srcId="{DE7D5943-5B2C-4808-9D14-D58555F3D05F}" destId="{490E9644-4F1F-4597-868C-2CE65934DAF3}" srcOrd="0" destOrd="0" parTransId="{1317AD1E-3E1E-4EA1-85CE-202B2CBD10F3}" sibTransId="{8487365E-760F-43E2-A02D-58231ACF6352}"/>
    <dgm:cxn modelId="{4C408BA9-FC61-40D9-B81B-A6F1653A57DE}" type="presOf" srcId="{DE7D5943-5B2C-4808-9D14-D58555F3D05F}" destId="{2451B477-F64F-48B2-9F10-EDE9E54BD2B2}" srcOrd="0" destOrd="0" presId="urn:microsoft.com/office/officeart/2005/8/layout/vProcess5"/>
    <dgm:cxn modelId="{ABF65A5F-58A5-4EFD-BD96-54164A8D6912}" type="presParOf" srcId="{2451B477-F64F-48B2-9F10-EDE9E54BD2B2}" destId="{3F77ED7A-42AC-4AF5-8E81-6F54E093B17A}" srcOrd="0" destOrd="0" presId="urn:microsoft.com/office/officeart/2005/8/layout/vProcess5"/>
    <dgm:cxn modelId="{001E75D9-5134-4533-BB33-7BFDC3010F20}" type="presParOf" srcId="{2451B477-F64F-48B2-9F10-EDE9E54BD2B2}" destId="{D0374680-F994-4F73-9136-8EE2F6EBF037}" srcOrd="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374680-F994-4F73-9136-8EE2F6EBF037}">
      <dsp:nvSpPr>
        <dsp:cNvPr id="0" name=""/>
        <dsp:cNvSpPr/>
      </dsp:nvSpPr>
      <dsp:spPr>
        <a:xfrm>
          <a:off x="0" y="342229"/>
          <a:ext cx="6096000" cy="20320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b="1" kern="1200" dirty="0"/>
            <a:t>Defining our Current Reality/ Evaluating Prevailing Narratives</a:t>
          </a:r>
        </a:p>
      </dsp:txBody>
      <dsp:txXfrm>
        <a:off x="59515" y="401744"/>
        <a:ext cx="5976970" cy="191297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374680-F994-4F73-9136-8EE2F6EBF037}">
      <dsp:nvSpPr>
        <dsp:cNvPr id="0" name=""/>
        <dsp:cNvSpPr/>
      </dsp:nvSpPr>
      <dsp:spPr>
        <a:xfrm>
          <a:off x="0" y="342229"/>
          <a:ext cx="6096000" cy="20320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b="1" kern="1200" dirty="0"/>
            <a:t>The Importance of Leadership for Character Development</a:t>
          </a:r>
        </a:p>
      </dsp:txBody>
      <dsp:txXfrm>
        <a:off x="59515" y="401744"/>
        <a:ext cx="5976970" cy="1912970"/>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8932"/>
          </a:xfrm>
          <a:prstGeom prst="rect">
            <a:avLst/>
          </a:prstGeom>
        </p:spPr>
        <p:txBody>
          <a:bodyPr vert="horz" lIns="91577" tIns="45789" rIns="91577" bIns="45789" rtlCol="0"/>
          <a:lstStyle>
            <a:lvl1pPr algn="l">
              <a:defRPr sz="1200"/>
            </a:lvl1pPr>
          </a:lstStyle>
          <a:p>
            <a:endParaRPr lang="en-GB"/>
          </a:p>
        </p:txBody>
      </p:sp>
      <p:sp>
        <p:nvSpPr>
          <p:cNvPr id="3" name="Date Placeholder 2"/>
          <p:cNvSpPr>
            <a:spLocks noGrp="1"/>
          </p:cNvSpPr>
          <p:nvPr>
            <p:ph type="dt" sz="quarter" idx="1"/>
          </p:nvPr>
        </p:nvSpPr>
        <p:spPr>
          <a:xfrm>
            <a:off x="3854940" y="0"/>
            <a:ext cx="2949099" cy="498932"/>
          </a:xfrm>
          <a:prstGeom prst="rect">
            <a:avLst/>
          </a:prstGeom>
        </p:spPr>
        <p:txBody>
          <a:bodyPr vert="horz" lIns="91577" tIns="45789" rIns="91577" bIns="45789" rtlCol="0"/>
          <a:lstStyle>
            <a:lvl1pPr algn="r">
              <a:defRPr sz="1200"/>
            </a:lvl1pPr>
          </a:lstStyle>
          <a:p>
            <a:fld id="{95C5B937-A347-4C80-9F21-BD6F314F1FB1}" type="datetimeFigureOut">
              <a:rPr lang="en-GB" smtClean="0"/>
              <a:t>11/01/2020</a:t>
            </a:fld>
            <a:endParaRPr lang="en-GB"/>
          </a:p>
        </p:txBody>
      </p:sp>
      <p:sp>
        <p:nvSpPr>
          <p:cNvPr id="4" name="Footer Placeholder 3"/>
          <p:cNvSpPr>
            <a:spLocks noGrp="1"/>
          </p:cNvSpPr>
          <p:nvPr>
            <p:ph type="ftr" sz="quarter" idx="2"/>
          </p:nvPr>
        </p:nvSpPr>
        <p:spPr>
          <a:xfrm>
            <a:off x="0" y="9445170"/>
            <a:ext cx="2949099" cy="498931"/>
          </a:xfrm>
          <a:prstGeom prst="rect">
            <a:avLst/>
          </a:prstGeom>
        </p:spPr>
        <p:txBody>
          <a:bodyPr vert="horz" lIns="91577" tIns="45789" rIns="91577" bIns="45789" rtlCol="0" anchor="b"/>
          <a:lstStyle>
            <a:lvl1pPr algn="l">
              <a:defRPr sz="1200"/>
            </a:lvl1pPr>
          </a:lstStyle>
          <a:p>
            <a:endParaRPr lang="en-GB"/>
          </a:p>
        </p:txBody>
      </p:sp>
      <p:sp>
        <p:nvSpPr>
          <p:cNvPr id="5" name="Slide Number Placeholder 4"/>
          <p:cNvSpPr>
            <a:spLocks noGrp="1"/>
          </p:cNvSpPr>
          <p:nvPr>
            <p:ph type="sldNum" sz="quarter" idx="3"/>
          </p:nvPr>
        </p:nvSpPr>
        <p:spPr>
          <a:xfrm>
            <a:off x="3854940" y="9445170"/>
            <a:ext cx="2949099" cy="498931"/>
          </a:xfrm>
          <a:prstGeom prst="rect">
            <a:avLst/>
          </a:prstGeom>
        </p:spPr>
        <p:txBody>
          <a:bodyPr vert="horz" lIns="91577" tIns="45789" rIns="91577" bIns="45789" rtlCol="0" anchor="b"/>
          <a:lstStyle>
            <a:lvl1pPr algn="r">
              <a:defRPr sz="1200"/>
            </a:lvl1pPr>
          </a:lstStyle>
          <a:p>
            <a:fld id="{D02B99FD-D39B-4436-A344-51B290240781}" type="slidenum">
              <a:rPr lang="en-GB" smtClean="0"/>
              <a:t>‹#›</a:t>
            </a:fld>
            <a:endParaRPr lang="en-GB"/>
          </a:p>
        </p:txBody>
      </p:sp>
    </p:spTree>
    <p:extLst>
      <p:ext uri="{BB962C8B-B14F-4D97-AF65-F5344CB8AC3E}">
        <p14:creationId xmlns:p14="http://schemas.microsoft.com/office/powerpoint/2010/main" val="35900387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8932"/>
          </a:xfrm>
          <a:prstGeom prst="rect">
            <a:avLst/>
          </a:prstGeom>
        </p:spPr>
        <p:txBody>
          <a:bodyPr vert="horz" lIns="91577" tIns="45789" rIns="91577" bIns="45789" rtlCol="0"/>
          <a:lstStyle>
            <a:lvl1pPr algn="l">
              <a:defRPr sz="1200"/>
            </a:lvl1pPr>
          </a:lstStyle>
          <a:p>
            <a:endParaRPr lang="en-GB"/>
          </a:p>
        </p:txBody>
      </p:sp>
      <p:sp>
        <p:nvSpPr>
          <p:cNvPr id="3" name="Date Placeholder 2"/>
          <p:cNvSpPr>
            <a:spLocks noGrp="1"/>
          </p:cNvSpPr>
          <p:nvPr>
            <p:ph type="dt" idx="1"/>
          </p:nvPr>
        </p:nvSpPr>
        <p:spPr>
          <a:xfrm>
            <a:off x="3854940" y="0"/>
            <a:ext cx="2949099" cy="498932"/>
          </a:xfrm>
          <a:prstGeom prst="rect">
            <a:avLst/>
          </a:prstGeom>
        </p:spPr>
        <p:txBody>
          <a:bodyPr vert="horz" lIns="91577" tIns="45789" rIns="91577" bIns="45789" rtlCol="0"/>
          <a:lstStyle>
            <a:lvl1pPr algn="r">
              <a:defRPr sz="1200"/>
            </a:lvl1pPr>
          </a:lstStyle>
          <a:p>
            <a:fld id="{D763DDCF-A389-4320-8F4A-6CB43A1B9FD2}" type="datetimeFigureOut">
              <a:rPr lang="en-GB" smtClean="0"/>
              <a:t>11/01/2020</a:t>
            </a:fld>
            <a:endParaRPr lang="en-GB"/>
          </a:p>
        </p:txBody>
      </p:sp>
      <p:sp>
        <p:nvSpPr>
          <p:cNvPr id="4" name="Slide Image Placeholder 3"/>
          <p:cNvSpPr>
            <a:spLocks noGrp="1" noRot="1" noChangeAspect="1"/>
          </p:cNvSpPr>
          <p:nvPr>
            <p:ph type="sldImg" idx="2"/>
          </p:nvPr>
        </p:nvSpPr>
        <p:spPr>
          <a:xfrm>
            <a:off x="420688" y="1243013"/>
            <a:ext cx="5964237" cy="3355975"/>
          </a:xfrm>
          <a:prstGeom prst="rect">
            <a:avLst/>
          </a:prstGeom>
          <a:noFill/>
          <a:ln w="12700">
            <a:solidFill>
              <a:prstClr val="black"/>
            </a:solidFill>
          </a:ln>
        </p:spPr>
        <p:txBody>
          <a:bodyPr vert="horz" lIns="91577" tIns="45789" rIns="91577" bIns="45789" rtlCol="0" anchor="ctr"/>
          <a:lstStyle/>
          <a:p>
            <a:endParaRPr lang="en-GB"/>
          </a:p>
        </p:txBody>
      </p:sp>
      <p:sp>
        <p:nvSpPr>
          <p:cNvPr id="5" name="Notes Placeholder 4"/>
          <p:cNvSpPr>
            <a:spLocks noGrp="1"/>
          </p:cNvSpPr>
          <p:nvPr>
            <p:ph type="body" sz="quarter" idx="3"/>
          </p:nvPr>
        </p:nvSpPr>
        <p:spPr>
          <a:xfrm>
            <a:off x="680562" y="4785597"/>
            <a:ext cx="5444490" cy="3915490"/>
          </a:xfrm>
          <a:prstGeom prst="rect">
            <a:avLst/>
          </a:prstGeom>
        </p:spPr>
        <p:txBody>
          <a:bodyPr vert="horz" lIns="91577" tIns="45789" rIns="91577" bIns="457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5170"/>
            <a:ext cx="2949099" cy="498931"/>
          </a:xfrm>
          <a:prstGeom prst="rect">
            <a:avLst/>
          </a:prstGeom>
        </p:spPr>
        <p:txBody>
          <a:bodyPr vert="horz" lIns="91577" tIns="45789" rIns="91577" bIns="45789" rtlCol="0" anchor="b"/>
          <a:lstStyle>
            <a:lvl1pPr algn="l">
              <a:defRPr sz="1200"/>
            </a:lvl1pPr>
          </a:lstStyle>
          <a:p>
            <a:endParaRPr lang="en-GB"/>
          </a:p>
        </p:txBody>
      </p:sp>
      <p:sp>
        <p:nvSpPr>
          <p:cNvPr id="7" name="Slide Number Placeholder 6"/>
          <p:cNvSpPr>
            <a:spLocks noGrp="1"/>
          </p:cNvSpPr>
          <p:nvPr>
            <p:ph type="sldNum" sz="quarter" idx="5"/>
          </p:nvPr>
        </p:nvSpPr>
        <p:spPr>
          <a:xfrm>
            <a:off x="3854940" y="9445170"/>
            <a:ext cx="2949099" cy="498931"/>
          </a:xfrm>
          <a:prstGeom prst="rect">
            <a:avLst/>
          </a:prstGeom>
        </p:spPr>
        <p:txBody>
          <a:bodyPr vert="horz" lIns="91577" tIns="45789" rIns="91577" bIns="45789" rtlCol="0" anchor="b"/>
          <a:lstStyle>
            <a:lvl1pPr algn="r">
              <a:defRPr sz="1200"/>
            </a:lvl1pPr>
          </a:lstStyle>
          <a:p>
            <a:fld id="{EB056913-BBBF-4376-B8AB-C9EBD5B2BFC7}" type="slidenum">
              <a:rPr lang="en-GB" smtClean="0"/>
              <a:t>‹#›</a:t>
            </a:fld>
            <a:endParaRPr lang="en-GB"/>
          </a:p>
        </p:txBody>
      </p:sp>
    </p:spTree>
    <p:extLst>
      <p:ext uri="{BB962C8B-B14F-4D97-AF65-F5344CB8AC3E}">
        <p14:creationId xmlns:p14="http://schemas.microsoft.com/office/powerpoint/2010/main" val="798581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D9998D5-325A-4DEB-9AAA-8E88D77429C4}" type="slidenum">
              <a:rPr lang="en-GB" smtClean="0"/>
              <a:t>3</a:t>
            </a:fld>
            <a:endParaRPr lang="en-GB"/>
          </a:p>
        </p:txBody>
      </p:sp>
    </p:spTree>
    <p:extLst>
      <p:ext uri="{BB962C8B-B14F-4D97-AF65-F5344CB8AC3E}">
        <p14:creationId xmlns:p14="http://schemas.microsoft.com/office/powerpoint/2010/main" val="29930465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D9998D5-325A-4DEB-9AAA-8E88D77429C4}" type="slidenum">
              <a:rPr lang="en-GB" smtClean="0"/>
              <a:t>27</a:t>
            </a:fld>
            <a:endParaRPr lang="en-GB"/>
          </a:p>
        </p:txBody>
      </p:sp>
    </p:spTree>
    <p:extLst>
      <p:ext uri="{BB962C8B-B14F-4D97-AF65-F5344CB8AC3E}">
        <p14:creationId xmlns:p14="http://schemas.microsoft.com/office/powerpoint/2010/main" val="8618808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defTabSz="915772">
              <a:defRPr/>
            </a:pPr>
            <a:fld id="{9D9998D5-325A-4DEB-9AAA-8E88D77429C4}" type="slidenum">
              <a:rPr lang="en-GB">
                <a:solidFill>
                  <a:prstClr val="black"/>
                </a:solidFill>
                <a:latin typeface="Calibri" panose="020F0502020204030204"/>
              </a:rPr>
              <a:pPr defTabSz="915772">
                <a:defRPr/>
              </a:pPr>
              <a:t>28</a:t>
            </a:fld>
            <a:endParaRPr lang="en-GB">
              <a:solidFill>
                <a:prstClr val="black"/>
              </a:solidFill>
              <a:latin typeface="Calibri" panose="020F0502020204030204"/>
            </a:endParaRPr>
          </a:p>
        </p:txBody>
      </p:sp>
    </p:spTree>
    <p:extLst>
      <p:ext uri="{BB962C8B-B14F-4D97-AF65-F5344CB8AC3E}">
        <p14:creationId xmlns:p14="http://schemas.microsoft.com/office/powerpoint/2010/main" val="6896494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B056913-BBBF-4376-B8AB-C9EBD5B2BFC7}" type="slidenum">
              <a:rPr lang="en-GB" smtClean="0"/>
              <a:t>50</a:t>
            </a:fld>
            <a:endParaRPr lang="en-GB"/>
          </a:p>
        </p:txBody>
      </p:sp>
    </p:spTree>
    <p:extLst>
      <p:ext uri="{BB962C8B-B14F-4D97-AF65-F5344CB8AC3E}">
        <p14:creationId xmlns:p14="http://schemas.microsoft.com/office/powerpoint/2010/main" val="38492405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D9998D5-325A-4DEB-9AAA-8E88D77429C4}" type="slidenum">
              <a:rPr lang="en-GB" smtClean="0"/>
              <a:t>4</a:t>
            </a:fld>
            <a:endParaRPr lang="en-GB"/>
          </a:p>
        </p:txBody>
      </p:sp>
    </p:spTree>
    <p:extLst>
      <p:ext uri="{BB962C8B-B14F-4D97-AF65-F5344CB8AC3E}">
        <p14:creationId xmlns:p14="http://schemas.microsoft.com/office/powerpoint/2010/main" val="17162483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D9998D5-325A-4DEB-9AAA-8E88D77429C4}" type="slidenum">
              <a:rPr lang="en-GB" smtClean="0"/>
              <a:t>6</a:t>
            </a:fld>
            <a:endParaRPr lang="en-GB"/>
          </a:p>
        </p:txBody>
      </p:sp>
    </p:spTree>
    <p:extLst>
      <p:ext uri="{BB962C8B-B14F-4D97-AF65-F5344CB8AC3E}">
        <p14:creationId xmlns:p14="http://schemas.microsoft.com/office/powerpoint/2010/main" val="3684726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Is tension always a bad thing?</a:t>
            </a:r>
          </a:p>
        </p:txBody>
      </p:sp>
      <p:sp>
        <p:nvSpPr>
          <p:cNvPr id="4" name="Slide Number Placeholder 3"/>
          <p:cNvSpPr>
            <a:spLocks noGrp="1"/>
          </p:cNvSpPr>
          <p:nvPr>
            <p:ph type="sldNum" sz="quarter" idx="5"/>
          </p:nvPr>
        </p:nvSpPr>
        <p:spPr/>
        <p:txBody>
          <a:bodyPr/>
          <a:lstStyle/>
          <a:p>
            <a:fld id="{EB056913-BBBF-4376-B8AB-C9EBD5B2BFC7}" type="slidenum">
              <a:rPr lang="en-GB" smtClean="0"/>
              <a:t>12</a:t>
            </a:fld>
            <a:endParaRPr lang="en-GB"/>
          </a:p>
        </p:txBody>
      </p:sp>
    </p:spTree>
    <p:extLst>
      <p:ext uri="{BB962C8B-B14F-4D97-AF65-F5344CB8AC3E}">
        <p14:creationId xmlns:p14="http://schemas.microsoft.com/office/powerpoint/2010/main" val="23140978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Guardian newspaper 2013</a:t>
            </a:r>
          </a:p>
        </p:txBody>
      </p:sp>
      <p:sp>
        <p:nvSpPr>
          <p:cNvPr id="4" name="Slide Number Placeholder 3"/>
          <p:cNvSpPr>
            <a:spLocks noGrp="1"/>
          </p:cNvSpPr>
          <p:nvPr>
            <p:ph type="sldNum" sz="quarter" idx="5"/>
          </p:nvPr>
        </p:nvSpPr>
        <p:spPr/>
        <p:txBody>
          <a:bodyPr/>
          <a:lstStyle/>
          <a:p>
            <a:fld id="{EB056913-BBBF-4376-B8AB-C9EBD5B2BFC7}" type="slidenum">
              <a:rPr lang="en-GB" smtClean="0"/>
              <a:t>16</a:t>
            </a:fld>
            <a:endParaRPr lang="en-GB"/>
          </a:p>
        </p:txBody>
      </p:sp>
    </p:spTree>
    <p:extLst>
      <p:ext uri="{BB962C8B-B14F-4D97-AF65-F5344CB8AC3E}">
        <p14:creationId xmlns:p14="http://schemas.microsoft.com/office/powerpoint/2010/main" val="12058513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B056913-BBBF-4376-B8AB-C9EBD5B2BFC7}" type="slidenum">
              <a:rPr lang="en-GB" smtClean="0"/>
              <a:t>22</a:t>
            </a:fld>
            <a:endParaRPr lang="en-GB"/>
          </a:p>
        </p:txBody>
      </p:sp>
    </p:spTree>
    <p:extLst>
      <p:ext uri="{BB962C8B-B14F-4D97-AF65-F5344CB8AC3E}">
        <p14:creationId xmlns:p14="http://schemas.microsoft.com/office/powerpoint/2010/main" val="9641495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B056913-BBBF-4376-B8AB-C9EBD5B2BFC7}" type="slidenum">
              <a:rPr lang="en-GB" smtClean="0"/>
              <a:t>23</a:t>
            </a:fld>
            <a:endParaRPr lang="en-GB"/>
          </a:p>
        </p:txBody>
      </p:sp>
    </p:spTree>
    <p:extLst>
      <p:ext uri="{BB962C8B-B14F-4D97-AF65-F5344CB8AC3E}">
        <p14:creationId xmlns:p14="http://schemas.microsoft.com/office/powerpoint/2010/main" val="24082843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Who you are as a leader MATTERS</a:t>
            </a:r>
          </a:p>
        </p:txBody>
      </p:sp>
      <p:sp>
        <p:nvSpPr>
          <p:cNvPr id="4" name="Slide Number Placeholder 3"/>
          <p:cNvSpPr>
            <a:spLocks noGrp="1"/>
          </p:cNvSpPr>
          <p:nvPr>
            <p:ph type="sldNum" sz="quarter" idx="5"/>
          </p:nvPr>
        </p:nvSpPr>
        <p:spPr/>
        <p:txBody>
          <a:bodyPr/>
          <a:lstStyle/>
          <a:p>
            <a:fld id="{EB056913-BBBF-4376-B8AB-C9EBD5B2BFC7}" type="slidenum">
              <a:rPr lang="en-GB" smtClean="0"/>
              <a:t>25</a:t>
            </a:fld>
            <a:endParaRPr lang="en-GB"/>
          </a:p>
        </p:txBody>
      </p:sp>
    </p:spTree>
    <p:extLst>
      <p:ext uri="{BB962C8B-B14F-4D97-AF65-F5344CB8AC3E}">
        <p14:creationId xmlns:p14="http://schemas.microsoft.com/office/powerpoint/2010/main" val="17517283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D9998D5-325A-4DEB-9AAA-8E88D77429C4}" type="slidenum">
              <a:rPr lang="en-GB" smtClean="0"/>
              <a:t>26</a:t>
            </a:fld>
            <a:endParaRPr lang="en-GB"/>
          </a:p>
        </p:txBody>
      </p:sp>
    </p:spTree>
    <p:extLst>
      <p:ext uri="{BB962C8B-B14F-4D97-AF65-F5344CB8AC3E}">
        <p14:creationId xmlns:p14="http://schemas.microsoft.com/office/powerpoint/2010/main" val="25894944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side Pages">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73649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4767264"/>
            <a:ext cx="2133600" cy="273844"/>
          </a:xfrm>
          <a:prstGeom prst="rect">
            <a:avLst/>
          </a:prstGeom>
        </p:spPr>
        <p:txBody>
          <a:bodyPr/>
          <a:lstStyle>
            <a:lvl1pPr eaLnBrk="1" hangingPunct="1">
              <a:defRPr>
                <a:latin typeface="Arial" charset="0"/>
                <a:cs typeface="Arial" charset="0"/>
              </a:defRPr>
            </a:lvl1pPr>
          </a:lstStyle>
          <a:p>
            <a:pPr>
              <a:defRPr/>
            </a:pPr>
            <a:endParaRPr lang="en-GB"/>
          </a:p>
        </p:txBody>
      </p:sp>
      <p:sp>
        <p:nvSpPr>
          <p:cNvPr id="3" name="Footer Placeholder 4"/>
          <p:cNvSpPr>
            <a:spLocks noGrp="1"/>
          </p:cNvSpPr>
          <p:nvPr>
            <p:ph type="ftr" sz="quarter" idx="11"/>
          </p:nvPr>
        </p:nvSpPr>
        <p:spPr>
          <a:xfrm>
            <a:off x="3124200" y="4767264"/>
            <a:ext cx="2895600" cy="273844"/>
          </a:xfrm>
          <a:prstGeom prst="rect">
            <a:avLst/>
          </a:prstGeom>
        </p:spPr>
        <p:txBody>
          <a:bodyPr/>
          <a:lstStyle>
            <a:lvl1pPr eaLnBrk="1" hangingPunct="1">
              <a:defRPr>
                <a:latin typeface="Arial" charset="0"/>
                <a:cs typeface="Arial" charset="0"/>
              </a:defRPr>
            </a:lvl1pPr>
          </a:lstStyle>
          <a:p>
            <a:pPr>
              <a:defRPr/>
            </a:pPr>
            <a:endParaRPr lang="en-GB"/>
          </a:p>
        </p:txBody>
      </p:sp>
      <p:sp>
        <p:nvSpPr>
          <p:cNvPr id="4" name="Slide Number Placeholder 5"/>
          <p:cNvSpPr>
            <a:spLocks noGrp="1"/>
          </p:cNvSpPr>
          <p:nvPr>
            <p:ph type="sldNum" sz="quarter" idx="12"/>
          </p:nvPr>
        </p:nvSpPr>
        <p:spPr>
          <a:xfrm>
            <a:off x="6553200" y="4767264"/>
            <a:ext cx="2133600" cy="273844"/>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1CCE390E-0B2D-40F6-8594-B0DDD76DB7B5}" type="slidenum">
              <a:rPr lang="en-GB" altLang="en-US"/>
              <a:pPr>
                <a:defRPr/>
              </a:pPr>
              <a:t>‹#›</a:t>
            </a:fld>
            <a:endParaRPr lang="en-GB" altLang="en-US"/>
          </a:p>
        </p:txBody>
      </p:sp>
    </p:spTree>
    <p:extLst>
      <p:ext uri="{BB962C8B-B14F-4D97-AF65-F5344CB8AC3E}">
        <p14:creationId xmlns:p14="http://schemas.microsoft.com/office/powerpoint/2010/main" val="41400517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605640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1286"/>
            <a:ext cx="9143999" cy="5142214"/>
          </a:xfrm>
          <a:prstGeom prst="rect">
            <a:avLst/>
          </a:prstGeom>
        </p:spPr>
      </p:pic>
    </p:spTree>
    <p:extLst>
      <p:ext uri="{BB962C8B-B14F-4D97-AF65-F5344CB8AC3E}">
        <p14:creationId xmlns:p14="http://schemas.microsoft.com/office/powerpoint/2010/main" val="4033387178"/>
      </p:ext>
    </p:extLst>
  </p:cSld>
  <p:clrMap bg1="lt1" tx1="dk1" bg2="lt2" tx2="dk2" accent1="accent1" accent2="accent2" accent3="accent3" accent4="accent4" accent5="accent5" accent6="accent6" hlink="hlink" folHlink="folHlink"/>
  <p:sldLayoutIdLst>
    <p:sldLayoutId id="2147483669" r:id="rId1"/>
    <p:sldLayoutId id="2147483671"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8938840"/>
      </p:ext>
    </p:extLst>
  </p:cSld>
  <p:clrMap bg1="lt1" tx1="dk1" bg2="lt2" tx2="dk2" accent1="accent1" accent2="accent2" accent3="accent3" accent4="accent4" accent5="accent5" accent6="accent6" hlink="hlink" folHlink="folHlink"/>
  <p:sldLayoutIdLst>
    <p:sldLayoutId id="2147483661"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hyperlink" Target="http://www.guardian.co.uk/profile/alaindebotton" TargetMode="Externa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video" Target="https://www.youtube.com/embed/07jEYUqbbQc?feature=oembed" TargetMode="External"/><Relationship Id="rId4" Type="http://schemas.openxmlformats.org/officeDocument/2006/relationships/image" Target="../media/image14.jpe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1.jpg"/></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ved=2ahUKEwiR_6jMibDmAhVwxoUKHbaICoMQjRx6BAgBEAQ&amp;url=https%3A%2F%2Fcofefoundation.contentfiles.net%2Fmedia%2Fassets%2Ffile%2FBuilding_Character_Shaping_Futures_-_Quantock_Conference_24_October_A_Wolfe.pdf&amp;psig=AOvVaw1UslqPYgrBcA7KmtrnPjE3&amp;ust=1576238888441029"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8.gif"/><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1.xml"/><Relationship Id="rId4" Type="http://schemas.openxmlformats.org/officeDocument/2006/relationships/image" Target="../media/image39.jpg"/></Relationships>
</file>

<file path=ppt/slides/_rels/slide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5"/>
          <p:cNvSpPr txBox="1">
            <a:spLocks/>
          </p:cNvSpPr>
          <p:nvPr/>
        </p:nvSpPr>
        <p:spPr>
          <a:xfrm>
            <a:off x="2709176" y="236641"/>
            <a:ext cx="6058806" cy="3901551"/>
          </a:xfrm>
          <a:prstGeom prst="rect">
            <a:avLst/>
          </a:prstGeom>
        </p:spPr>
        <p:txBody>
          <a:bodyPr vert="horz" anchor="ctr">
            <a:normAutofit fontScale="5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defTabSz="457189">
              <a:buNone/>
              <a:defRPr/>
            </a:pPr>
            <a:r>
              <a:rPr lang="en-GB" sz="6700" b="1" i="1" dirty="0">
                <a:solidFill>
                  <a:srgbClr val="973B8E"/>
                </a:solidFill>
                <a:latin typeface="Arial"/>
                <a:cs typeface="Arial"/>
              </a:rPr>
              <a:t>Peer Support Network: </a:t>
            </a:r>
          </a:p>
          <a:p>
            <a:pPr marL="0" indent="0" algn="r" defTabSz="457189">
              <a:buNone/>
              <a:defRPr/>
            </a:pPr>
            <a:r>
              <a:rPr lang="en-US" sz="5100" b="1" dirty="0">
                <a:solidFill>
                  <a:schemeClr val="accent2"/>
                </a:solidFill>
                <a:latin typeface="Calibri"/>
                <a:cs typeface="Arial"/>
              </a:rPr>
              <a:t>Community and Living Well Together</a:t>
            </a:r>
          </a:p>
          <a:p>
            <a:pPr marL="0" indent="0" algn="r" defTabSz="457189">
              <a:buNone/>
              <a:defRPr/>
            </a:pPr>
            <a:endParaRPr lang="en-US" sz="4000" b="1" dirty="0">
              <a:solidFill>
                <a:srgbClr val="4A2D72"/>
              </a:solidFill>
              <a:latin typeface="Calibri"/>
              <a:cs typeface="Arial"/>
            </a:endParaRPr>
          </a:p>
          <a:p>
            <a:pPr marL="0" indent="0" algn="r" defTabSz="457189">
              <a:buNone/>
              <a:defRPr/>
            </a:pPr>
            <a:endParaRPr lang="en-US" sz="4000" b="1" dirty="0">
              <a:solidFill>
                <a:srgbClr val="4A2D72"/>
              </a:solidFill>
              <a:latin typeface="Calibri"/>
              <a:cs typeface="Arial"/>
            </a:endParaRPr>
          </a:p>
          <a:p>
            <a:pPr marL="0" indent="0" algn="r" defTabSz="457189">
              <a:buNone/>
              <a:defRPr/>
            </a:pPr>
            <a:endParaRPr lang="en-US" sz="4000" b="1" dirty="0">
              <a:solidFill>
                <a:srgbClr val="4A2D72"/>
              </a:solidFill>
              <a:latin typeface="Calibri"/>
              <a:cs typeface="Arial"/>
            </a:endParaRPr>
          </a:p>
          <a:p>
            <a:pPr marL="0" indent="0" algn="r" defTabSz="457189">
              <a:buNone/>
              <a:defRPr/>
            </a:pPr>
            <a:r>
              <a:rPr lang="en-US" sz="3600" dirty="0">
                <a:solidFill>
                  <a:srgbClr val="4A2D72"/>
                </a:solidFill>
                <a:latin typeface="Calibri"/>
                <a:cs typeface="Arial"/>
              </a:rPr>
              <a:t>Emily Norman</a:t>
            </a:r>
          </a:p>
          <a:p>
            <a:pPr marL="0" indent="0" algn="r" defTabSz="457189">
              <a:buNone/>
              <a:defRPr/>
            </a:pPr>
            <a:r>
              <a:rPr lang="en-US" sz="3600" dirty="0">
                <a:solidFill>
                  <a:srgbClr val="4A2D72"/>
                </a:solidFill>
                <a:latin typeface="Calibri"/>
                <a:cs typeface="Arial"/>
              </a:rPr>
              <a:t>Head of Networks, Church of England Foundation for Educational Leadership</a:t>
            </a:r>
          </a:p>
          <a:p>
            <a:pPr marL="0" indent="0" algn="r" defTabSz="457189">
              <a:buNone/>
              <a:defRPr/>
            </a:pPr>
            <a:r>
              <a:rPr lang="en-US" sz="3600" dirty="0">
                <a:solidFill>
                  <a:srgbClr val="4A2D72"/>
                </a:solidFill>
                <a:latin typeface="Calibri"/>
                <a:cs typeface="Arial"/>
              </a:rPr>
              <a:t>13</a:t>
            </a:r>
            <a:r>
              <a:rPr lang="en-US" sz="3600" baseline="30000" dirty="0">
                <a:solidFill>
                  <a:srgbClr val="4A2D72"/>
                </a:solidFill>
                <a:latin typeface="Calibri"/>
                <a:cs typeface="Arial"/>
              </a:rPr>
              <a:t>th</a:t>
            </a:r>
            <a:r>
              <a:rPr lang="en-US" sz="3600" dirty="0">
                <a:solidFill>
                  <a:srgbClr val="4A2D72"/>
                </a:solidFill>
                <a:latin typeface="Calibri"/>
                <a:cs typeface="Arial"/>
              </a:rPr>
              <a:t> January 2020</a:t>
            </a:r>
          </a:p>
        </p:txBody>
      </p:sp>
      <p:pic>
        <p:nvPicPr>
          <p:cNvPr id="4" name="Picture 3">
            <a:extLst>
              <a:ext uri="{FF2B5EF4-FFF2-40B4-BE49-F238E27FC236}">
                <a16:creationId xmlns:a16="http://schemas.microsoft.com/office/drawing/2014/main" id="{8B553F22-DD3D-4575-B19A-3660758B6D04}"/>
              </a:ext>
            </a:extLst>
          </p:cNvPr>
          <p:cNvPicPr/>
          <p:nvPr/>
        </p:nvPicPr>
        <p:blipFill rotWithShape="1">
          <a:blip r:embed="rId2">
            <a:extLst>
              <a:ext uri="{28A0092B-C50C-407E-A947-70E740481C1C}">
                <a14:useLocalDpi xmlns:a14="http://schemas.microsoft.com/office/drawing/2010/main" val="0"/>
              </a:ext>
            </a:extLst>
          </a:blip>
          <a:srcRect l="326" t="20870" r="-326" b="26302"/>
          <a:stretch/>
        </p:blipFill>
        <p:spPr bwMode="auto">
          <a:xfrm>
            <a:off x="271818" y="236641"/>
            <a:ext cx="2324652" cy="125298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68170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 y="120317"/>
            <a:ext cx="8975558" cy="954107"/>
          </a:xfrm>
          <a:prstGeom prst="rect">
            <a:avLst/>
          </a:prstGeom>
          <a:noFill/>
        </p:spPr>
        <p:txBody>
          <a:bodyPr wrap="square" rtlCol="0">
            <a:spAutoFit/>
          </a:bodyPr>
          <a:lstStyle/>
          <a:p>
            <a:pPr algn="r" defTabSz="457189"/>
            <a:r>
              <a:rPr lang="en-GB" sz="2800" b="1" dirty="0">
                <a:solidFill>
                  <a:prstClr val="black"/>
                </a:solidFill>
                <a:latin typeface="Calibri"/>
              </a:rPr>
              <a:t>How can we evaluate the prevailing educational narratives?</a:t>
            </a:r>
          </a:p>
        </p:txBody>
      </p:sp>
      <p:sp>
        <p:nvSpPr>
          <p:cNvPr id="2" name="TextBox 1"/>
          <p:cNvSpPr txBox="1"/>
          <p:nvPr/>
        </p:nvSpPr>
        <p:spPr>
          <a:xfrm>
            <a:off x="493296" y="1191127"/>
            <a:ext cx="1985210" cy="1200329"/>
          </a:xfrm>
          <a:prstGeom prst="rect">
            <a:avLst/>
          </a:prstGeom>
          <a:solidFill>
            <a:schemeClr val="accent3">
              <a:lumMod val="40000"/>
              <a:lumOff val="60000"/>
            </a:schemeClr>
          </a:solidFill>
          <a:effectLst>
            <a:outerShdw blurRad="50800" dist="38100" algn="l" rotWithShape="0">
              <a:prstClr val="black">
                <a:alpha val="40000"/>
              </a:prstClr>
            </a:outerShdw>
          </a:effectLst>
        </p:spPr>
        <p:txBody>
          <a:bodyPr wrap="square" rtlCol="0">
            <a:spAutoFit/>
          </a:bodyPr>
          <a:lstStyle/>
          <a:p>
            <a:pPr algn="ctr" defTabSz="457189"/>
            <a:r>
              <a:rPr lang="en-GB" sz="2400" dirty="0">
                <a:solidFill>
                  <a:prstClr val="black"/>
                </a:solidFill>
                <a:latin typeface="Calibri"/>
              </a:rPr>
              <a:t>Every percentage point counts</a:t>
            </a:r>
          </a:p>
        </p:txBody>
      </p:sp>
      <p:sp>
        <p:nvSpPr>
          <p:cNvPr id="6" name="TextBox 5"/>
          <p:cNvSpPr txBox="1"/>
          <p:nvPr/>
        </p:nvSpPr>
        <p:spPr>
          <a:xfrm>
            <a:off x="4054642" y="3040819"/>
            <a:ext cx="3116179" cy="1200329"/>
          </a:xfrm>
          <a:prstGeom prst="rect">
            <a:avLst/>
          </a:prstGeom>
          <a:solidFill>
            <a:schemeClr val="accent3">
              <a:lumMod val="40000"/>
              <a:lumOff val="60000"/>
            </a:schemeClr>
          </a:solidFill>
          <a:effectLst>
            <a:outerShdw blurRad="50800" dist="38100" algn="l" rotWithShape="0">
              <a:prstClr val="black">
                <a:alpha val="40000"/>
              </a:prstClr>
            </a:outerShdw>
          </a:effectLst>
        </p:spPr>
        <p:txBody>
          <a:bodyPr wrap="square" rtlCol="0">
            <a:spAutoFit/>
          </a:bodyPr>
          <a:lstStyle/>
          <a:p>
            <a:pPr algn="ctr" defTabSz="457189"/>
            <a:r>
              <a:rPr lang="en-GB" sz="2400" dirty="0">
                <a:solidFill>
                  <a:prstClr val="black"/>
                </a:solidFill>
                <a:latin typeface="Calibri"/>
              </a:rPr>
              <a:t>Most children matter, some matter more than others</a:t>
            </a:r>
          </a:p>
        </p:txBody>
      </p:sp>
      <p:sp>
        <p:nvSpPr>
          <p:cNvPr id="7" name="TextBox 6"/>
          <p:cNvSpPr txBox="1"/>
          <p:nvPr/>
        </p:nvSpPr>
        <p:spPr>
          <a:xfrm>
            <a:off x="3266574" y="821796"/>
            <a:ext cx="2773280" cy="1569660"/>
          </a:xfrm>
          <a:prstGeom prst="rect">
            <a:avLst/>
          </a:prstGeom>
          <a:solidFill>
            <a:schemeClr val="accent3">
              <a:lumMod val="40000"/>
              <a:lumOff val="60000"/>
            </a:schemeClr>
          </a:solidFill>
          <a:effectLst>
            <a:outerShdw blurRad="50800" dist="38100" algn="l" rotWithShape="0">
              <a:prstClr val="black">
                <a:alpha val="40000"/>
              </a:prstClr>
            </a:outerShdw>
          </a:effectLst>
        </p:spPr>
        <p:txBody>
          <a:bodyPr wrap="square" rtlCol="0">
            <a:spAutoFit/>
          </a:bodyPr>
          <a:lstStyle/>
          <a:p>
            <a:pPr algn="ctr" defTabSz="457189"/>
            <a:r>
              <a:rPr lang="en-GB" sz="2400" dirty="0">
                <a:solidFill>
                  <a:prstClr val="black"/>
                </a:solidFill>
                <a:latin typeface="Calibri"/>
              </a:rPr>
              <a:t>Narrowing the horizons of learning – keeping it tight until May in Year 6</a:t>
            </a:r>
          </a:p>
        </p:txBody>
      </p:sp>
      <p:sp>
        <p:nvSpPr>
          <p:cNvPr id="8" name="TextBox 7"/>
          <p:cNvSpPr txBox="1"/>
          <p:nvPr/>
        </p:nvSpPr>
        <p:spPr>
          <a:xfrm>
            <a:off x="1281364" y="3040818"/>
            <a:ext cx="1985210" cy="830997"/>
          </a:xfrm>
          <a:prstGeom prst="rect">
            <a:avLst/>
          </a:prstGeom>
          <a:solidFill>
            <a:schemeClr val="accent3">
              <a:lumMod val="40000"/>
              <a:lumOff val="60000"/>
            </a:schemeClr>
          </a:solidFill>
          <a:effectLst>
            <a:outerShdw blurRad="50800" dist="38100" algn="l" rotWithShape="0">
              <a:prstClr val="black">
                <a:alpha val="40000"/>
              </a:prstClr>
            </a:outerShdw>
          </a:effectLst>
        </p:spPr>
        <p:txBody>
          <a:bodyPr wrap="square" rtlCol="0">
            <a:spAutoFit/>
          </a:bodyPr>
          <a:lstStyle/>
          <a:p>
            <a:pPr algn="ctr" defTabSz="457189"/>
            <a:r>
              <a:rPr lang="en-GB" sz="2400" dirty="0">
                <a:solidFill>
                  <a:prstClr val="black"/>
                </a:solidFill>
                <a:latin typeface="Calibri"/>
              </a:rPr>
              <a:t>Their results? My job.</a:t>
            </a:r>
          </a:p>
        </p:txBody>
      </p:sp>
      <p:sp>
        <p:nvSpPr>
          <p:cNvPr id="9" name="TextBox 8"/>
          <p:cNvSpPr txBox="1"/>
          <p:nvPr/>
        </p:nvSpPr>
        <p:spPr>
          <a:xfrm>
            <a:off x="6809872" y="1182705"/>
            <a:ext cx="1985210" cy="1569660"/>
          </a:xfrm>
          <a:prstGeom prst="rect">
            <a:avLst/>
          </a:prstGeom>
          <a:solidFill>
            <a:schemeClr val="accent3">
              <a:lumMod val="40000"/>
              <a:lumOff val="60000"/>
            </a:schemeClr>
          </a:solidFill>
          <a:effectLst>
            <a:outerShdw blurRad="50800" dist="38100" algn="l" rotWithShape="0">
              <a:prstClr val="black">
                <a:alpha val="40000"/>
              </a:prstClr>
            </a:outerShdw>
          </a:effectLst>
        </p:spPr>
        <p:txBody>
          <a:bodyPr wrap="square" rtlCol="0">
            <a:spAutoFit/>
          </a:bodyPr>
          <a:lstStyle/>
          <a:p>
            <a:pPr algn="ctr" defTabSz="457189"/>
            <a:r>
              <a:rPr lang="en-GB" sz="2400" dirty="0">
                <a:solidFill>
                  <a:prstClr val="black"/>
                </a:solidFill>
                <a:latin typeface="Calibri"/>
              </a:rPr>
              <a:t>Your child? Our unit of economic capital</a:t>
            </a:r>
          </a:p>
        </p:txBody>
      </p:sp>
    </p:spTree>
    <p:extLst>
      <p:ext uri="{BB962C8B-B14F-4D97-AF65-F5344CB8AC3E}">
        <p14:creationId xmlns:p14="http://schemas.microsoft.com/office/powerpoint/2010/main" val="843744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fade">
                                      <p:cBhvr>
                                        <p:cTn id="7" dur="500"/>
                                        <p:tgtEl>
                                          <p:spTgt spid="2">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bg/>
                                          </p:spTgt>
                                        </p:tgtEl>
                                        <p:attrNameLst>
                                          <p:attrName>style.visibility</p:attrName>
                                        </p:attrNameLst>
                                      </p:cBhvr>
                                      <p:to>
                                        <p:strVal val="visible"/>
                                      </p:to>
                                    </p:set>
                                    <p:animEffect transition="in" filter="fade">
                                      <p:cBhvr>
                                        <p:cTn id="15" dur="500"/>
                                        <p:tgtEl>
                                          <p:spTgt spid="8">
                                            <p:bg/>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fade">
                                      <p:cBhvr>
                                        <p:cTn id="20" dur="500"/>
                                        <p:tgtEl>
                                          <p:spTgt spid="8">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bg/>
                                          </p:spTgt>
                                        </p:tgtEl>
                                        <p:attrNameLst>
                                          <p:attrName>style.visibility</p:attrName>
                                        </p:attrNameLst>
                                      </p:cBhvr>
                                      <p:to>
                                        <p:strVal val="visible"/>
                                      </p:to>
                                    </p:set>
                                    <p:animEffect transition="in" filter="fade">
                                      <p:cBhvr>
                                        <p:cTn id="23" dur="500"/>
                                        <p:tgtEl>
                                          <p:spTgt spid="7">
                                            <p:bg/>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xEl>
                                              <p:pRg st="0" end="0"/>
                                            </p:txEl>
                                          </p:spTgt>
                                        </p:tgtEl>
                                        <p:attrNameLst>
                                          <p:attrName>style.visibility</p:attrName>
                                        </p:attrNameLst>
                                      </p:cBhvr>
                                      <p:to>
                                        <p:strVal val="visible"/>
                                      </p:to>
                                    </p:set>
                                    <p:animEffect transition="in" filter="fade">
                                      <p:cBhvr>
                                        <p:cTn id="28" dur="500"/>
                                        <p:tgtEl>
                                          <p:spTgt spid="7">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
                                            <p:bg/>
                                          </p:spTgt>
                                        </p:tgtEl>
                                        <p:attrNameLst>
                                          <p:attrName>style.visibility</p:attrName>
                                        </p:attrNameLst>
                                      </p:cBhvr>
                                      <p:to>
                                        <p:strVal val="visible"/>
                                      </p:to>
                                    </p:set>
                                    <p:animEffect transition="in" filter="fade">
                                      <p:cBhvr>
                                        <p:cTn id="31" dur="500"/>
                                        <p:tgtEl>
                                          <p:spTgt spid="6">
                                            <p:bg/>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
                                            <p:txEl>
                                              <p:pRg st="0" end="0"/>
                                            </p:txEl>
                                          </p:spTgt>
                                        </p:tgtEl>
                                        <p:attrNameLst>
                                          <p:attrName>style.visibility</p:attrName>
                                        </p:attrNameLst>
                                      </p:cBhvr>
                                      <p:to>
                                        <p:strVal val="visible"/>
                                      </p:to>
                                    </p:set>
                                    <p:animEffect transition="in" filter="fade">
                                      <p:cBhvr>
                                        <p:cTn id="36" dur="500"/>
                                        <p:tgtEl>
                                          <p:spTgt spid="6">
                                            <p:txEl>
                                              <p:pRg st="0" end="0"/>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9">
                                            <p:bg/>
                                          </p:spTgt>
                                        </p:tgtEl>
                                        <p:attrNameLst>
                                          <p:attrName>style.visibility</p:attrName>
                                        </p:attrNameLst>
                                      </p:cBhvr>
                                      <p:to>
                                        <p:strVal val="visible"/>
                                      </p:to>
                                    </p:set>
                                    <p:animEffect transition="in" filter="fade">
                                      <p:cBhvr>
                                        <p:cTn id="39" dur="500"/>
                                        <p:tgtEl>
                                          <p:spTgt spid="9">
                                            <p:bg/>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9">
                                            <p:txEl>
                                              <p:pRg st="0" end="0"/>
                                            </p:txEl>
                                          </p:spTgt>
                                        </p:tgtEl>
                                        <p:attrNameLst>
                                          <p:attrName>style.visibility</p:attrName>
                                        </p:attrNameLst>
                                      </p:cBhvr>
                                      <p:to>
                                        <p:strVal val="visible"/>
                                      </p:to>
                                    </p:set>
                                    <p:animEffect transition="in" filter="fade">
                                      <p:cBhvr>
                                        <p:cTn id="44"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P spid="6" grpId="0" build="p" animBg="1"/>
      <p:bldP spid="7" grpId="0" build="p" animBg="1"/>
      <p:bldP spid="8" grpId="0" build="p" animBg="1"/>
      <p:bldP spid="9" grpId="0"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5"/>
          <p:cNvSpPr txBox="1">
            <a:spLocks/>
          </p:cNvSpPr>
          <p:nvPr/>
        </p:nvSpPr>
        <p:spPr>
          <a:xfrm>
            <a:off x="273897" y="317125"/>
            <a:ext cx="8391964" cy="331598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defTabSz="457178">
              <a:defRPr/>
            </a:pPr>
            <a:endParaRPr lang="en-US" sz="1400" dirty="0">
              <a:solidFill>
                <a:srgbClr val="272727"/>
              </a:solidFill>
              <a:latin typeface="Calibri"/>
              <a:cs typeface="Arial"/>
            </a:endParaRPr>
          </a:p>
          <a:p>
            <a:pPr algn="l" defTabSz="457178">
              <a:defRPr/>
            </a:pPr>
            <a:endParaRPr lang="en-US" sz="3600" dirty="0">
              <a:solidFill>
                <a:srgbClr val="973B8E"/>
              </a:solidFill>
              <a:latin typeface="Arial"/>
              <a:cs typeface="Arial"/>
            </a:endParaRPr>
          </a:p>
        </p:txBody>
      </p:sp>
      <p:graphicFrame>
        <p:nvGraphicFramePr>
          <p:cNvPr id="4" name="Table 3"/>
          <p:cNvGraphicFramePr>
            <a:graphicFrameLocks noGrp="1"/>
          </p:cNvGraphicFramePr>
          <p:nvPr/>
        </p:nvGraphicFramePr>
        <p:xfrm>
          <a:off x="596348" y="457928"/>
          <a:ext cx="8069513" cy="3401060"/>
        </p:xfrm>
        <a:graphic>
          <a:graphicData uri="http://schemas.openxmlformats.org/drawingml/2006/table">
            <a:tbl>
              <a:tblPr firstRow="1" bandRow="1">
                <a:tableStyleId>{5C22544A-7EE6-4342-B048-85BDC9FD1C3A}</a:tableStyleId>
              </a:tblPr>
              <a:tblGrid>
                <a:gridCol w="2605087">
                  <a:extLst>
                    <a:ext uri="{9D8B030D-6E8A-4147-A177-3AD203B41FA5}">
                      <a16:colId xmlns:a16="http://schemas.microsoft.com/office/drawing/2014/main" val="20000"/>
                    </a:ext>
                  </a:extLst>
                </a:gridCol>
                <a:gridCol w="5464426">
                  <a:extLst>
                    <a:ext uri="{9D8B030D-6E8A-4147-A177-3AD203B41FA5}">
                      <a16:colId xmlns:a16="http://schemas.microsoft.com/office/drawing/2014/main" val="20001"/>
                    </a:ext>
                  </a:extLst>
                </a:gridCol>
              </a:tblGrid>
              <a:tr h="466090">
                <a:tc>
                  <a:txBody>
                    <a:bodyPr/>
                    <a:lstStyle/>
                    <a:p>
                      <a:r>
                        <a:rPr lang="en-US" sz="2400" dirty="0"/>
                        <a:t>Thin Narratives</a:t>
                      </a:r>
                    </a:p>
                  </a:txBody>
                  <a:tcPr/>
                </a:tc>
                <a:tc>
                  <a:txBody>
                    <a:bodyPr/>
                    <a:lstStyle/>
                    <a:p>
                      <a:r>
                        <a:rPr lang="en-US" sz="2400" dirty="0"/>
                        <a:t>Thick Narratives</a:t>
                      </a:r>
                    </a:p>
                  </a:txBody>
                  <a:tcPr/>
                </a:tc>
                <a:extLst>
                  <a:ext uri="{0D108BD9-81ED-4DB2-BD59-A6C34878D82A}">
                    <a16:rowId xmlns:a16="http://schemas.microsoft.com/office/drawing/2014/main" val="10000"/>
                  </a:ext>
                </a:extLst>
              </a:tr>
              <a:tr h="822960">
                <a:tc>
                  <a:txBody>
                    <a:bodyPr/>
                    <a:lstStyle/>
                    <a:p>
                      <a:r>
                        <a:rPr lang="en-US" sz="2400" dirty="0"/>
                        <a:t>Utilitarian/</a:t>
                      </a:r>
                    </a:p>
                    <a:p>
                      <a:r>
                        <a:rPr lang="en-US" sz="2400" dirty="0"/>
                        <a:t>Instrumentalist</a:t>
                      </a:r>
                    </a:p>
                  </a:txBody>
                  <a:tcPr/>
                </a:tc>
                <a:tc>
                  <a:txBody>
                    <a:bodyPr/>
                    <a:lstStyle/>
                    <a:p>
                      <a:r>
                        <a:rPr lang="en-US" sz="2400" b="1" dirty="0"/>
                        <a:t>Wisdom, Knowledge and Skills</a:t>
                      </a:r>
                      <a:r>
                        <a:rPr lang="en-US" sz="2400" dirty="0"/>
                        <a:t> </a:t>
                      </a:r>
                    </a:p>
                    <a:p>
                      <a:r>
                        <a:rPr lang="en-US" sz="2400" dirty="0"/>
                        <a:t>(for living well)</a:t>
                      </a:r>
                    </a:p>
                  </a:txBody>
                  <a:tcPr/>
                </a:tc>
                <a:extLst>
                  <a:ext uri="{0D108BD9-81ED-4DB2-BD59-A6C34878D82A}">
                    <a16:rowId xmlns:a16="http://schemas.microsoft.com/office/drawing/2014/main" val="10001"/>
                  </a:ext>
                </a:extLst>
              </a:tr>
              <a:tr h="822960">
                <a:tc>
                  <a:txBody>
                    <a:bodyPr/>
                    <a:lstStyle/>
                    <a:p>
                      <a:r>
                        <a:rPr lang="en-US" sz="2400" dirty="0"/>
                        <a:t>Competitive</a:t>
                      </a:r>
                    </a:p>
                  </a:txBody>
                  <a:tcPr/>
                </a:tc>
                <a:tc>
                  <a:txBody>
                    <a:bodyPr/>
                    <a:lstStyle/>
                    <a:p>
                      <a:r>
                        <a:rPr lang="en-US" sz="2400" b="1" dirty="0"/>
                        <a:t>Hope and Aspiration</a:t>
                      </a:r>
                      <a:r>
                        <a:rPr lang="en-US" sz="2400" dirty="0"/>
                        <a:t> </a:t>
                      </a:r>
                    </a:p>
                    <a:p>
                      <a:r>
                        <a:rPr lang="en-US" sz="2400" dirty="0"/>
                        <a:t>(through forgiveness</a:t>
                      </a:r>
                      <a:r>
                        <a:rPr lang="en-US" sz="2400" baseline="0" dirty="0"/>
                        <a:t> and grace)</a:t>
                      </a:r>
                      <a:endParaRPr lang="en-US" sz="2400" dirty="0"/>
                    </a:p>
                  </a:txBody>
                  <a:tcPr/>
                </a:tc>
                <a:extLst>
                  <a:ext uri="{0D108BD9-81ED-4DB2-BD59-A6C34878D82A}">
                    <a16:rowId xmlns:a16="http://schemas.microsoft.com/office/drawing/2014/main" val="10002"/>
                  </a:ext>
                </a:extLst>
              </a:tr>
              <a:tr h="822960">
                <a:tc>
                  <a:txBody>
                    <a:bodyPr/>
                    <a:lstStyle/>
                    <a:p>
                      <a:r>
                        <a:rPr lang="en-US" sz="2400" dirty="0"/>
                        <a:t>Individualistic</a:t>
                      </a:r>
                    </a:p>
                  </a:txBody>
                  <a:tcPr/>
                </a:tc>
                <a:tc>
                  <a:txBody>
                    <a:bodyPr/>
                    <a:lstStyle/>
                    <a:p>
                      <a:r>
                        <a:rPr lang="en-US" sz="2400" b="1" dirty="0"/>
                        <a:t>Community and Living Well Together</a:t>
                      </a:r>
                      <a:r>
                        <a:rPr lang="en-US" sz="2400" baseline="0" dirty="0"/>
                        <a:t> </a:t>
                      </a:r>
                      <a:r>
                        <a:rPr lang="en-US" sz="2400" dirty="0"/>
                        <a:t>(</a:t>
                      </a:r>
                      <a:r>
                        <a:rPr lang="en-US" sz="2400" baseline="0" dirty="0"/>
                        <a:t>created for life together)</a:t>
                      </a:r>
                      <a:endParaRPr lang="en-US" sz="2400" dirty="0"/>
                    </a:p>
                  </a:txBody>
                  <a:tcPr/>
                </a:tc>
                <a:extLst>
                  <a:ext uri="{0D108BD9-81ED-4DB2-BD59-A6C34878D82A}">
                    <a16:rowId xmlns:a16="http://schemas.microsoft.com/office/drawing/2014/main" val="10003"/>
                  </a:ext>
                </a:extLst>
              </a:tr>
              <a:tr h="466090">
                <a:tc>
                  <a:txBody>
                    <a:bodyPr/>
                    <a:lstStyle/>
                    <a:p>
                      <a:r>
                        <a:rPr lang="en-US" sz="2400" dirty="0"/>
                        <a:t>Reductionist</a:t>
                      </a:r>
                    </a:p>
                  </a:txBody>
                  <a:tcPr/>
                </a:tc>
                <a:tc>
                  <a:txBody>
                    <a:bodyPr/>
                    <a:lstStyle/>
                    <a:p>
                      <a:r>
                        <a:rPr lang="en-US" sz="2400" b="1" dirty="0"/>
                        <a:t>Dignity and Respect</a:t>
                      </a:r>
                      <a:r>
                        <a:rPr lang="en-US" sz="2400" baseline="0" dirty="0"/>
                        <a:t> (of every person)</a:t>
                      </a:r>
                      <a:endParaRPr lang="en-US" sz="2400" dirty="0"/>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337960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9B10265-6CD8-493F-8A0B-2A6378E97C05}"/>
              </a:ext>
            </a:extLst>
          </p:cNvPr>
          <p:cNvSpPr txBox="1"/>
          <p:nvPr/>
        </p:nvSpPr>
        <p:spPr>
          <a:xfrm>
            <a:off x="196514" y="206999"/>
            <a:ext cx="8750969" cy="830997"/>
          </a:xfrm>
          <a:prstGeom prst="rect">
            <a:avLst/>
          </a:prstGeom>
          <a:noFill/>
        </p:spPr>
        <p:txBody>
          <a:bodyPr wrap="square" rtlCol="0">
            <a:spAutoFit/>
          </a:bodyPr>
          <a:lstStyle/>
          <a:p>
            <a:pPr algn="ctr"/>
            <a:r>
              <a:rPr lang="en-GB" sz="2400" dirty="0"/>
              <a:t>Are there any tensions between the educational landscape today and what I believe the core purpose of education in my school is?</a:t>
            </a:r>
          </a:p>
        </p:txBody>
      </p:sp>
      <p:pic>
        <p:nvPicPr>
          <p:cNvPr id="3" name="Picture 2">
            <a:extLst>
              <a:ext uri="{FF2B5EF4-FFF2-40B4-BE49-F238E27FC236}">
                <a16:creationId xmlns:a16="http://schemas.microsoft.com/office/drawing/2014/main" id="{AA2C97F3-E9EE-4562-824D-28B66B92C72B}"/>
              </a:ext>
            </a:extLst>
          </p:cNvPr>
          <p:cNvPicPr>
            <a:picLocks noChangeAspect="1"/>
          </p:cNvPicPr>
          <p:nvPr/>
        </p:nvPicPr>
        <p:blipFill rotWithShape="1">
          <a:blip r:embed="rId3"/>
          <a:srcRect b="7632"/>
          <a:stretch/>
        </p:blipFill>
        <p:spPr>
          <a:xfrm>
            <a:off x="2303387" y="1067301"/>
            <a:ext cx="4537225" cy="3008897"/>
          </a:xfrm>
          <a:prstGeom prst="rect">
            <a:avLst/>
          </a:prstGeom>
        </p:spPr>
      </p:pic>
    </p:spTree>
    <p:extLst>
      <p:ext uri="{BB962C8B-B14F-4D97-AF65-F5344CB8AC3E}">
        <p14:creationId xmlns:p14="http://schemas.microsoft.com/office/powerpoint/2010/main" val="33880446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814954-6185-42F6-8723-9EC33DCF26AF}"/>
              </a:ext>
            </a:extLst>
          </p:cNvPr>
          <p:cNvPicPr>
            <a:picLocks noChangeAspect="1"/>
          </p:cNvPicPr>
          <p:nvPr/>
        </p:nvPicPr>
        <p:blipFill>
          <a:blip r:embed="rId2"/>
          <a:stretch>
            <a:fillRect/>
          </a:stretch>
        </p:blipFill>
        <p:spPr>
          <a:xfrm>
            <a:off x="4282239" y="145381"/>
            <a:ext cx="3901240" cy="3901240"/>
          </a:xfrm>
          <a:prstGeom prst="rect">
            <a:avLst/>
          </a:prstGeom>
        </p:spPr>
      </p:pic>
      <p:sp>
        <p:nvSpPr>
          <p:cNvPr id="3" name="TextBox 2">
            <a:extLst>
              <a:ext uri="{FF2B5EF4-FFF2-40B4-BE49-F238E27FC236}">
                <a16:creationId xmlns:a16="http://schemas.microsoft.com/office/drawing/2014/main" id="{9BCF6DB1-1A54-485A-9AD7-A4350E90CAEA}"/>
              </a:ext>
            </a:extLst>
          </p:cNvPr>
          <p:cNvSpPr txBox="1"/>
          <p:nvPr/>
        </p:nvSpPr>
        <p:spPr>
          <a:xfrm>
            <a:off x="348916" y="398044"/>
            <a:ext cx="3060031" cy="1938992"/>
          </a:xfrm>
          <a:prstGeom prst="rect">
            <a:avLst/>
          </a:prstGeom>
          <a:noFill/>
        </p:spPr>
        <p:txBody>
          <a:bodyPr wrap="square" rtlCol="0">
            <a:spAutoFit/>
          </a:bodyPr>
          <a:lstStyle/>
          <a:p>
            <a:r>
              <a:rPr lang="en-GB" sz="2400" dirty="0"/>
              <a:t>How far do the challenges we face provide opportunities for us to demonstrate our values?</a:t>
            </a:r>
          </a:p>
        </p:txBody>
      </p:sp>
      <p:sp>
        <p:nvSpPr>
          <p:cNvPr id="4" name="Rectangle 3">
            <a:extLst>
              <a:ext uri="{FF2B5EF4-FFF2-40B4-BE49-F238E27FC236}">
                <a16:creationId xmlns:a16="http://schemas.microsoft.com/office/drawing/2014/main" id="{D70297B2-AEC8-45E5-ACFC-B3DE233EEE7D}"/>
              </a:ext>
            </a:extLst>
          </p:cNvPr>
          <p:cNvSpPr/>
          <p:nvPr/>
        </p:nvSpPr>
        <p:spPr>
          <a:xfrm>
            <a:off x="406164" y="2618598"/>
            <a:ext cx="3404545" cy="1200329"/>
          </a:xfrm>
          <a:prstGeom prst="rect">
            <a:avLst/>
          </a:prstGeom>
        </p:spPr>
        <p:txBody>
          <a:bodyPr wrap="square">
            <a:spAutoFit/>
          </a:bodyPr>
          <a:lstStyle/>
          <a:p>
            <a:r>
              <a:rPr lang="en-GB" i="1" dirty="0">
                <a:solidFill>
                  <a:srgbClr val="272727"/>
                </a:solidFill>
                <a:latin typeface="Calibri" panose="020F0502020204030204" pitchFamily="34" charset="0"/>
                <a:ea typeface="Times New Roman" panose="02020603050405020304" pitchFamily="18" charset="0"/>
                <a:cs typeface="Calibri" panose="020F0502020204030204" pitchFamily="34" charset="0"/>
              </a:rPr>
              <a:t>‘That which leaders choose to improve communicates much about their values.’ </a:t>
            </a:r>
          </a:p>
          <a:p>
            <a:r>
              <a:rPr lang="en-GB" i="1" dirty="0">
                <a:solidFill>
                  <a:srgbClr val="272727"/>
                </a:solidFill>
                <a:latin typeface="Calibri" panose="020F0502020204030204" pitchFamily="34" charset="0"/>
                <a:cs typeface="Calibri" panose="020F0502020204030204" pitchFamily="34" charset="0"/>
              </a:rPr>
              <a:t>What kind of education?</a:t>
            </a:r>
            <a:endParaRPr lang="en-GB" i="1" dirty="0"/>
          </a:p>
        </p:txBody>
      </p:sp>
    </p:spTree>
    <p:extLst>
      <p:ext uri="{BB962C8B-B14F-4D97-AF65-F5344CB8AC3E}">
        <p14:creationId xmlns:p14="http://schemas.microsoft.com/office/powerpoint/2010/main" val="1348844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2AC5858-23D7-47D3-8A51-BD2DA1003B13}"/>
              </a:ext>
            </a:extLst>
          </p:cNvPr>
          <p:cNvSpPr txBox="1"/>
          <p:nvPr/>
        </p:nvSpPr>
        <p:spPr>
          <a:xfrm>
            <a:off x="378519" y="335989"/>
            <a:ext cx="5801124" cy="2400657"/>
          </a:xfrm>
          <a:prstGeom prst="rect">
            <a:avLst/>
          </a:prstGeom>
          <a:noFill/>
        </p:spPr>
        <p:txBody>
          <a:bodyPr wrap="square" rtlCol="0">
            <a:spAutoFit/>
          </a:bodyPr>
          <a:lstStyle/>
          <a:p>
            <a:r>
              <a:rPr lang="en-GB" sz="4400" dirty="0"/>
              <a:t>‘…instead of eroding his spirits they merely added to his resolve.’</a:t>
            </a:r>
          </a:p>
          <a:p>
            <a:r>
              <a:rPr lang="en-GB" i="1" dirty="0"/>
              <a:t>Dare to be Different </a:t>
            </a:r>
            <a:r>
              <a:rPr lang="en-GB" dirty="0"/>
              <a:t>Will Ryan</a:t>
            </a:r>
            <a:endParaRPr lang="en-GB" i="1" dirty="0"/>
          </a:p>
        </p:txBody>
      </p:sp>
      <p:pic>
        <p:nvPicPr>
          <p:cNvPr id="3" name="Picture 2">
            <a:extLst>
              <a:ext uri="{FF2B5EF4-FFF2-40B4-BE49-F238E27FC236}">
                <a16:creationId xmlns:a16="http://schemas.microsoft.com/office/drawing/2014/main" id="{22C31511-0D47-4D5C-AFAA-142CAF83DC65}"/>
              </a:ext>
            </a:extLst>
          </p:cNvPr>
          <p:cNvPicPr>
            <a:picLocks noChangeAspect="1"/>
          </p:cNvPicPr>
          <p:nvPr/>
        </p:nvPicPr>
        <p:blipFill>
          <a:blip r:embed="rId2"/>
          <a:stretch>
            <a:fillRect/>
          </a:stretch>
        </p:blipFill>
        <p:spPr>
          <a:xfrm>
            <a:off x="6457165" y="365760"/>
            <a:ext cx="2133144" cy="3285305"/>
          </a:xfrm>
          <a:prstGeom prst="rect">
            <a:avLst/>
          </a:prstGeom>
        </p:spPr>
      </p:pic>
    </p:spTree>
    <p:extLst>
      <p:ext uri="{BB962C8B-B14F-4D97-AF65-F5344CB8AC3E}">
        <p14:creationId xmlns:p14="http://schemas.microsoft.com/office/powerpoint/2010/main" val="24472087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488222315"/>
              </p:ext>
            </p:extLst>
          </p:nvPr>
        </p:nvGraphicFramePr>
        <p:xfrm>
          <a:off x="1524000" y="53975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62462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2CA071-454C-4446-8E2F-56366971F950}"/>
              </a:ext>
            </a:extLst>
          </p:cNvPr>
          <p:cNvSpPr txBox="1"/>
          <p:nvPr/>
        </p:nvSpPr>
        <p:spPr>
          <a:xfrm>
            <a:off x="540134" y="438061"/>
            <a:ext cx="7740502" cy="830997"/>
          </a:xfrm>
          <a:prstGeom prst="rect">
            <a:avLst/>
          </a:prstGeom>
          <a:noFill/>
        </p:spPr>
        <p:txBody>
          <a:bodyPr wrap="square" rtlCol="0">
            <a:spAutoFit/>
          </a:bodyPr>
          <a:lstStyle/>
          <a:p>
            <a:pPr algn="ctr"/>
            <a:r>
              <a:rPr lang="en-GB" sz="4800" dirty="0"/>
              <a:t>Is character caught or taught?</a:t>
            </a:r>
          </a:p>
        </p:txBody>
      </p:sp>
      <p:pic>
        <p:nvPicPr>
          <p:cNvPr id="4" name="Picture 3" descr="A person posing for the camera&#10;&#10;Description automatically generated">
            <a:extLst>
              <a:ext uri="{FF2B5EF4-FFF2-40B4-BE49-F238E27FC236}">
                <a16:creationId xmlns:a16="http://schemas.microsoft.com/office/drawing/2014/main" id="{3EAC2AF5-4B66-4B2D-96BF-4969C213BE87}"/>
              </a:ext>
            </a:extLst>
          </p:cNvPr>
          <p:cNvPicPr>
            <a:picLocks noChangeAspect="1"/>
          </p:cNvPicPr>
          <p:nvPr/>
        </p:nvPicPr>
        <p:blipFill>
          <a:blip r:embed="rId3"/>
          <a:stretch>
            <a:fillRect/>
          </a:stretch>
        </p:blipFill>
        <p:spPr>
          <a:xfrm>
            <a:off x="2590712" y="1676223"/>
            <a:ext cx="3805570" cy="2283342"/>
          </a:xfrm>
          <a:prstGeom prst="rect">
            <a:avLst/>
          </a:prstGeom>
        </p:spPr>
      </p:pic>
    </p:spTree>
    <p:extLst>
      <p:ext uri="{BB962C8B-B14F-4D97-AF65-F5344CB8AC3E}">
        <p14:creationId xmlns:p14="http://schemas.microsoft.com/office/powerpoint/2010/main" val="3190292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6E09085-BD5A-4161-9659-375E61F0BFDE}"/>
              </a:ext>
            </a:extLst>
          </p:cNvPr>
          <p:cNvSpPr/>
          <p:nvPr/>
        </p:nvSpPr>
        <p:spPr>
          <a:xfrm>
            <a:off x="361507" y="277059"/>
            <a:ext cx="8612372" cy="3970318"/>
          </a:xfrm>
          <a:prstGeom prst="rect">
            <a:avLst/>
          </a:prstGeom>
        </p:spPr>
        <p:txBody>
          <a:bodyPr wrap="square">
            <a:spAutoFit/>
          </a:bodyPr>
          <a:lstStyle/>
          <a:p>
            <a:r>
              <a:rPr lang="en-GB" dirty="0">
                <a:solidFill>
                  <a:srgbClr val="121212"/>
                </a:solidFill>
              </a:rPr>
              <a:t>‘Imagine a school that expected its students to become literate without any formal instruction. Most parents would be alarmed by such an approach, which would leave their children confused and with gaps in their understanding. This however has been the philosophy on character development in many of our schools. Why is the development of character seen as somehow different from the other skills that we teach? Is it because the concept of being good has fallen out of fashion?</a:t>
            </a:r>
          </a:p>
          <a:p>
            <a:r>
              <a:rPr lang="en-GB" dirty="0">
                <a:solidFill>
                  <a:srgbClr val="121212"/>
                </a:solidFill>
              </a:rPr>
              <a:t>In his book, Religion for Atheists, the philosopher </a:t>
            </a:r>
            <a:r>
              <a:rPr lang="en-GB" dirty="0">
                <a:solidFill>
                  <a:srgbClr val="AB0613"/>
                </a:solidFill>
                <a:hlinkClick r:id="rId2"/>
              </a:rPr>
              <a:t>Alain De </a:t>
            </a:r>
            <a:r>
              <a:rPr lang="en-GB" dirty="0" err="1">
                <a:solidFill>
                  <a:srgbClr val="AB0613"/>
                </a:solidFill>
                <a:hlinkClick r:id="rId2"/>
              </a:rPr>
              <a:t>Botton</a:t>
            </a:r>
            <a:r>
              <a:rPr lang="en-GB" dirty="0">
                <a:solidFill>
                  <a:srgbClr val="121212"/>
                </a:solidFill>
              </a:rPr>
              <a:t> writes: "Announce that you are working on your body, and you will attract envy and respect. Declare that you are working on your character, and you will be thought insane."</a:t>
            </a:r>
          </a:p>
          <a:p>
            <a:r>
              <a:rPr lang="en-GB" dirty="0">
                <a:solidFill>
                  <a:srgbClr val="121212"/>
                </a:solidFill>
              </a:rPr>
              <a:t>Of course there will always be learning by osmosis in any school, but as a teacher and primary school head I have found that a child's moral literacy is enhanced when they acquire the building blocks of good character such as consideration, truthfulness, courage and honour; qualities which are commonly known as virtues.’</a:t>
            </a:r>
          </a:p>
          <a:p>
            <a:r>
              <a:rPr lang="en-GB" b="0" i="1" u="none" strike="noStrike" dirty="0">
                <a:solidFill>
                  <a:srgbClr val="121212"/>
                </a:solidFill>
                <a:effectLst/>
              </a:rPr>
              <a:t>Geoff Smi</a:t>
            </a:r>
            <a:r>
              <a:rPr lang="en-GB" i="1" dirty="0">
                <a:solidFill>
                  <a:srgbClr val="121212"/>
                </a:solidFill>
              </a:rPr>
              <a:t>th, The Guardian 28.3.13</a:t>
            </a:r>
            <a:endParaRPr lang="en-GB" b="0" i="1" u="none" strike="noStrike" dirty="0">
              <a:solidFill>
                <a:srgbClr val="121212"/>
              </a:solidFill>
              <a:effectLst/>
            </a:endParaRPr>
          </a:p>
        </p:txBody>
      </p:sp>
    </p:spTree>
    <p:extLst>
      <p:ext uri="{BB962C8B-B14F-4D97-AF65-F5344CB8AC3E}">
        <p14:creationId xmlns:p14="http://schemas.microsoft.com/office/powerpoint/2010/main" val="32256008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52D5D44-E238-4937-B8BE-C55ED5FCB9E2}"/>
              </a:ext>
            </a:extLst>
          </p:cNvPr>
          <p:cNvSpPr/>
          <p:nvPr/>
        </p:nvSpPr>
        <p:spPr>
          <a:xfrm>
            <a:off x="6881392" y="3337360"/>
            <a:ext cx="2152030" cy="461665"/>
          </a:xfrm>
          <a:prstGeom prst="rect">
            <a:avLst/>
          </a:prstGeom>
        </p:spPr>
        <p:txBody>
          <a:bodyPr wrap="square">
            <a:spAutoFit/>
          </a:bodyPr>
          <a:lstStyle/>
          <a:p>
            <a:r>
              <a:rPr lang="en-GB" sz="1200" dirty="0"/>
              <a:t>https://www.youtube.com/watch?v=07jEYUqbbQc</a:t>
            </a:r>
          </a:p>
        </p:txBody>
      </p:sp>
      <p:pic>
        <p:nvPicPr>
          <p:cNvPr id="3" name="Picture 2">
            <a:extLst>
              <a:ext uri="{FF2B5EF4-FFF2-40B4-BE49-F238E27FC236}">
                <a16:creationId xmlns:a16="http://schemas.microsoft.com/office/drawing/2014/main" id="{5091D24D-380B-43CF-BD5F-06E8AA0AC7F4}"/>
              </a:ext>
            </a:extLst>
          </p:cNvPr>
          <p:cNvPicPr>
            <a:picLocks noChangeAspect="1"/>
          </p:cNvPicPr>
          <p:nvPr/>
        </p:nvPicPr>
        <p:blipFill>
          <a:blip r:embed="rId3"/>
          <a:stretch>
            <a:fillRect/>
          </a:stretch>
        </p:blipFill>
        <p:spPr>
          <a:xfrm>
            <a:off x="7109088" y="181441"/>
            <a:ext cx="1701093" cy="660657"/>
          </a:xfrm>
          <a:prstGeom prst="rect">
            <a:avLst/>
          </a:prstGeom>
        </p:spPr>
      </p:pic>
      <p:pic>
        <p:nvPicPr>
          <p:cNvPr id="4" name="Online Media 3" title="What Would it Take for Society to Truly Flourish?">
            <a:hlinkClick r:id="" action="ppaction://media"/>
            <a:extLst>
              <a:ext uri="{FF2B5EF4-FFF2-40B4-BE49-F238E27FC236}">
                <a16:creationId xmlns:a16="http://schemas.microsoft.com/office/drawing/2014/main" id="{668DBE7C-B0AB-41D8-92E3-02FB477332B3}"/>
              </a:ext>
            </a:extLst>
          </p:cNvPr>
          <p:cNvPicPr>
            <a:picLocks noRot="1" noChangeAspect="1"/>
          </p:cNvPicPr>
          <p:nvPr>
            <a:videoFile r:link="rId1"/>
          </p:nvPr>
        </p:nvPicPr>
        <p:blipFill>
          <a:blip r:embed="rId4"/>
          <a:stretch>
            <a:fillRect/>
          </a:stretch>
        </p:blipFill>
        <p:spPr>
          <a:xfrm>
            <a:off x="141768" y="370025"/>
            <a:ext cx="6637551" cy="3733622"/>
          </a:xfrm>
          <a:prstGeom prst="rect">
            <a:avLst/>
          </a:prstGeom>
        </p:spPr>
      </p:pic>
    </p:spTree>
    <p:extLst>
      <p:ext uri="{BB962C8B-B14F-4D97-AF65-F5344CB8AC3E}">
        <p14:creationId xmlns:p14="http://schemas.microsoft.com/office/powerpoint/2010/main" val="2933593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ocial media post&#10;&#10;Description automatically generated">
            <a:extLst>
              <a:ext uri="{FF2B5EF4-FFF2-40B4-BE49-F238E27FC236}">
                <a16:creationId xmlns:a16="http://schemas.microsoft.com/office/drawing/2014/main" id="{596EEFB4-3EF4-41B2-B7F0-9706095B1F77}"/>
              </a:ext>
            </a:extLst>
          </p:cNvPr>
          <p:cNvPicPr>
            <a:picLocks noChangeAspect="1"/>
          </p:cNvPicPr>
          <p:nvPr/>
        </p:nvPicPr>
        <p:blipFill>
          <a:blip r:embed="rId2"/>
          <a:stretch>
            <a:fillRect/>
          </a:stretch>
        </p:blipFill>
        <p:spPr>
          <a:xfrm>
            <a:off x="489477" y="284953"/>
            <a:ext cx="5567714" cy="3908107"/>
          </a:xfrm>
          <a:prstGeom prst="rect">
            <a:avLst/>
          </a:prstGeom>
        </p:spPr>
      </p:pic>
      <p:pic>
        <p:nvPicPr>
          <p:cNvPr id="5" name="Picture 4" descr="A close up of a logo&#10;&#10;Description automatically generated">
            <a:extLst>
              <a:ext uri="{FF2B5EF4-FFF2-40B4-BE49-F238E27FC236}">
                <a16:creationId xmlns:a16="http://schemas.microsoft.com/office/drawing/2014/main" id="{A3DD24E0-1394-4D20-B75A-C9369FCA248E}"/>
              </a:ext>
            </a:extLst>
          </p:cNvPr>
          <p:cNvPicPr>
            <a:picLocks noChangeAspect="1"/>
          </p:cNvPicPr>
          <p:nvPr/>
        </p:nvPicPr>
        <p:blipFill>
          <a:blip r:embed="rId3"/>
          <a:stretch>
            <a:fillRect/>
          </a:stretch>
        </p:blipFill>
        <p:spPr>
          <a:xfrm>
            <a:off x="6224633" y="3060715"/>
            <a:ext cx="2653883" cy="1030694"/>
          </a:xfrm>
          <a:prstGeom prst="rect">
            <a:avLst/>
          </a:prstGeom>
        </p:spPr>
      </p:pic>
    </p:spTree>
    <p:extLst>
      <p:ext uri="{BB962C8B-B14F-4D97-AF65-F5344CB8AC3E}">
        <p14:creationId xmlns:p14="http://schemas.microsoft.com/office/powerpoint/2010/main" val="13976684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B740A9A-8F70-469B-816C-14BF7A31A567}"/>
              </a:ext>
            </a:extLst>
          </p:cNvPr>
          <p:cNvGrpSpPr/>
          <p:nvPr/>
        </p:nvGrpSpPr>
        <p:grpSpPr>
          <a:xfrm>
            <a:off x="1692471" y="553909"/>
            <a:ext cx="5759058" cy="3251441"/>
            <a:chOff x="0" y="-546892"/>
            <a:chExt cx="7678744" cy="4335254"/>
          </a:xfrm>
        </p:grpSpPr>
        <p:sp>
          <p:nvSpPr>
            <p:cNvPr id="3" name="Rectangle: Rounded Corners 2">
              <a:extLst>
                <a:ext uri="{FF2B5EF4-FFF2-40B4-BE49-F238E27FC236}">
                  <a16:creationId xmlns:a16="http://schemas.microsoft.com/office/drawing/2014/main" id="{71CE91F8-3BEC-47A4-A00E-786C6D23B864}"/>
                </a:ext>
              </a:extLst>
            </p:cNvPr>
            <p:cNvSpPr/>
            <p:nvPr/>
          </p:nvSpPr>
          <p:spPr>
            <a:xfrm>
              <a:off x="0" y="-498764"/>
              <a:ext cx="7678744" cy="4287126"/>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 name="Rectangle: Rounded Corners 4">
              <a:extLst>
                <a:ext uri="{FF2B5EF4-FFF2-40B4-BE49-F238E27FC236}">
                  <a16:creationId xmlns:a16="http://schemas.microsoft.com/office/drawing/2014/main" id="{67ED901A-99AA-4916-984B-21415C647AB9}"/>
                </a:ext>
              </a:extLst>
            </p:cNvPr>
            <p:cNvSpPr txBox="1"/>
            <p:nvPr/>
          </p:nvSpPr>
          <p:spPr>
            <a:xfrm>
              <a:off x="42438" y="-546892"/>
              <a:ext cx="7636306" cy="433525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algn="ctr" defTabSz="1466850">
                <a:lnSpc>
                  <a:spcPct val="90000"/>
                </a:lnSpc>
                <a:spcBef>
                  <a:spcPct val="0"/>
                </a:spcBef>
                <a:spcAft>
                  <a:spcPct val="35000"/>
                </a:spcAft>
              </a:pPr>
              <a:r>
                <a:rPr lang="en-GB" sz="6000" b="1" dirty="0"/>
                <a:t>Reflection</a:t>
              </a:r>
              <a:endParaRPr lang="en-US" sz="6000" dirty="0"/>
            </a:p>
          </p:txBody>
        </p:sp>
      </p:grpSp>
    </p:spTree>
    <p:extLst>
      <p:ext uri="{BB962C8B-B14F-4D97-AF65-F5344CB8AC3E}">
        <p14:creationId xmlns:p14="http://schemas.microsoft.com/office/powerpoint/2010/main" val="6051197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map&#10;&#10;Description generated with high confidence">
            <a:extLst>
              <a:ext uri="{FF2B5EF4-FFF2-40B4-BE49-F238E27FC236}">
                <a16:creationId xmlns:a16="http://schemas.microsoft.com/office/drawing/2014/main" id="{55DC80C4-95E6-4745-89B6-9D2430BF9241}"/>
              </a:ext>
            </a:extLst>
          </p:cNvPr>
          <p:cNvPicPr>
            <a:picLocks noChangeAspect="1"/>
          </p:cNvPicPr>
          <p:nvPr/>
        </p:nvPicPr>
        <p:blipFill rotWithShape="1">
          <a:blip r:embed="rId2"/>
          <a:srcRect r="5334" b="1"/>
          <a:stretch/>
        </p:blipFill>
        <p:spPr>
          <a:xfrm>
            <a:off x="315797" y="165869"/>
            <a:ext cx="4494372" cy="3370782"/>
          </a:xfrm>
          <a:prstGeom prst="rect">
            <a:avLst/>
          </a:prstGeom>
          <a:effectLst>
            <a:outerShdw blurRad="50800" dist="38100" dir="2700000" algn="tl" rotWithShape="0">
              <a:prstClr val="black">
                <a:alpha val="40000"/>
              </a:prstClr>
            </a:outerShdw>
          </a:effectLst>
        </p:spPr>
      </p:pic>
      <p:sp>
        <p:nvSpPr>
          <p:cNvPr id="2" name="Rectangle 1">
            <a:extLst>
              <a:ext uri="{FF2B5EF4-FFF2-40B4-BE49-F238E27FC236}">
                <a16:creationId xmlns:a16="http://schemas.microsoft.com/office/drawing/2014/main" id="{9469C988-38C3-4916-B621-8C2D9F0BFAB8}"/>
              </a:ext>
            </a:extLst>
          </p:cNvPr>
          <p:cNvSpPr/>
          <p:nvPr/>
        </p:nvSpPr>
        <p:spPr>
          <a:xfrm>
            <a:off x="446567" y="3780860"/>
            <a:ext cx="7819183" cy="369332"/>
          </a:xfrm>
          <a:prstGeom prst="rect">
            <a:avLst/>
          </a:prstGeom>
        </p:spPr>
        <p:txBody>
          <a:bodyPr wrap="square">
            <a:spAutoFit/>
          </a:bodyPr>
          <a:lstStyle/>
          <a:p>
            <a:r>
              <a:rPr lang="en-GB" dirty="0"/>
              <a:t>https://chartered.college/wp-content/uploads/2019/01/ELC-final-report.pdf</a:t>
            </a:r>
          </a:p>
        </p:txBody>
      </p:sp>
      <p:sp>
        <p:nvSpPr>
          <p:cNvPr id="3" name="Rectangle 2">
            <a:extLst>
              <a:ext uri="{FF2B5EF4-FFF2-40B4-BE49-F238E27FC236}">
                <a16:creationId xmlns:a16="http://schemas.microsoft.com/office/drawing/2014/main" id="{6CDCF218-F83A-4966-A678-22D9768D7A1F}"/>
              </a:ext>
            </a:extLst>
          </p:cNvPr>
          <p:cNvSpPr/>
          <p:nvPr/>
        </p:nvSpPr>
        <p:spPr>
          <a:xfrm>
            <a:off x="5052592" y="165869"/>
            <a:ext cx="3999968" cy="3539430"/>
          </a:xfrm>
          <a:prstGeom prst="rect">
            <a:avLst/>
          </a:prstGeom>
        </p:spPr>
        <p:txBody>
          <a:bodyPr wrap="square">
            <a:spAutoFit/>
          </a:bodyPr>
          <a:lstStyle/>
          <a:p>
            <a:r>
              <a:rPr lang="en-GB" sz="1600" dirty="0"/>
              <a:t>‘The Commission was set up in 2017 to help school and college leaders consider the ethical foundation of their work, and to offer guidance for our colleagues at a time of great change and unprecedented pressure in education. </a:t>
            </a:r>
          </a:p>
          <a:p>
            <a:endParaRPr lang="en-GB" sz="1600" dirty="0"/>
          </a:p>
          <a:p>
            <a:r>
              <a:rPr lang="en-GB" sz="1600" dirty="0"/>
              <a:t>In our work we have sought to lay the foundations for future thought and action which will help school and college leaders in all settings tackle the twin challenges of our calling: How well do we fulfil our roles as trusted educators? What kind of role models are we for the children in our care?</a:t>
            </a:r>
          </a:p>
        </p:txBody>
      </p:sp>
    </p:spTree>
    <p:extLst>
      <p:ext uri="{BB962C8B-B14F-4D97-AF65-F5344CB8AC3E}">
        <p14:creationId xmlns:p14="http://schemas.microsoft.com/office/powerpoint/2010/main" val="35589582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FB8E9A-0DC7-4AF5-968C-7E1BECF6F7DC}"/>
              </a:ext>
            </a:extLst>
          </p:cNvPr>
          <p:cNvPicPr>
            <a:picLocks noChangeAspect="1"/>
          </p:cNvPicPr>
          <p:nvPr/>
        </p:nvPicPr>
        <p:blipFill>
          <a:blip r:embed="rId2"/>
          <a:stretch>
            <a:fillRect/>
          </a:stretch>
        </p:blipFill>
        <p:spPr>
          <a:xfrm>
            <a:off x="4746374" y="930689"/>
            <a:ext cx="3916414" cy="2797439"/>
          </a:xfrm>
          <a:prstGeom prst="rect">
            <a:avLst/>
          </a:prstGeom>
        </p:spPr>
      </p:pic>
      <p:sp>
        <p:nvSpPr>
          <p:cNvPr id="4" name="TextBox 3">
            <a:extLst>
              <a:ext uri="{FF2B5EF4-FFF2-40B4-BE49-F238E27FC236}">
                <a16:creationId xmlns:a16="http://schemas.microsoft.com/office/drawing/2014/main" id="{16FBCCA8-2A49-440A-8CE1-15DB9BBBC1C3}"/>
              </a:ext>
            </a:extLst>
          </p:cNvPr>
          <p:cNvSpPr txBox="1"/>
          <p:nvPr/>
        </p:nvSpPr>
        <p:spPr>
          <a:xfrm>
            <a:off x="357254" y="982448"/>
            <a:ext cx="3678865" cy="2554545"/>
          </a:xfrm>
          <a:prstGeom prst="rect">
            <a:avLst/>
          </a:prstGeom>
          <a:noFill/>
        </p:spPr>
        <p:txBody>
          <a:bodyPr wrap="square" rtlCol="0">
            <a:spAutoFit/>
          </a:bodyPr>
          <a:lstStyle/>
          <a:p>
            <a:r>
              <a:rPr lang="en-GB" sz="3200" dirty="0"/>
              <a:t>‘As role models for the young, how we behave as leaders is as important as what we do.’</a:t>
            </a:r>
          </a:p>
        </p:txBody>
      </p:sp>
    </p:spTree>
    <p:extLst>
      <p:ext uri="{BB962C8B-B14F-4D97-AF65-F5344CB8AC3E}">
        <p14:creationId xmlns:p14="http://schemas.microsoft.com/office/powerpoint/2010/main" val="8832398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085A8D-9F4F-4C58-9AF0-35E7F0FC659D}"/>
              </a:ext>
            </a:extLst>
          </p:cNvPr>
          <p:cNvPicPr>
            <a:picLocks noChangeAspect="1"/>
          </p:cNvPicPr>
          <p:nvPr/>
        </p:nvPicPr>
        <p:blipFill rotWithShape="1">
          <a:blip r:embed="rId3"/>
          <a:srcRect l="14090" t="26576" r="15607" b="12925"/>
          <a:stretch/>
        </p:blipFill>
        <p:spPr>
          <a:xfrm>
            <a:off x="757039" y="85061"/>
            <a:ext cx="6877138" cy="3945368"/>
          </a:xfrm>
          <a:prstGeom prst="rect">
            <a:avLst/>
          </a:prstGeom>
        </p:spPr>
      </p:pic>
    </p:spTree>
    <p:extLst>
      <p:ext uri="{BB962C8B-B14F-4D97-AF65-F5344CB8AC3E}">
        <p14:creationId xmlns:p14="http://schemas.microsoft.com/office/powerpoint/2010/main" val="1744354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A1F7470A-27C3-48DA-AB5C-2B704CAF7772}"/>
              </a:ext>
            </a:extLst>
          </p:cNvPr>
          <p:cNvPicPr>
            <a:picLocks noChangeAspect="1"/>
          </p:cNvPicPr>
          <p:nvPr/>
        </p:nvPicPr>
        <p:blipFill rotWithShape="1">
          <a:blip r:embed="rId3"/>
          <a:srcRect l="46692" t="20920" r="27179" b="20472"/>
          <a:stretch/>
        </p:blipFill>
        <p:spPr>
          <a:xfrm>
            <a:off x="599676" y="187132"/>
            <a:ext cx="3296093" cy="4167964"/>
          </a:xfrm>
          <a:prstGeom prst="rect">
            <a:avLst/>
          </a:prstGeom>
        </p:spPr>
      </p:pic>
      <p:sp>
        <p:nvSpPr>
          <p:cNvPr id="4" name="TextBox 3">
            <a:extLst>
              <a:ext uri="{FF2B5EF4-FFF2-40B4-BE49-F238E27FC236}">
                <a16:creationId xmlns:a16="http://schemas.microsoft.com/office/drawing/2014/main" id="{6C01404F-9654-4877-B50C-91002AB18A78}"/>
              </a:ext>
            </a:extLst>
          </p:cNvPr>
          <p:cNvSpPr txBox="1"/>
          <p:nvPr/>
        </p:nvSpPr>
        <p:spPr>
          <a:xfrm>
            <a:off x="4159458" y="3342876"/>
            <a:ext cx="4827181" cy="646331"/>
          </a:xfrm>
          <a:prstGeom prst="rect">
            <a:avLst/>
          </a:prstGeom>
          <a:noFill/>
        </p:spPr>
        <p:txBody>
          <a:bodyPr wrap="square" rtlCol="0">
            <a:spAutoFit/>
          </a:bodyPr>
          <a:lstStyle/>
          <a:p>
            <a:r>
              <a:rPr lang="en-GB" dirty="0"/>
              <a:t>Gini and Green</a:t>
            </a:r>
          </a:p>
          <a:p>
            <a:r>
              <a:rPr lang="en-GB" i="1" dirty="0"/>
              <a:t>Leadership of Character Education, p25 </a:t>
            </a:r>
          </a:p>
        </p:txBody>
      </p:sp>
      <p:pic>
        <p:nvPicPr>
          <p:cNvPr id="5" name="Picture 4" descr="A close up of a sign&#10;&#10;Description automatically generated">
            <a:extLst>
              <a:ext uri="{FF2B5EF4-FFF2-40B4-BE49-F238E27FC236}">
                <a16:creationId xmlns:a16="http://schemas.microsoft.com/office/drawing/2014/main" id="{00D4F9F5-1BE1-4762-B4CE-E33BE4A66135}"/>
              </a:ext>
            </a:extLst>
          </p:cNvPr>
          <p:cNvPicPr>
            <a:picLocks noChangeAspect="1"/>
          </p:cNvPicPr>
          <p:nvPr/>
        </p:nvPicPr>
        <p:blipFill>
          <a:blip r:embed="rId4"/>
          <a:stretch>
            <a:fillRect/>
          </a:stretch>
        </p:blipFill>
        <p:spPr>
          <a:xfrm>
            <a:off x="6843114" y="155845"/>
            <a:ext cx="1930407" cy="2892712"/>
          </a:xfrm>
          <a:prstGeom prst="rect">
            <a:avLst/>
          </a:prstGeom>
        </p:spPr>
      </p:pic>
    </p:spTree>
    <p:extLst>
      <p:ext uri="{BB962C8B-B14F-4D97-AF65-F5344CB8AC3E}">
        <p14:creationId xmlns:p14="http://schemas.microsoft.com/office/powerpoint/2010/main" val="30385460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524BBB-14FB-4ED5-B4FD-4C1D5B462E10}"/>
              </a:ext>
            </a:extLst>
          </p:cNvPr>
          <p:cNvSpPr txBox="1"/>
          <p:nvPr/>
        </p:nvSpPr>
        <p:spPr>
          <a:xfrm>
            <a:off x="467833" y="552893"/>
            <a:ext cx="4363601" cy="1754326"/>
          </a:xfrm>
          <a:prstGeom prst="rect">
            <a:avLst/>
          </a:prstGeom>
          <a:noFill/>
        </p:spPr>
        <p:txBody>
          <a:bodyPr wrap="square" rtlCol="0">
            <a:spAutoFit/>
          </a:bodyPr>
          <a:lstStyle/>
          <a:p>
            <a:r>
              <a:rPr lang="en-GB" sz="3600" dirty="0"/>
              <a:t>Which character virtues would be on your list?</a:t>
            </a:r>
          </a:p>
        </p:txBody>
      </p:sp>
      <p:pic>
        <p:nvPicPr>
          <p:cNvPr id="3" name="Picture 2">
            <a:extLst>
              <a:ext uri="{FF2B5EF4-FFF2-40B4-BE49-F238E27FC236}">
                <a16:creationId xmlns:a16="http://schemas.microsoft.com/office/drawing/2014/main" id="{A230FF5B-1CB8-4DA2-AB1E-66560872673E}"/>
              </a:ext>
            </a:extLst>
          </p:cNvPr>
          <p:cNvPicPr>
            <a:picLocks noChangeAspect="1"/>
          </p:cNvPicPr>
          <p:nvPr/>
        </p:nvPicPr>
        <p:blipFill>
          <a:blip r:embed="rId2"/>
          <a:stretch>
            <a:fillRect/>
          </a:stretch>
        </p:blipFill>
        <p:spPr>
          <a:xfrm>
            <a:off x="4751003" y="293060"/>
            <a:ext cx="4048125" cy="2686050"/>
          </a:xfrm>
          <a:prstGeom prst="rect">
            <a:avLst/>
          </a:prstGeom>
        </p:spPr>
      </p:pic>
    </p:spTree>
    <p:extLst>
      <p:ext uri="{BB962C8B-B14F-4D97-AF65-F5344CB8AC3E}">
        <p14:creationId xmlns:p14="http://schemas.microsoft.com/office/powerpoint/2010/main" val="18324909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FEDC8F-4D75-4D67-8A9D-518EE3611697}"/>
              </a:ext>
            </a:extLst>
          </p:cNvPr>
          <p:cNvSpPr txBox="1"/>
          <p:nvPr/>
        </p:nvSpPr>
        <p:spPr>
          <a:xfrm>
            <a:off x="633700" y="416796"/>
            <a:ext cx="3385407" cy="3046988"/>
          </a:xfrm>
          <a:prstGeom prst="rect">
            <a:avLst/>
          </a:prstGeom>
          <a:noFill/>
        </p:spPr>
        <p:txBody>
          <a:bodyPr wrap="square" rtlCol="0">
            <a:spAutoFit/>
          </a:bodyPr>
          <a:lstStyle/>
          <a:p>
            <a:r>
              <a:rPr lang="en-GB" sz="2400" dirty="0"/>
              <a:t>‘Leadership virtues are character in action and a crucial factor in the impact of character education – </a:t>
            </a:r>
            <a:r>
              <a:rPr lang="en-GB" sz="2400" b="1" dirty="0"/>
              <a:t>the leadership of character is determined by the character of leadership.’</a:t>
            </a:r>
            <a:endParaRPr lang="en-GB" sz="2400" dirty="0"/>
          </a:p>
        </p:txBody>
      </p:sp>
      <p:pic>
        <p:nvPicPr>
          <p:cNvPr id="1026" name="Picture 2" descr="Image result for cefel character">
            <a:hlinkClick r:id="rId3"/>
            <a:extLst>
              <a:ext uri="{FF2B5EF4-FFF2-40B4-BE49-F238E27FC236}">
                <a16:creationId xmlns:a16="http://schemas.microsoft.com/office/drawing/2014/main" id="{7C634E50-69EB-43B4-9CC2-ECA803BEAD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1845" y="318976"/>
            <a:ext cx="2456793" cy="3457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37399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F8D8848-7BCE-4EF7-9A4D-51DF4C0CF803}"/>
              </a:ext>
            </a:extLst>
          </p:cNvPr>
          <p:cNvGrpSpPr/>
          <p:nvPr/>
        </p:nvGrpSpPr>
        <p:grpSpPr>
          <a:xfrm>
            <a:off x="1636324" y="518908"/>
            <a:ext cx="5759058" cy="3215345"/>
            <a:chOff x="0" y="0"/>
            <a:chExt cx="5759058" cy="3215345"/>
          </a:xfrm>
        </p:grpSpPr>
        <p:sp>
          <p:nvSpPr>
            <p:cNvPr id="4" name="Rectangle: Rounded Corners 3">
              <a:extLst>
                <a:ext uri="{FF2B5EF4-FFF2-40B4-BE49-F238E27FC236}">
                  <a16:creationId xmlns:a16="http://schemas.microsoft.com/office/drawing/2014/main" id="{6263930E-E902-4693-8334-D8F57F36BA4E}"/>
                </a:ext>
              </a:extLst>
            </p:cNvPr>
            <p:cNvSpPr/>
            <p:nvPr/>
          </p:nvSpPr>
          <p:spPr>
            <a:xfrm>
              <a:off x="0" y="0"/>
              <a:ext cx="5759058" cy="3215345"/>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 name="Rectangle: Rounded Corners 4">
              <a:extLst>
                <a:ext uri="{FF2B5EF4-FFF2-40B4-BE49-F238E27FC236}">
                  <a16:creationId xmlns:a16="http://schemas.microsoft.com/office/drawing/2014/main" id="{1A1550DF-278B-45C1-920B-0187C59EB0F7}"/>
                </a:ext>
              </a:extLst>
            </p:cNvPr>
            <p:cNvSpPr txBox="1"/>
            <p:nvPr/>
          </p:nvSpPr>
          <p:spPr>
            <a:xfrm>
              <a:off x="94174" y="94174"/>
              <a:ext cx="5570710" cy="30269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GB" sz="4400" b="1" kern="1200" dirty="0"/>
                <a:t>Called, Connected, Committed: 24 Leadership Practices Matrix (2020) </a:t>
              </a:r>
              <a:endParaRPr lang="en-US" sz="4400" kern="1200" dirty="0"/>
            </a:p>
          </p:txBody>
        </p:sp>
      </p:grpSp>
    </p:spTree>
    <p:extLst>
      <p:ext uri="{BB962C8B-B14F-4D97-AF65-F5344CB8AC3E}">
        <p14:creationId xmlns:p14="http://schemas.microsoft.com/office/powerpoint/2010/main" val="3155742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6E64D6E8-D7E1-4D81-AA9F-70CA94EB4218}"/>
              </a:ext>
            </a:extLst>
          </p:cNvPr>
          <p:cNvGraphicFramePr>
            <a:graphicFrameLocks noGrp="1"/>
          </p:cNvGraphicFramePr>
          <p:nvPr/>
        </p:nvGraphicFramePr>
        <p:xfrm>
          <a:off x="580803" y="476527"/>
          <a:ext cx="7886700" cy="3209853"/>
        </p:xfrm>
        <a:graphic>
          <a:graphicData uri="http://schemas.openxmlformats.org/drawingml/2006/table">
            <a:tbl>
              <a:tblPr firstRow="1" bandRow="1"/>
              <a:tblGrid>
                <a:gridCol w="1971675">
                  <a:extLst>
                    <a:ext uri="{9D8B030D-6E8A-4147-A177-3AD203B41FA5}">
                      <a16:colId xmlns:a16="http://schemas.microsoft.com/office/drawing/2014/main" val="124461421"/>
                    </a:ext>
                  </a:extLst>
                </a:gridCol>
                <a:gridCol w="1971675">
                  <a:extLst>
                    <a:ext uri="{9D8B030D-6E8A-4147-A177-3AD203B41FA5}">
                      <a16:colId xmlns:a16="http://schemas.microsoft.com/office/drawing/2014/main" val="3751406501"/>
                    </a:ext>
                  </a:extLst>
                </a:gridCol>
                <a:gridCol w="1971675">
                  <a:extLst>
                    <a:ext uri="{9D8B030D-6E8A-4147-A177-3AD203B41FA5}">
                      <a16:colId xmlns:a16="http://schemas.microsoft.com/office/drawing/2014/main" val="2094345379"/>
                    </a:ext>
                  </a:extLst>
                </a:gridCol>
                <a:gridCol w="1971675">
                  <a:extLst>
                    <a:ext uri="{9D8B030D-6E8A-4147-A177-3AD203B41FA5}">
                      <a16:colId xmlns:a16="http://schemas.microsoft.com/office/drawing/2014/main" val="1753547263"/>
                    </a:ext>
                  </a:extLst>
                </a:gridCol>
              </a:tblGrid>
              <a:tr h="335214">
                <a:tc>
                  <a:txBody>
                    <a:bodyPr/>
                    <a:lstStyle/>
                    <a:p>
                      <a:pPr algn="l">
                        <a:lnSpc>
                          <a:spcPct val="107000"/>
                        </a:lnSpc>
                      </a:pPr>
                      <a:endParaRPr lang="en-GB" sz="1000" dirty="0">
                        <a:effectLst/>
                        <a:latin typeface="Calibri" panose="020F0502020204030204" pitchFamily="34" charset="0"/>
                        <a:cs typeface="Times New Roman" panose="02020603050405020304" pitchFamily="18" charset="0"/>
                      </a:endParaRPr>
                    </a:p>
                  </a:txBody>
                  <a:tcPr marL="82415" marR="82415" marT="41208" marB="4120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973B8E"/>
                    </a:solidFill>
                  </a:tcPr>
                </a:tc>
                <a:tc>
                  <a:txBody>
                    <a:bodyPr/>
                    <a:lstStyle/>
                    <a:p>
                      <a:pPr algn="ctr">
                        <a:lnSpc>
                          <a:spcPct val="107000"/>
                        </a:lnSpc>
                        <a:spcAft>
                          <a:spcPts val="0"/>
                        </a:spcAft>
                      </a:pPr>
                      <a:r>
                        <a:rPr lang="en-GB" sz="1600" b="1" kern="120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Called</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82415" marR="82415" marT="41208" marB="4120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973B8E"/>
                    </a:solidFill>
                  </a:tcPr>
                </a:tc>
                <a:tc>
                  <a:txBody>
                    <a:bodyPr/>
                    <a:lstStyle/>
                    <a:p>
                      <a:pPr algn="ctr">
                        <a:lnSpc>
                          <a:spcPct val="107000"/>
                        </a:lnSpc>
                        <a:spcAft>
                          <a:spcPts val="0"/>
                        </a:spcAft>
                      </a:pPr>
                      <a:r>
                        <a:rPr lang="en-GB" sz="1600" b="1" kern="1200"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Connected</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82415" marR="82415" marT="41208" marB="4120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973B8E"/>
                    </a:solidFill>
                  </a:tcPr>
                </a:tc>
                <a:tc>
                  <a:txBody>
                    <a:bodyPr/>
                    <a:lstStyle/>
                    <a:p>
                      <a:pPr algn="ctr">
                        <a:lnSpc>
                          <a:spcPct val="107000"/>
                        </a:lnSpc>
                        <a:spcAft>
                          <a:spcPts val="0"/>
                        </a:spcAft>
                      </a:pPr>
                      <a:r>
                        <a:rPr lang="en-GB" sz="1600" b="1" kern="120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Committed</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82415" marR="82415" marT="41208" marB="4120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973B8E"/>
                    </a:solidFill>
                  </a:tcPr>
                </a:tc>
                <a:extLst>
                  <a:ext uri="{0D108BD9-81ED-4DB2-BD59-A6C34878D82A}">
                    <a16:rowId xmlns:a16="http://schemas.microsoft.com/office/drawing/2014/main" val="2164361737"/>
                  </a:ext>
                </a:extLst>
              </a:tr>
              <a:tr h="777452">
                <a:tc>
                  <a:txBody>
                    <a:bodyPr/>
                    <a:lstStyle/>
                    <a:p>
                      <a:pPr algn="l">
                        <a:lnSpc>
                          <a:spcPct val="107000"/>
                        </a:lnSpc>
                        <a:spcAft>
                          <a:spcPts val="0"/>
                        </a:spcAft>
                      </a:pPr>
                      <a:r>
                        <a:rPr lang="en-GB" sz="1400" b="1"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Educating for Wisdom, Knowledge and Skills</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82415" marR="82415" marT="41208" marB="4120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tc>
                  <a:txBody>
                    <a:bodyPr/>
                    <a:lstStyle/>
                    <a:p>
                      <a:pPr algn="ctr">
                        <a:lnSpc>
                          <a:spcPct val="107000"/>
                        </a:lnSpc>
                        <a:spcAft>
                          <a:spcPts val="0"/>
                        </a:spcAft>
                      </a:pPr>
                      <a:r>
                        <a:rPr lang="en-GB" sz="14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Leading Learning -  Refining Judgement</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82415" marR="82415" marT="41208" marB="4120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tc>
                  <a:txBody>
                    <a:bodyPr/>
                    <a:lstStyle/>
                    <a:p>
                      <a:pPr algn="ctr">
                        <a:lnSpc>
                          <a:spcPct val="107000"/>
                        </a:lnSpc>
                        <a:spcAft>
                          <a:spcPts val="0"/>
                        </a:spcAft>
                      </a:pPr>
                      <a:r>
                        <a:rPr lang="en-GB" sz="14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Creating Confidence -  Embracing Interdependence</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82415" marR="82415" marT="41208" marB="4120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tc>
                  <a:txBody>
                    <a:bodyPr/>
                    <a:lstStyle/>
                    <a:p>
                      <a:pPr algn="ctr">
                        <a:lnSpc>
                          <a:spcPct val="107000"/>
                        </a:lnSpc>
                        <a:spcAft>
                          <a:spcPts val="0"/>
                        </a:spcAft>
                      </a:pPr>
                      <a:r>
                        <a:rPr lang="en-GB" sz="14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Deepening Understanding - Driving Improvement</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82415" marR="82415" marT="41208" marB="4120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extLst>
                  <a:ext uri="{0D108BD9-81ED-4DB2-BD59-A6C34878D82A}">
                    <a16:rowId xmlns:a16="http://schemas.microsoft.com/office/drawing/2014/main" val="1470689490"/>
                  </a:ext>
                </a:extLst>
              </a:tr>
              <a:tr h="542283">
                <a:tc>
                  <a:txBody>
                    <a:bodyPr/>
                    <a:lstStyle/>
                    <a:p>
                      <a:pPr algn="l">
                        <a:lnSpc>
                          <a:spcPct val="107000"/>
                        </a:lnSpc>
                        <a:spcAft>
                          <a:spcPts val="0"/>
                        </a:spcAft>
                      </a:pPr>
                      <a:r>
                        <a:rPr lang="en-GB" sz="1400" b="1"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Educating for Hope and Aspiration</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82415" marR="82415" marT="41208" marB="4120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tc>
                  <a:txBody>
                    <a:bodyPr/>
                    <a:lstStyle/>
                    <a:p>
                      <a:pPr algn="ctr">
                        <a:lnSpc>
                          <a:spcPct val="107000"/>
                        </a:lnSpc>
                        <a:spcAft>
                          <a:spcPts val="0"/>
                        </a:spcAft>
                      </a:pPr>
                      <a:r>
                        <a:rPr lang="en-GB" sz="14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Developing Imagination -  Nurturing Ambition</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82415" marR="82415" marT="41208" marB="4120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tc>
                  <a:txBody>
                    <a:bodyPr/>
                    <a:lstStyle/>
                    <a:p>
                      <a:pPr algn="ctr">
                        <a:lnSpc>
                          <a:spcPct val="107000"/>
                        </a:lnSpc>
                        <a:spcAft>
                          <a:spcPts val="0"/>
                        </a:spcAft>
                      </a:pPr>
                      <a:r>
                        <a:rPr lang="en-GB" sz="14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Healing Relationships - Pursuing Renewal</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82415" marR="82415" marT="41208" marB="4120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tc>
                  <a:txBody>
                    <a:bodyPr/>
                    <a:lstStyle/>
                    <a:p>
                      <a:pPr algn="ctr">
                        <a:lnSpc>
                          <a:spcPct val="107000"/>
                        </a:lnSpc>
                        <a:spcAft>
                          <a:spcPts val="0"/>
                        </a:spcAft>
                      </a:pPr>
                      <a:r>
                        <a:rPr lang="en-GB" sz="14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Sustaining Vision -  Building Resilience</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82415" marR="82415" marT="41208" marB="4120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extLst>
                  <a:ext uri="{0D108BD9-81ED-4DB2-BD59-A6C34878D82A}">
                    <a16:rowId xmlns:a16="http://schemas.microsoft.com/office/drawing/2014/main" val="3588392309"/>
                  </a:ext>
                </a:extLst>
              </a:tr>
              <a:tr h="777452">
                <a:tc>
                  <a:txBody>
                    <a:bodyPr/>
                    <a:lstStyle/>
                    <a:p>
                      <a:pPr algn="l">
                        <a:lnSpc>
                          <a:spcPct val="107000"/>
                        </a:lnSpc>
                        <a:spcAft>
                          <a:spcPts val="0"/>
                        </a:spcAft>
                      </a:pPr>
                      <a:r>
                        <a:rPr lang="en-GB" sz="1400" b="1"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Educating for Community and Living Well Together</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82415" marR="82415" marT="41208" marB="4120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tc>
                  <a:txBody>
                    <a:bodyPr/>
                    <a:lstStyle/>
                    <a:p>
                      <a:pPr algn="ctr">
                        <a:lnSpc>
                          <a:spcPct val="107000"/>
                        </a:lnSpc>
                        <a:spcAft>
                          <a:spcPts val="0"/>
                        </a:spcAft>
                      </a:pPr>
                      <a:r>
                        <a:rPr lang="en-GB" sz="14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Removing Disadvantage -  Seeking Reconciliation</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82415" marR="82415" marT="41208" marB="4120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tc>
                  <a:txBody>
                    <a:bodyPr/>
                    <a:lstStyle/>
                    <a:p>
                      <a:pPr algn="ctr">
                        <a:lnSpc>
                          <a:spcPct val="107000"/>
                        </a:lnSpc>
                        <a:spcAft>
                          <a:spcPts val="0"/>
                        </a:spcAft>
                      </a:pPr>
                      <a:r>
                        <a:rPr lang="en-GB" sz="14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Accepting Vulnerability -  Demonstrating Generosity</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82415" marR="82415" marT="41208" marB="4120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tc>
                  <a:txBody>
                    <a:bodyPr/>
                    <a:lstStyle/>
                    <a:p>
                      <a:pPr algn="ctr">
                        <a:lnSpc>
                          <a:spcPct val="107000"/>
                        </a:lnSpc>
                        <a:spcAft>
                          <a:spcPts val="0"/>
                        </a:spcAft>
                      </a:pPr>
                      <a:r>
                        <a:rPr lang="en-GB" sz="14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Inspiring Faithfulness -Embodying Integrity</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82415" marR="82415" marT="41208" marB="4120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extLst>
                  <a:ext uri="{0D108BD9-81ED-4DB2-BD59-A6C34878D82A}">
                    <a16:rowId xmlns:a16="http://schemas.microsoft.com/office/drawing/2014/main" val="1487269780"/>
                  </a:ext>
                </a:extLst>
              </a:tr>
              <a:tr h="777452">
                <a:tc>
                  <a:txBody>
                    <a:bodyPr/>
                    <a:lstStyle/>
                    <a:p>
                      <a:pPr algn="l">
                        <a:lnSpc>
                          <a:spcPct val="107000"/>
                        </a:lnSpc>
                        <a:spcAft>
                          <a:spcPts val="0"/>
                        </a:spcAft>
                      </a:pPr>
                      <a:r>
                        <a:rPr lang="en-GB" sz="14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Educating for Dignity and Respect</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82415" marR="82415" marT="41208" marB="4120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tc>
                  <a:txBody>
                    <a:bodyPr/>
                    <a:lstStyle/>
                    <a:p>
                      <a:pPr algn="ctr">
                        <a:lnSpc>
                          <a:spcPct val="107000"/>
                        </a:lnSpc>
                        <a:spcAft>
                          <a:spcPts val="0"/>
                        </a:spcAft>
                      </a:pPr>
                      <a:r>
                        <a:rPr lang="en-GB" sz="14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Celebrating Diversity -  Enabling Flourishing</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82415" marR="82415" marT="41208" marB="4120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tc>
                  <a:txBody>
                    <a:bodyPr/>
                    <a:lstStyle/>
                    <a:p>
                      <a:pPr algn="ctr">
                        <a:lnSpc>
                          <a:spcPct val="107000"/>
                        </a:lnSpc>
                        <a:spcAft>
                          <a:spcPts val="0"/>
                        </a:spcAft>
                      </a:pPr>
                      <a:r>
                        <a:rPr lang="en-GB" sz="14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Offering Encouragement -  Encouraging Service</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82415" marR="82415" marT="41208" marB="4120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tc>
                  <a:txBody>
                    <a:bodyPr/>
                    <a:lstStyle/>
                    <a:p>
                      <a:pPr algn="ctr">
                        <a:lnSpc>
                          <a:spcPct val="107000"/>
                        </a:lnSpc>
                        <a:spcAft>
                          <a:spcPts val="0"/>
                        </a:spcAft>
                      </a:pPr>
                      <a:r>
                        <a:rPr lang="en-GB" sz="14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Practising Humility - Learning Love</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82415" marR="82415" marT="41208" marB="4120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extLst>
                  <a:ext uri="{0D108BD9-81ED-4DB2-BD59-A6C34878D82A}">
                    <a16:rowId xmlns:a16="http://schemas.microsoft.com/office/drawing/2014/main" val="2619318916"/>
                  </a:ext>
                </a:extLst>
              </a:tr>
            </a:tbl>
          </a:graphicData>
        </a:graphic>
      </p:graphicFrame>
    </p:spTree>
    <p:extLst>
      <p:ext uri="{BB962C8B-B14F-4D97-AF65-F5344CB8AC3E}">
        <p14:creationId xmlns:p14="http://schemas.microsoft.com/office/powerpoint/2010/main" val="680991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214426-8EE8-42CA-80DE-14B01AF19C1C}"/>
              </a:ext>
            </a:extLst>
          </p:cNvPr>
          <p:cNvPicPr>
            <a:picLocks noChangeAspect="1"/>
          </p:cNvPicPr>
          <p:nvPr/>
        </p:nvPicPr>
        <p:blipFill>
          <a:blip r:embed="rId3"/>
          <a:stretch>
            <a:fillRect/>
          </a:stretch>
        </p:blipFill>
        <p:spPr>
          <a:xfrm>
            <a:off x="374073" y="169567"/>
            <a:ext cx="5447600" cy="3633506"/>
          </a:xfrm>
          <a:prstGeom prst="rect">
            <a:avLst/>
          </a:prstGeom>
        </p:spPr>
      </p:pic>
      <p:pic>
        <p:nvPicPr>
          <p:cNvPr id="3" name="Picture 2">
            <a:extLst>
              <a:ext uri="{FF2B5EF4-FFF2-40B4-BE49-F238E27FC236}">
                <a16:creationId xmlns:a16="http://schemas.microsoft.com/office/drawing/2014/main" id="{5BE23544-99B5-48CF-87E1-A7BDF0CAC4F3}"/>
              </a:ext>
            </a:extLst>
          </p:cNvPr>
          <p:cNvPicPr>
            <a:picLocks noChangeAspect="1"/>
          </p:cNvPicPr>
          <p:nvPr/>
        </p:nvPicPr>
        <p:blipFill>
          <a:blip r:embed="rId4"/>
          <a:stretch>
            <a:fillRect/>
          </a:stretch>
        </p:blipFill>
        <p:spPr>
          <a:xfrm rot="2131237">
            <a:off x="6006000" y="1250222"/>
            <a:ext cx="2962114" cy="1212551"/>
          </a:xfrm>
          <a:prstGeom prst="rect">
            <a:avLst/>
          </a:prstGeom>
        </p:spPr>
      </p:pic>
      <p:sp>
        <p:nvSpPr>
          <p:cNvPr id="4" name="Arrow: Circular 3">
            <a:extLst>
              <a:ext uri="{FF2B5EF4-FFF2-40B4-BE49-F238E27FC236}">
                <a16:creationId xmlns:a16="http://schemas.microsoft.com/office/drawing/2014/main" id="{BF75D0CF-5536-4F43-B91D-96EBA8AA29F1}"/>
              </a:ext>
            </a:extLst>
          </p:cNvPr>
          <p:cNvSpPr/>
          <p:nvPr/>
        </p:nvSpPr>
        <p:spPr>
          <a:xfrm rot="8951538">
            <a:off x="5802202" y="1877335"/>
            <a:ext cx="1460405" cy="1704500"/>
          </a:xfrm>
          <a:prstGeom prst="circularArrow">
            <a:avLst>
              <a:gd name="adj1" fmla="val 12500"/>
              <a:gd name="adj2" fmla="val 1142319"/>
              <a:gd name="adj3" fmla="val 20457681"/>
              <a:gd name="adj4" fmla="val 10871676"/>
              <a:gd name="adj5" fmla="val 125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GB" sz="1350">
              <a:solidFill>
                <a:prstClr val="black"/>
              </a:solidFill>
              <a:latin typeface="Calibri"/>
            </a:endParaRPr>
          </a:p>
        </p:txBody>
      </p:sp>
    </p:spTree>
    <p:extLst>
      <p:ext uri="{BB962C8B-B14F-4D97-AF65-F5344CB8AC3E}">
        <p14:creationId xmlns:p14="http://schemas.microsoft.com/office/powerpoint/2010/main" val="6910333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873C3F3-3444-4565-A064-DDA959226843}"/>
              </a:ext>
            </a:extLst>
          </p:cNvPr>
          <p:cNvPicPr>
            <a:picLocks noChangeAspect="1"/>
          </p:cNvPicPr>
          <p:nvPr/>
        </p:nvPicPr>
        <p:blipFill>
          <a:blip r:embed="rId2"/>
          <a:stretch>
            <a:fillRect/>
          </a:stretch>
        </p:blipFill>
        <p:spPr>
          <a:xfrm>
            <a:off x="3755419" y="250928"/>
            <a:ext cx="5034505" cy="2060274"/>
          </a:xfrm>
          <a:prstGeom prst="rect">
            <a:avLst/>
          </a:prstGeom>
        </p:spPr>
      </p:pic>
      <p:sp>
        <p:nvSpPr>
          <p:cNvPr id="3" name="TextBox 2">
            <a:extLst>
              <a:ext uri="{FF2B5EF4-FFF2-40B4-BE49-F238E27FC236}">
                <a16:creationId xmlns:a16="http://schemas.microsoft.com/office/drawing/2014/main" id="{135FC1E2-28F1-414F-B8B1-71A7B465C07A}"/>
              </a:ext>
            </a:extLst>
          </p:cNvPr>
          <p:cNvSpPr txBox="1"/>
          <p:nvPr/>
        </p:nvSpPr>
        <p:spPr>
          <a:xfrm>
            <a:off x="3721395" y="2402277"/>
            <a:ext cx="5036630" cy="923330"/>
          </a:xfrm>
          <a:prstGeom prst="rect">
            <a:avLst/>
          </a:prstGeom>
          <a:noFill/>
        </p:spPr>
        <p:txBody>
          <a:bodyPr wrap="square" rtlCol="0">
            <a:spAutoFit/>
          </a:bodyPr>
          <a:lstStyle/>
          <a:p>
            <a:r>
              <a:rPr lang="en-GB" dirty="0"/>
              <a:t>Choose 3 leadership practices which you consider to be strengths, and one which you think is more of an area for development.</a:t>
            </a:r>
          </a:p>
        </p:txBody>
      </p:sp>
      <p:sp>
        <p:nvSpPr>
          <p:cNvPr id="4" name="TextBox 3">
            <a:extLst>
              <a:ext uri="{FF2B5EF4-FFF2-40B4-BE49-F238E27FC236}">
                <a16:creationId xmlns:a16="http://schemas.microsoft.com/office/drawing/2014/main" id="{F2FD7040-0561-434F-88ED-587E85E18102}"/>
              </a:ext>
            </a:extLst>
          </p:cNvPr>
          <p:cNvSpPr txBox="1"/>
          <p:nvPr/>
        </p:nvSpPr>
        <p:spPr>
          <a:xfrm>
            <a:off x="263687" y="250928"/>
            <a:ext cx="3228046" cy="830997"/>
          </a:xfrm>
          <a:prstGeom prst="rect">
            <a:avLst/>
          </a:prstGeom>
          <a:noFill/>
        </p:spPr>
        <p:txBody>
          <a:bodyPr wrap="square" rtlCol="0">
            <a:spAutoFit/>
          </a:bodyPr>
          <a:lstStyle/>
          <a:p>
            <a:r>
              <a:rPr lang="en-GB" sz="2400" b="1" dirty="0"/>
              <a:t>Leadership Practice Self-Evaluation</a:t>
            </a:r>
          </a:p>
        </p:txBody>
      </p:sp>
      <p:pic>
        <p:nvPicPr>
          <p:cNvPr id="8" name="Picture 7" descr="A pencil and paper&#10;&#10;Description automatically generated">
            <a:extLst>
              <a:ext uri="{FF2B5EF4-FFF2-40B4-BE49-F238E27FC236}">
                <a16:creationId xmlns:a16="http://schemas.microsoft.com/office/drawing/2014/main" id="{75ACF657-13A8-4D98-B64C-7D757EDF92EA}"/>
              </a:ext>
            </a:extLst>
          </p:cNvPr>
          <p:cNvPicPr>
            <a:picLocks noChangeAspect="1"/>
          </p:cNvPicPr>
          <p:nvPr/>
        </p:nvPicPr>
        <p:blipFill rotWithShape="1">
          <a:blip r:embed="rId3"/>
          <a:srcRect l="14124" r="25183" b="61327"/>
          <a:stretch/>
        </p:blipFill>
        <p:spPr>
          <a:xfrm>
            <a:off x="263687" y="2601965"/>
            <a:ext cx="3255025" cy="1296313"/>
          </a:xfrm>
          <a:prstGeom prst="rect">
            <a:avLst/>
          </a:prstGeom>
        </p:spPr>
      </p:pic>
    </p:spTree>
    <p:extLst>
      <p:ext uri="{BB962C8B-B14F-4D97-AF65-F5344CB8AC3E}">
        <p14:creationId xmlns:p14="http://schemas.microsoft.com/office/powerpoint/2010/main" val="28700756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9301646-2EA2-46CB-9A5B-FC6B787EDA65}"/>
              </a:ext>
            </a:extLst>
          </p:cNvPr>
          <p:cNvSpPr txBox="1"/>
          <p:nvPr/>
        </p:nvSpPr>
        <p:spPr>
          <a:xfrm>
            <a:off x="1226773" y="3493226"/>
            <a:ext cx="7650290" cy="507831"/>
          </a:xfrm>
          <a:prstGeom prst="rect">
            <a:avLst/>
          </a:prstGeom>
          <a:noFill/>
        </p:spPr>
        <p:txBody>
          <a:bodyPr wrap="square" rtlCol="0">
            <a:spAutoFit/>
          </a:bodyPr>
          <a:lstStyle/>
          <a:p>
            <a:r>
              <a:rPr lang="en-GB" sz="2700" dirty="0"/>
              <a:t>Does Education = Achievement/ Standards?</a:t>
            </a:r>
          </a:p>
        </p:txBody>
      </p:sp>
      <p:pic>
        <p:nvPicPr>
          <p:cNvPr id="2" name="Picture 1">
            <a:extLst>
              <a:ext uri="{FF2B5EF4-FFF2-40B4-BE49-F238E27FC236}">
                <a16:creationId xmlns:a16="http://schemas.microsoft.com/office/drawing/2014/main" id="{6EA2412E-22FC-43AC-897F-E5EF4C339C2D}"/>
              </a:ext>
            </a:extLst>
          </p:cNvPr>
          <p:cNvPicPr>
            <a:picLocks noChangeAspect="1"/>
          </p:cNvPicPr>
          <p:nvPr/>
        </p:nvPicPr>
        <p:blipFill>
          <a:blip r:embed="rId3"/>
          <a:stretch>
            <a:fillRect/>
          </a:stretch>
        </p:blipFill>
        <p:spPr>
          <a:xfrm>
            <a:off x="1042144" y="263143"/>
            <a:ext cx="6710378" cy="3024027"/>
          </a:xfrm>
          <a:prstGeom prst="rect">
            <a:avLst/>
          </a:prstGeom>
        </p:spPr>
      </p:pic>
    </p:spTree>
    <p:extLst>
      <p:ext uri="{BB962C8B-B14F-4D97-AF65-F5344CB8AC3E}">
        <p14:creationId xmlns:p14="http://schemas.microsoft.com/office/powerpoint/2010/main" val="42587641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mans face&#10;&#10;Description automatically generated">
            <a:extLst>
              <a:ext uri="{FF2B5EF4-FFF2-40B4-BE49-F238E27FC236}">
                <a16:creationId xmlns:a16="http://schemas.microsoft.com/office/drawing/2014/main" id="{169B817A-FC40-44CF-8ED7-CA8B782C02B7}"/>
              </a:ext>
            </a:extLst>
          </p:cNvPr>
          <p:cNvPicPr>
            <a:picLocks noChangeAspect="1"/>
          </p:cNvPicPr>
          <p:nvPr/>
        </p:nvPicPr>
        <p:blipFill>
          <a:blip r:embed="rId2"/>
          <a:stretch>
            <a:fillRect/>
          </a:stretch>
        </p:blipFill>
        <p:spPr>
          <a:xfrm>
            <a:off x="2784874" y="1126505"/>
            <a:ext cx="3450058" cy="2743747"/>
          </a:xfrm>
          <a:prstGeom prst="rect">
            <a:avLst/>
          </a:prstGeom>
        </p:spPr>
      </p:pic>
      <p:sp>
        <p:nvSpPr>
          <p:cNvPr id="3" name="TextBox 2">
            <a:extLst>
              <a:ext uri="{FF2B5EF4-FFF2-40B4-BE49-F238E27FC236}">
                <a16:creationId xmlns:a16="http://schemas.microsoft.com/office/drawing/2014/main" id="{FB188AB4-46C7-4BEE-8263-88733DEA631D}"/>
              </a:ext>
            </a:extLst>
          </p:cNvPr>
          <p:cNvSpPr txBox="1"/>
          <p:nvPr/>
        </p:nvSpPr>
        <p:spPr>
          <a:xfrm>
            <a:off x="174374" y="157362"/>
            <a:ext cx="8484781" cy="1200329"/>
          </a:xfrm>
          <a:prstGeom prst="rect">
            <a:avLst/>
          </a:prstGeom>
          <a:noFill/>
        </p:spPr>
        <p:txBody>
          <a:bodyPr wrap="square" rtlCol="0">
            <a:spAutoFit/>
          </a:bodyPr>
          <a:lstStyle/>
          <a:p>
            <a:r>
              <a:rPr lang="en-GB" sz="2400" dirty="0"/>
              <a:t>For each of your strengths and your area for development, can you identify the character virtues needed? </a:t>
            </a:r>
          </a:p>
          <a:p>
            <a:r>
              <a:rPr lang="en-GB" sz="2400" dirty="0"/>
              <a:t>For example:</a:t>
            </a:r>
          </a:p>
        </p:txBody>
      </p:sp>
      <p:pic>
        <p:nvPicPr>
          <p:cNvPr id="4" name="Picture 3">
            <a:extLst>
              <a:ext uri="{FF2B5EF4-FFF2-40B4-BE49-F238E27FC236}">
                <a16:creationId xmlns:a16="http://schemas.microsoft.com/office/drawing/2014/main" id="{5AC45E37-1C99-4A26-9E28-0401E4119F5A}"/>
              </a:ext>
            </a:extLst>
          </p:cNvPr>
          <p:cNvPicPr>
            <a:picLocks noChangeAspect="1"/>
          </p:cNvPicPr>
          <p:nvPr/>
        </p:nvPicPr>
        <p:blipFill rotWithShape="1">
          <a:blip r:embed="rId3"/>
          <a:srcRect l="50264" t="35793" r="25237" b="46741"/>
          <a:stretch/>
        </p:blipFill>
        <p:spPr>
          <a:xfrm>
            <a:off x="3908529" y="2339522"/>
            <a:ext cx="1233377" cy="359849"/>
          </a:xfrm>
          <a:prstGeom prst="rect">
            <a:avLst/>
          </a:prstGeom>
        </p:spPr>
      </p:pic>
      <p:sp>
        <p:nvSpPr>
          <p:cNvPr id="5" name="TextBox 4">
            <a:extLst>
              <a:ext uri="{FF2B5EF4-FFF2-40B4-BE49-F238E27FC236}">
                <a16:creationId xmlns:a16="http://schemas.microsoft.com/office/drawing/2014/main" id="{6AD4BEFC-148A-4BB8-8F44-560362B8FB52}"/>
              </a:ext>
            </a:extLst>
          </p:cNvPr>
          <p:cNvSpPr txBox="1"/>
          <p:nvPr/>
        </p:nvSpPr>
        <p:spPr>
          <a:xfrm>
            <a:off x="880376" y="1403498"/>
            <a:ext cx="1862824" cy="369332"/>
          </a:xfrm>
          <a:prstGeom prst="rect">
            <a:avLst/>
          </a:prstGeom>
          <a:noFill/>
        </p:spPr>
        <p:txBody>
          <a:bodyPr wrap="square" rtlCol="0">
            <a:spAutoFit/>
          </a:bodyPr>
          <a:lstStyle/>
          <a:p>
            <a:pPr algn="r"/>
            <a:r>
              <a:rPr lang="en-GB" dirty="0"/>
              <a:t>Trust</a:t>
            </a:r>
          </a:p>
        </p:txBody>
      </p:sp>
      <p:sp>
        <p:nvSpPr>
          <p:cNvPr id="6" name="TextBox 5">
            <a:extLst>
              <a:ext uri="{FF2B5EF4-FFF2-40B4-BE49-F238E27FC236}">
                <a16:creationId xmlns:a16="http://schemas.microsoft.com/office/drawing/2014/main" id="{A850DEE8-BC9A-4953-BE08-06E000748FCD}"/>
              </a:ext>
            </a:extLst>
          </p:cNvPr>
          <p:cNvSpPr txBox="1"/>
          <p:nvPr/>
        </p:nvSpPr>
        <p:spPr>
          <a:xfrm>
            <a:off x="4771892" y="1041991"/>
            <a:ext cx="2266861" cy="369332"/>
          </a:xfrm>
          <a:prstGeom prst="rect">
            <a:avLst/>
          </a:prstGeom>
          <a:noFill/>
        </p:spPr>
        <p:txBody>
          <a:bodyPr wrap="square" rtlCol="0">
            <a:spAutoFit/>
          </a:bodyPr>
          <a:lstStyle/>
          <a:p>
            <a:r>
              <a:rPr lang="en-GB" dirty="0"/>
              <a:t>Moral courage</a:t>
            </a:r>
          </a:p>
        </p:txBody>
      </p:sp>
      <p:sp>
        <p:nvSpPr>
          <p:cNvPr id="8" name="TextBox 7">
            <a:extLst>
              <a:ext uri="{FF2B5EF4-FFF2-40B4-BE49-F238E27FC236}">
                <a16:creationId xmlns:a16="http://schemas.microsoft.com/office/drawing/2014/main" id="{E07D2D88-2F56-430C-97F6-A08112B29175}"/>
              </a:ext>
            </a:extLst>
          </p:cNvPr>
          <p:cNvSpPr txBox="1"/>
          <p:nvPr/>
        </p:nvSpPr>
        <p:spPr>
          <a:xfrm>
            <a:off x="6353308" y="2349915"/>
            <a:ext cx="2266861" cy="369332"/>
          </a:xfrm>
          <a:prstGeom prst="rect">
            <a:avLst/>
          </a:prstGeom>
          <a:noFill/>
        </p:spPr>
        <p:txBody>
          <a:bodyPr wrap="square" rtlCol="0">
            <a:spAutoFit/>
          </a:bodyPr>
          <a:lstStyle/>
          <a:p>
            <a:r>
              <a:rPr lang="en-GB" dirty="0"/>
              <a:t>Compassion</a:t>
            </a:r>
          </a:p>
        </p:txBody>
      </p:sp>
      <p:sp>
        <p:nvSpPr>
          <p:cNvPr id="9" name="TextBox 8">
            <a:extLst>
              <a:ext uri="{FF2B5EF4-FFF2-40B4-BE49-F238E27FC236}">
                <a16:creationId xmlns:a16="http://schemas.microsoft.com/office/drawing/2014/main" id="{611A6266-2148-4432-B508-3AA8EAD2251E}"/>
              </a:ext>
            </a:extLst>
          </p:cNvPr>
          <p:cNvSpPr txBox="1"/>
          <p:nvPr/>
        </p:nvSpPr>
        <p:spPr>
          <a:xfrm>
            <a:off x="5503412" y="3732177"/>
            <a:ext cx="2266861" cy="369332"/>
          </a:xfrm>
          <a:prstGeom prst="rect">
            <a:avLst/>
          </a:prstGeom>
          <a:noFill/>
        </p:spPr>
        <p:txBody>
          <a:bodyPr wrap="square" rtlCol="0">
            <a:spAutoFit/>
          </a:bodyPr>
          <a:lstStyle/>
          <a:p>
            <a:r>
              <a:rPr lang="en-GB" dirty="0"/>
              <a:t>Kindness</a:t>
            </a:r>
          </a:p>
        </p:txBody>
      </p:sp>
      <p:sp>
        <p:nvSpPr>
          <p:cNvPr id="10" name="TextBox 9">
            <a:extLst>
              <a:ext uri="{FF2B5EF4-FFF2-40B4-BE49-F238E27FC236}">
                <a16:creationId xmlns:a16="http://schemas.microsoft.com/office/drawing/2014/main" id="{B45FF25E-BA70-45FE-82B5-B28185B4DFF9}"/>
              </a:ext>
            </a:extLst>
          </p:cNvPr>
          <p:cNvSpPr txBox="1"/>
          <p:nvPr/>
        </p:nvSpPr>
        <p:spPr>
          <a:xfrm>
            <a:off x="1981053" y="3635699"/>
            <a:ext cx="2266861" cy="369332"/>
          </a:xfrm>
          <a:prstGeom prst="rect">
            <a:avLst/>
          </a:prstGeom>
          <a:noFill/>
        </p:spPr>
        <p:txBody>
          <a:bodyPr wrap="square" rtlCol="0">
            <a:spAutoFit/>
          </a:bodyPr>
          <a:lstStyle/>
          <a:p>
            <a:r>
              <a:rPr lang="en-GB" dirty="0"/>
              <a:t>Selflessness</a:t>
            </a:r>
          </a:p>
        </p:txBody>
      </p:sp>
    </p:spTree>
    <p:extLst>
      <p:ext uri="{BB962C8B-B14F-4D97-AF65-F5344CB8AC3E}">
        <p14:creationId xmlns:p14="http://schemas.microsoft.com/office/powerpoint/2010/main" val="1207023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mans face&#10;&#10;Description automatically generated">
            <a:extLst>
              <a:ext uri="{FF2B5EF4-FFF2-40B4-BE49-F238E27FC236}">
                <a16:creationId xmlns:a16="http://schemas.microsoft.com/office/drawing/2014/main" id="{BB496DF4-809E-4A06-8EA4-BBFDA288E572}"/>
              </a:ext>
            </a:extLst>
          </p:cNvPr>
          <p:cNvPicPr>
            <a:picLocks noChangeAspect="1"/>
          </p:cNvPicPr>
          <p:nvPr/>
        </p:nvPicPr>
        <p:blipFill>
          <a:blip r:embed="rId2"/>
          <a:stretch>
            <a:fillRect/>
          </a:stretch>
        </p:blipFill>
        <p:spPr>
          <a:xfrm>
            <a:off x="501001" y="1786270"/>
            <a:ext cx="3091063" cy="2458247"/>
          </a:xfrm>
          <a:prstGeom prst="rect">
            <a:avLst/>
          </a:prstGeom>
        </p:spPr>
      </p:pic>
      <p:pic>
        <p:nvPicPr>
          <p:cNvPr id="4" name="Picture 3" descr="A close up of a mans face&#10;&#10;Description automatically generated">
            <a:extLst>
              <a:ext uri="{FF2B5EF4-FFF2-40B4-BE49-F238E27FC236}">
                <a16:creationId xmlns:a16="http://schemas.microsoft.com/office/drawing/2014/main" id="{F3AFAB64-58E4-4A68-9FDC-7DB0B6C6E461}"/>
              </a:ext>
            </a:extLst>
          </p:cNvPr>
          <p:cNvPicPr>
            <a:picLocks noChangeAspect="1"/>
          </p:cNvPicPr>
          <p:nvPr/>
        </p:nvPicPr>
        <p:blipFill>
          <a:blip r:embed="rId2"/>
          <a:stretch>
            <a:fillRect/>
          </a:stretch>
        </p:blipFill>
        <p:spPr>
          <a:xfrm>
            <a:off x="2954287" y="113503"/>
            <a:ext cx="3091063" cy="2458247"/>
          </a:xfrm>
          <a:prstGeom prst="rect">
            <a:avLst/>
          </a:prstGeom>
        </p:spPr>
      </p:pic>
      <p:pic>
        <p:nvPicPr>
          <p:cNvPr id="5" name="Picture 4" descr="A close up of a mans face&#10;&#10;Description automatically generated">
            <a:extLst>
              <a:ext uri="{FF2B5EF4-FFF2-40B4-BE49-F238E27FC236}">
                <a16:creationId xmlns:a16="http://schemas.microsoft.com/office/drawing/2014/main" id="{7EE2D089-35B5-468D-82D2-66AB8DEDB716}"/>
              </a:ext>
            </a:extLst>
          </p:cNvPr>
          <p:cNvPicPr>
            <a:picLocks noChangeAspect="1"/>
          </p:cNvPicPr>
          <p:nvPr/>
        </p:nvPicPr>
        <p:blipFill>
          <a:blip r:embed="rId2"/>
          <a:stretch>
            <a:fillRect/>
          </a:stretch>
        </p:blipFill>
        <p:spPr>
          <a:xfrm>
            <a:off x="5859102" y="1564403"/>
            <a:ext cx="3091063" cy="2458247"/>
          </a:xfrm>
          <a:prstGeom prst="rect">
            <a:avLst/>
          </a:prstGeom>
        </p:spPr>
      </p:pic>
      <p:sp>
        <p:nvSpPr>
          <p:cNvPr id="6" name="TextBox 5">
            <a:extLst>
              <a:ext uri="{FF2B5EF4-FFF2-40B4-BE49-F238E27FC236}">
                <a16:creationId xmlns:a16="http://schemas.microsoft.com/office/drawing/2014/main" id="{CDC8C9DE-72F1-4DE9-A937-97FBE01BD2EC}"/>
              </a:ext>
            </a:extLst>
          </p:cNvPr>
          <p:cNvSpPr txBox="1"/>
          <p:nvPr/>
        </p:nvSpPr>
        <p:spPr>
          <a:xfrm>
            <a:off x="174374" y="157362"/>
            <a:ext cx="2373187" cy="584775"/>
          </a:xfrm>
          <a:prstGeom prst="rect">
            <a:avLst/>
          </a:prstGeom>
          <a:noFill/>
        </p:spPr>
        <p:txBody>
          <a:bodyPr wrap="square" rtlCol="0">
            <a:spAutoFit/>
          </a:bodyPr>
          <a:lstStyle/>
          <a:p>
            <a:r>
              <a:rPr lang="en-GB" sz="3200" b="1" dirty="0"/>
              <a:t>Strengths</a:t>
            </a:r>
          </a:p>
        </p:txBody>
      </p:sp>
    </p:spTree>
    <p:extLst>
      <p:ext uri="{BB962C8B-B14F-4D97-AF65-F5344CB8AC3E}">
        <p14:creationId xmlns:p14="http://schemas.microsoft.com/office/powerpoint/2010/main" val="15732790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mans face&#10;&#10;Description automatically generated">
            <a:extLst>
              <a:ext uri="{FF2B5EF4-FFF2-40B4-BE49-F238E27FC236}">
                <a16:creationId xmlns:a16="http://schemas.microsoft.com/office/drawing/2014/main" id="{DE21543E-C172-42CB-9407-2040BD875AEA}"/>
              </a:ext>
            </a:extLst>
          </p:cNvPr>
          <p:cNvPicPr>
            <a:picLocks noChangeAspect="1"/>
          </p:cNvPicPr>
          <p:nvPr/>
        </p:nvPicPr>
        <p:blipFill>
          <a:blip r:embed="rId2"/>
          <a:stretch>
            <a:fillRect/>
          </a:stretch>
        </p:blipFill>
        <p:spPr>
          <a:xfrm>
            <a:off x="2784874" y="1097281"/>
            <a:ext cx="3091063" cy="2458247"/>
          </a:xfrm>
          <a:prstGeom prst="rect">
            <a:avLst/>
          </a:prstGeom>
        </p:spPr>
      </p:pic>
      <p:sp>
        <p:nvSpPr>
          <p:cNvPr id="3" name="TextBox 2">
            <a:extLst>
              <a:ext uri="{FF2B5EF4-FFF2-40B4-BE49-F238E27FC236}">
                <a16:creationId xmlns:a16="http://schemas.microsoft.com/office/drawing/2014/main" id="{57C61090-6BB0-4DE2-9B87-32EB347C6E94}"/>
              </a:ext>
            </a:extLst>
          </p:cNvPr>
          <p:cNvSpPr txBox="1"/>
          <p:nvPr/>
        </p:nvSpPr>
        <p:spPr>
          <a:xfrm>
            <a:off x="174374" y="157362"/>
            <a:ext cx="4214746" cy="584775"/>
          </a:xfrm>
          <a:prstGeom prst="rect">
            <a:avLst/>
          </a:prstGeom>
          <a:noFill/>
        </p:spPr>
        <p:txBody>
          <a:bodyPr wrap="square" rtlCol="0">
            <a:spAutoFit/>
          </a:bodyPr>
          <a:lstStyle/>
          <a:p>
            <a:r>
              <a:rPr lang="en-GB" sz="3200" b="1" dirty="0"/>
              <a:t>Area for development</a:t>
            </a:r>
          </a:p>
        </p:txBody>
      </p:sp>
    </p:spTree>
    <p:extLst>
      <p:ext uri="{BB962C8B-B14F-4D97-AF65-F5344CB8AC3E}">
        <p14:creationId xmlns:p14="http://schemas.microsoft.com/office/powerpoint/2010/main" val="13310274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EE880D2A-7174-469A-9A1B-B21BBEAB6912}"/>
              </a:ext>
            </a:extLst>
          </p:cNvPr>
          <p:cNvPicPr>
            <a:picLocks noChangeAspect="1"/>
          </p:cNvPicPr>
          <p:nvPr/>
        </p:nvPicPr>
        <p:blipFill rotWithShape="1">
          <a:blip r:embed="rId2"/>
          <a:srcRect t="14553"/>
          <a:stretch/>
        </p:blipFill>
        <p:spPr>
          <a:xfrm>
            <a:off x="4742120" y="415111"/>
            <a:ext cx="4030538" cy="3443975"/>
          </a:xfrm>
          <a:prstGeom prst="rect">
            <a:avLst/>
          </a:prstGeom>
        </p:spPr>
      </p:pic>
      <p:sp>
        <p:nvSpPr>
          <p:cNvPr id="4" name="TextBox 3">
            <a:extLst>
              <a:ext uri="{FF2B5EF4-FFF2-40B4-BE49-F238E27FC236}">
                <a16:creationId xmlns:a16="http://schemas.microsoft.com/office/drawing/2014/main" id="{B623EE4A-8605-4DD7-85DF-4A189E47B1F6}"/>
              </a:ext>
            </a:extLst>
          </p:cNvPr>
          <p:cNvSpPr txBox="1"/>
          <p:nvPr/>
        </p:nvSpPr>
        <p:spPr>
          <a:xfrm>
            <a:off x="284953" y="450820"/>
            <a:ext cx="3840480" cy="2677656"/>
          </a:xfrm>
          <a:prstGeom prst="rect">
            <a:avLst/>
          </a:prstGeom>
          <a:noFill/>
        </p:spPr>
        <p:txBody>
          <a:bodyPr wrap="square" rtlCol="0">
            <a:spAutoFit/>
          </a:bodyPr>
          <a:lstStyle/>
          <a:p>
            <a:r>
              <a:rPr lang="en-GB" sz="2800" dirty="0"/>
              <a:t>How does this impact upon the character virtues which are celebrated, encouraged, promoted and valued in your school?</a:t>
            </a:r>
          </a:p>
        </p:txBody>
      </p:sp>
    </p:spTree>
    <p:extLst>
      <p:ext uri="{BB962C8B-B14F-4D97-AF65-F5344CB8AC3E}">
        <p14:creationId xmlns:p14="http://schemas.microsoft.com/office/powerpoint/2010/main" val="41358912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C26DF895-BBA0-496B-902A-B5865A302275}"/>
              </a:ext>
            </a:extLst>
          </p:cNvPr>
          <p:cNvPicPr>
            <a:picLocks noChangeAspect="1"/>
          </p:cNvPicPr>
          <p:nvPr/>
        </p:nvPicPr>
        <p:blipFill>
          <a:blip r:embed="rId2"/>
          <a:stretch>
            <a:fillRect/>
          </a:stretch>
        </p:blipFill>
        <p:spPr>
          <a:xfrm>
            <a:off x="3497738" y="599366"/>
            <a:ext cx="5280502" cy="3151800"/>
          </a:xfrm>
          <a:prstGeom prst="rect">
            <a:avLst/>
          </a:prstGeom>
        </p:spPr>
      </p:pic>
      <p:sp>
        <p:nvSpPr>
          <p:cNvPr id="4" name="TextBox 3">
            <a:extLst>
              <a:ext uri="{FF2B5EF4-FFF2-40B4-BE49-F238E27FC236}">
                <a16:creationId xmlns:a16="http://schemas.microsoft.com/office/drawing/2014/main" id="{28131122-ABB5-41DE-A2C9-527C5116F280}"/>
              </a:ext>
            </a:extLst>
          </p:cNvPr>
          <p:cNvSpPr txBox="1"/>
          <p:nvPr/>
        </p:nvSpPr>
        <p:spPr>
          <a:xfrm>
            <a:off x="467832" y="599366"/>
            <a:ext cx="2938839" cy="1077218"/>
          </a:xfrm>
          <a:prstGeom prst="rect">
            <a:avLst/>
          </a:prstGeom>
          <a:noFill/>
        </p:spPr>
        <p:txBody>
          <a:bodyPr wrap="square" rtlCol="0">
            <a:spAutoFit/>
          </a:bodyPr>
          <a:lstStyle/>
          <a:p>
            <a:r>
              <a:rPr lang="en-GB" sz="3200" dirty="0"/>
              <a:t>Are there any blind spots?</a:t>
            </a:r>
          </a:p>
        </p:txBody>
      </p:sp>
    </p:spTree>
    <p:extLst>
      <p:ext uri="{BB962C8B-B14F-4D97-AF65-F5344CB8AC3E}">
        <p14:creationId xmlns:p14="http://schemas.microsoft.com/office/powerpoint/2010/main" val="2631116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D79411B-F7C9-401C-AFAF-92757FF41958}"/>
              </a:ext>
            </a:extLst>
          </p:cNvPr>
          <p:cNvSpPr txBox="1"/>
          <p:nvPr/>
        </p:nvSpPr>
        <p:spPr>
          <a:xfrm>
            <a:off x="327483" y="191386"/>
            <a:ext cx="7787285" cy="369332"/>
          </a:xfrm>
          <a:prstGeom prst="rect">
            <a:avLst/>
          </a:prstGeom>
          <a:noFill/>
        </p:spPr>
        <p:txBody>
          <a:bodyPr wrap="square" rtlCol="0">
            <a:spAutoFit/>
          </a:bodyPr>
          <a:lstStyle/>
          <a:p>
            <a:r>
              <a:rPr lang="en-GB" b="1" dirty="0"/>
              <a:t>Leadership of Character Education: 3 Leadership Models</a:t>
            </a:r>
          </a:p>
        </p:txBody>
      </p:sp>
      <p:graphicFrame>
        <p:nvGraphicFramePr>
          <p:cNvPr id="5" name="Table 5">
            <a:extLst>
              <a:ext uri="{FF2B5EF4-FFF2-40B4-BE49-F238E27FC236}">
                <a16:creationId xmlns:a16="http://schemas.microsoft.com/office/drawing/2014/main" id="{B80E30EA-98E4-40BD-9A0B-46AACD3F75E0}"/>
              </a:ext>
            </a:extLst>
          </p:cNvPr>
          <p:cNvGraphicFramePr>
            <a:graphicFrameLocks noGrp="1"/>
          </p:cNvGraphicFramePr>
          <p:nvPr>
            <p:extLst>
              <p:ext uri="{D42A27DB-BD31-4B8C-83A1-F6EECF244321}">
                <p14:modId xmlns:p14="http://schemas.microsoft.com/office/powerpoint/2010/main" val="2301527167"/>
              </p:ext>
            </p:extLst>
          </p:nvPr>
        </p:nvGraphicFramePr>
        <p:xfrm>
          <a:off x="353000" y="560718"/>
          <a:ext cx="8437999" cy="3210560"/>
        </p:xfrm>
        <a:graphic>
          <a:graphicData uri="http://schemas.openxmlformats.org/drawingml/2006/table">
            <a:tbl>
              <a:tblPr firstRow="1" bandRow="1">
                <a:tableStyleId>{5C22544A-7EE6-4342-B048-85BDC9FD1C3A}</a:tableStyleId>
              </a:tblPr>
              <a:tblGrid>
                <a:gridCol w="1471644">
                  <a:extLst>
                    <a:ext uri="{9D8B030D-6E8A-4147-A177-3AD203B41FA5}">
                      <a16:colId xmlns:a16="http://schemas.microsoft.com/office/drawing/2014/main" val="2580402880"/>
                    </a:ext>
                  </a:extLst>
                </a:gridCol>
                <a:gridCol w="2538958">
                  <a:extLst>
                    <a:ext uri="{9D8B030D-6E8A-4147-A177-3AD203B41FA5}">
                      <a16:colId xmlns:a16="http://schemas.microsoft.com/office/drawing/2014/main" val="2203616853"/>
                    </a:ext>
                  </a:extLst>
                </a:gridCol>
                <a:gridCol w="2317897">
                  <a:extLst>
                    <a:ext uri="{9D8B030D-6E8A-4147-A177-3AD203B41FA5}">
                      <a16:colId xmlns:a16="http://schemas.microsoft.com/office/drawing/2014/main" val="2853857163"/>
                    </a:ext>
                  </a:extLst>
                </a:gridCol>
                <a:gridCol w="2109500">
                  <a:extLst>
                    <a:ext uri="{9D8B030D-6E8A-4147-A177-3AD203B41FA5}">
                      <a16:colId xmlns:a16="http://schemas.microsoft.com/office/drawing/2014/main" val="2550206834"/>
                    </a:ext>
                  </a:extLst>
                </a:gridCol>
              </a:tblGrid>
              <a:tr h="370840">
                <a:tc>
                  <a:txBody>
                    <a:bodyPr/>
                    <a:lstStyle/>
                    <a:p>
                      <a:r>
                        <a:rPr lang="en-GB" dirty="0"/>
                        <a:t>Model</a:t>
                      </a:r>
                    </a:p>
                  </a:txBody>
                  <a:tcPr/>
                </a:tc>
                <a:tc>
                  <a:txBody>
                    <a:bodyPr/>
                    <a:lstStyle/>
                    <a:p>
                      <a:r>
                        <a:rPr lang="en-GB" dirty="0"/>
                        <a:t>Fullan</a:t>
                      </a:r>
                    </a:p>
                  </a:txBody>
                  <a:tcPr/>
                </a:tc>
                <a:tc>
                  <a:txBody>
                    <a:bodyPr/>
                    <a:lstStyle/>
                    <a:p>
                      <a:r>
                        <a:rPr lang="en-GB" dirty="0"/>
                        <a:t>Kotter</a:t>
                      </a:r>
                    </a:p>
                  </a:txBody>
                  <a:tcPr/>
                </a:tc>
                <a:tc>
                  <a:txBody>
                    <a:bodyPr/>
                    <a:lstStyle/>
                    <a:p>
                      <a:r>
                        <a:rPr lang="en-GB" dirty="0"/>
                        <a:t>Spears</a:t>
                      </a:r>
                    </a:p>
                  </a:txBody>
                  <a:tcPr/>
                </a:tc>
                <a:extLst>
                  <a:ext uri="{0D108BD9-81ED-4DB2-BD59-A6C34878D82A}">
                    <a16:rowId xmlns:a16="http://schemas.microsoft.com/office/drawing/2014/main" val="2231097191"/>
                  </a:ext>
                </a:extLst>
              </a:tr>
              <a:tr h="370840">
                <a:tc>
                  <a:txBody>
                    <a:bodyPr/>
                    <a:lstStyle/>
                    <a:p>
                      <a:r>
                        <a:rPr lang="en-GB" sz="1600" b="1" dirty="0"/>
                        <a:t>Type:</a:t>
                      </a:r>
                    </a:p>
                  </a:txBody>
                  <a:tcPr/>
                </a:tc>
                <a:tc>
                  <a:txBody>
                    <a:bodyPr/>
                    <a:lstStyle/>
                    <a:p>
                      <a:r>
                        <a:rPr lang="en-GB" sz="1600" dirty="0"/>
                        <a:t>Transformational (based on relationship not transaction)</a:t>
                      </a:r>
                    </a:p>
                  </a:txBody>
                  <a:tcPr/>
                </a:tc>
                <a:tc>
                  <a:txBody>
                    <a:bodyPr/>
                    <a:lstStyle/>
                    <a:p>
                      <a:r>
                        <a:rPr lang="en-GB" sz="1600" dirty="0"/>
                        <a:t>Change-management</a:t>
                      </a:r>
                    </a:p>
                  </a:txBody>
                  <a:tcPr/>
                </a:tc>
                <a:tc>
                  <a:txBody>
                    <a:bodyPr/>
                    <a:lstStyle/>
                    <a:p>
                      <a:r>
                        <a:rPr lang="en-GB" sz="1600" dirty="0"/>
                        <a:t>Servant Leadership</a:t>
                      </a:r>
                    </a:p>
                  </a:txBody>
                  <a:tcPr/>
                </a:tc>
                <a:extLst>
                  <a:ext uri="{0D108BD9-81ED-4DB2-BD59-A6C34878D82A}">
                    <a16:rowId xmlns:a16="http://schemas.microsoft.com/office/drawing/2014/main" val="1229245942"/>
                  </a:ext>
                </a:extLst>
              </a:tr>
              <a:tr h="370840">
                <a:tc>
                  <a:txBody>
                    <a:bodyPr/>
                    <a:lstStyle/>
                    <a:p>
                      <a:r>
                        <a:rPr lang="en-GB" sz="1600" b="1" dirty="0"/>
                        <a:t>From:</a:t>
                      </a:r>
                    </a:p>
                  </a:txBody>
                  <a:tcPr/>
                </a:tc>
                <a:tc>
                  <a:txBody>
                    <a:bodyPr/>
                    <a:lstStyle/>
                    <a:p>
                      <a:r>
                        <a:rPr lang="en-GB" sz="1600" dirty="0"/>
                        <a:t>MacGregor Burns (1978)</a:t>
                      </a:r>
                    </a:p>
                  </a:txBody>
                  <a:tcPr/>
                </a:tc>
                <a:tc>
                  <a:txBody>
                    <a:bodyPr/>
                    <a:lstStyle/>
                    <a:p>
                      <a:r>
                        <a:rPr lang="en-GB" sz="1600" dirty="0"/>
                        <a:t>Kotter (1995)</a:t>
                      </a:r>
                    </a:p>
                  </a:txBody>
                  <a:tcPr/>
                </a:tc>
                <a:tc>
                  <a:txBody>
                    <a:bodyPr/>
                    <a:lstStyle/>
                    <a:p>
                      <a:r>
                        <a:rPr lang="en-GB" sz="1600" dirty="0"/>
                        <a:t>Greenleaf (1975)</a:t>
                      </a:r>
                    </a:p>
                  </a:txBody>
                  <a:tcPr/>
                </a:tc>
                <a:extLst>
                  <a:ext uri="{0D108BD9-81ED-4DB2-BD59-A6C34878D82A}">
                    <a16:rowId xmlns:a16="http://schemas.microsoft.com/office/drawing/2014/main" val="1565959733"/>
                  </a:ext>
                </a:extLst>
              </a:tr>
              <a:tr h="370840">
                <a:tc>
                  <a:txBody>
                    <a:bodyPr/>
                    <a:lstStyle/>
                    <a:p>
                      <a:r>
                        <a:rPr lang="en-GB" sz="1600" b="1" dirty="0"/>
                        <a:t>Characterised by:</a:t>
                      </a:r>
                    </a:p>
                  </a:txBody>
                  <a:tcPr/>
                </a:tc>
                <a:tc>
                  <a:txBody>
                    <a:bodyPr/>
                    <a:lstStyle/>
                    <a:p>
                      <a:r>
                        <a:rPr lang="en-GB" sz="1600" dirty="0"/>
                        <a:t>Energy, enthusiasm and hope; vision leading to higher moral purpose</a:t>
                      </a:r>
                    </a:p>
                  </a:txBody>
                  <a:tcPr/>
                </a:tc>
                <a:tc>
                  <a:txBody>
                    <a:bodyPr/>
                    <a:lstStyle/>
                    <a:p>
                      <a:r>
                        <a:rPr lang="en-GB" sz="1600" dirty="0"/>
                        <a:t>Urgency, vision, motivating troops, acceleration via quick wins</a:t>
                      </a:r>
                    </a:p>
                  </a:txBody>
                  <a:tcPr/>
                </a:tc>
                <a:tc>
                  <a:txBody>
                    <a:bodyPr/>
                    <a:lstStyle/>
                    <a:p>
                      <a:r>
                        <a:rPr lang="en-GB" sz="1600" dirty="0"/>
                        <a:t>Listening &amp; empathy, looking to the needs of others, building community</a:t>
                      </a:r>
                    </a:p>
                  </a:txBody>
                  <a:tcPr/>
                </a:tc>
                <a:extLst>
                  <a:ext uri="{0D108BD9-81ED-4DB2-BD59-A6C34878D82A}">
                    <a16:rowId xmlns:a16="http://schemas.microsoft.com/office/drawing/2014/main" val="4209118652"/>
                  </a:ext>
                </a:extLst>
              </a:tr>
              <a:tr h="370840">
                <a:tc>
                  <a:txBody>
                    <a:bodyPr/>
                    <a:lstStyle/>
                    <a:p>
                      <a:r>
                        <a:rPr lang="en-GB" sz="1600" b="1" dirty="0"/>
                        <a:t>Useful for:</a:t>
                      </a:r>
                    </a:p>
                  </a:txBody>
                  <a:tcPr/>
                </a:tc>
                <a:tc>
                  <a:txBody>
                    <a:bodyPr/>
                    <a:lstStyle/>
                    <a:p>
                      <a:r>
                        <a:rPr lang="en-GB" sz="1600" dirty="0"/>
                        <a:t>Where the school needs   re-energising with vision and purpose</a:t>
                      </a:r>
                    </a:p>
                  </a:txBody>
                  <a:tcPr/>
                </a:tc>
                <a:tc>
                  <a:txBody>
                    <a:bodyPr/>
                    <a:lstStyle/>
                    <a:p>
                      <a:r>
                        <a:rPr lang="en-GB" sz="1600" dirty="0"/>
                        <a:t>When immediate change is required</a:t>
                      </a:r>
                    </a:p>
                  </a:txBody>
                  <a:tcPr/>
                </a:tc>
                <a:tc>
                  <a:txBody>
                    <a:bodyPr/>
                    <a:lstStyle/>
                    <a:p>
                      <a:r>
                        <a:rPr lang="en-GB" sz="1600" dirty="0"/>
                        <a:t>Embedding values long-term</a:t>
                      </a:r>
                    </a:p>
                  </a:txBody>
                  <a:tcPr/>
                </a:tc>
                <a:extLst>
                  <a:ext uri="{0D108BD9-81ED-4DB2-BD59-A6C34878D82A}">
                    <a16:rowId xmlns:a16="http://schemas.microsoft.com/office/drawing/2014/main" val="2354525050"/>
                  </a:ext>
                </a:extLst>
              </a:tr>
            </a:tbl>
          </a:graphicData>
        </a:graphic>
      </p:graphicFrame>
    </p:spTree>
    <p:extLst>
      <p:ext uri="{BB962C8B-B14F-4D97-AF65-F5344CB8AC3E}">
        <p14:creationId xmlns:p14="http://schemas.microsoft.com/office/powerpoint/2010/main" val="28943366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51974C8-A189-496B-A790-A578C66D0ECD}"/>
              </a:ext>
            </a:extLst>
          </p:cNvPr>
          <p:cNvSpPr txBox="1"/>
          <p:nvPr/>
        </p:nvSpPr>
        <p:spPr>
          <a:xfrm>
            <a:off x="552893" y="416796"/>
            <a:ext cx="3164249" cy="1200329"/>
          </a:xfrm>
          <a:prstGeom prst="rect">
            <a:avLst/>
          </a:prstGeom>
          <a:noFill/>
        </p:spPr>
        <p:txBody>
          <a:bodyPr wrap="square" rtlCol="0">
            <a:spAutoFit/>
          </a:bodyPr>
          <a:lstStyle/>
          <a:p>
            <a:r>
              <a:rPr lang="en-GB" sz="3600" dirty="0"/>
              <a:t>What sort of leader are you?</a:t>
            </a:r>
          </a:p>
        </p:txBody>
      </p:sp>
      <p:pic>
        <p:nvPicPr>
          <p:cNvPr id="4" name="Picture 3" descr="A person wearing sunglasses posing for the camera&#10;&#10;Description automatically generated">
            <a:extLst>
              <a:ext uri="{FF2B5EF4-FFF2-40B4-BE49-F238E27FC236}">
                <a16:creationId xmlns:a16="http://schemas.microsoft.com/office/drawing/2014/main" id="{9EC66D3F-0688-433E-B950-CD8B8882E7A1}"/>
              </a:ext>
            </a:extLst>
          </p:cNvPr>
          <p:cNvPicPr>
            <a:picLocks noChangeAspect="1"/>
          </p:cNvPicPr>
          <p:nvPr/>
        </p:nvPicPr>
        <p:blipFill>
          <a:blip r:embed="rId2"/>
          <a:stretch>
            <a:fillRect/>
          </a:stretch>
        </p:blipFill>
        <p:spPr>
          <a:xfrm>
            <a:off x="5049932" y="161614"/>
            <a:ext cx="3789445" cy="3789445"/>
          </a:xfrm>
          <a:prstGeom prst="rect">
            <a:avLst/>
          </a:prstGeom>
        </p:spPr>
      </p:pic>
      <p:sp>
        <p:nvSpPr>
          <p:cNvPr id="5" name="TextBox 4">
            <a:extLst>
              <a:ext uri="{FF2B5EF4-FFF2-40B4-BE49-F238E27FC236}">
                <a16:creationId xmlns:a16="http://schemas.microsoft.com/office/drawing/2014/main" id="{7978FBF1-0733-4FF9-8510-D2DB55FA75DF}"/>
              </a:ext>
            </a:extLst>
          </p:cNvPr>
          <p:cNvSpPr txBox="1"/>
          <p:nvPr/>
        </p:nvSpPr>
        <p:spPr>
          <a:xfrm>
            <a:off x="552893" y="1977656"/>
            <a:ext cx="3359888" cy="1754326"/>
          </a:xfrm>
          <a:prstGeom prst="rect">
            <a:avLst/>
          </a:prstGeom>
          <a:noFill/>
        </p:spPr>
        <p:txBody>
          <a:bodyPr wrap="square" rtlCol="0">
            <a:spAutoFit/>
          </a:bodyPr>
          <a:lstStyle/>
          <a:p>
            <a:r>
              <a:rPr lang="en-GB" sz="3600" dirty="0"/>
              <a:t>What does that mean for your school?</a:t>
            </a:r>
          </a:p>
        </p:txBody>
      </p:sp>
    </p:spTree>
    <p:extLst>
      <p:ext uri="{BB962C8B-B14F-4D97-AF65-F5344CB8AC3E}">
        <p14:creationId xmlns:p14="http://schemas.microsoft.com/office/powerpoint/2010/main" val="126669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69FA953-EB8D-4081-9996-EA4BFE5EC1C1}"/>
              </a:ext>
            </a:extLst>
          </p:cNvPr>
          <p:cNvGrpSpPr/>
          <p:nvPr/>
        </p:nvGrpSpPr>
        <p:grpSpPr>
          <a:xfrm>
            <a:off x="1524000" y="1138954"/>
            <a:ext cx="6096000" cy="2032000"/>
            <a:chOff x="0" y="342229"/>
            <a:chExt cx="6096000" cy="2032000"/>
          </a:xfrm>
        </p:grpSpPr>
        <p:sp>
          <p:nvSpPr>
            <p:cNvPr id="3" name="Rectangle: Rounded Corners 2">
              <a:extLst>
                <a:ext uri="{FF2B5EF4-FFF2-40B4-BE49-F238E27FC236}">
                  <a16:creationId xmlns:a16="http://schemas.microsoft.com/office/drawing/2014/main" id="{AD7E053F-229A-4D01-AFE3-A2CB238D9607}"/>
                </a:ext>
              </a:extLst>
            </p:cNvPr>
            <p:cNvSpPr/>
            <p:nvPr/>
          </p:nvSpPr>
          <p:spPr>
            <a:xfrm>
              <a:off x="0" y="342229"/>
              <a:ext cx="6096000" cy="2032000"/>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 name="Rectangle: Rounded Corners 4">
              <a:extLst>
                <a:ext uri="{FF2B5EF4-FFF2-40B4-BE49-F238E27FC236}">
                  <a16:creationId xmlns:a16="http://schemas.microsoft.com/office/drawing/2014/main" id="{80D67CD0-D18E-47BE-B833-7EFA00B8CE91}"/>
                </a:ext>
              </a:extLst>
            </p:cNvPr>
            <p:cNvSpPr txBox="1"/>
            <p:nvPr/>
          </p:nvSpPr>
          <p:spPr>
            <a:xfrm>
              <a:off x="59515" y="401744"/>
              <a:ext cx="5976970" cy="19129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b="1" kern="1200" dirty="0"/>
                <a:t>Next Steps for Character Education</a:t>
              </a:r>
            </a:p>
          </p:txBody>
        </p:sp>
      </p:grpSp>
    </p:spTree>
    <p:extLst>
      <p:ext uri="{BB962C8B-B14F-4D97-AF65-F5344CB8AC3E}">
        <p14:creationId xmlns:p14="http://schemas.microsoft.com/office/powerpoint/2010/main" val="6856989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F4C894B-6D95-416F-BEE0-DA423C6DB820}"/>
              </a:ext>
            </a:extLst>
          </p:cNvPr>
          <p:cNvSpPr txBox="1"/>
          <p:nvPr/>
        </p:nvSpPr>
        <p:spPr>
          <a:xfrm>
            <a:off x="633700" y="404037"/>
            <a:ext cx="7965913" cy="646331"/>
          </a:xfrm>
          <a:prstGeom prst="rect">
            <a:avLst/>
          </a:prstGeom>
          <a:noFill/>
        </p:spPr>
        <p:txBody>
          <a:bodyPr wrap="square" rtlCol="0">
            <a:spAutoFit/>
          </a:bodyPr>
          <a:lstStyle/>
          <a:p>
            <a:r>
              <a:rPr lang="en-GB" b="1" dirty="0">
                <a:solidFill>
                  <a:schemeClr val="bg2"/>
                </a:solidFill>
              </a:rPr>
              <a:t>1. Recognise the fundamental interdependence of Character Education and Academic Excellence for developing and celebrating human flourishing</a:t>
            </a:r>
          </a:p>
        </p:txBody>
      </p:sp>
      <p:pic>
        <p:nvPicPr>
          <p:cNvPr id="9" name="Picture 8" descr="A screenshot of a cell phone&#10;&#10;Description automatically generated">
            <a:extLst>
              <a:ext uri="{FF2B5EF4-FFF2-40B4-BE49-F238E27FC236}">
                <a16:creationId xmlns:a16="http://schemas.microsoft.com/office/drawing/2014/main" id="{1E198EF1-07E4-4D1A-A3A2-D69927F21B50}"/>
              </a:ext>
            </a:extLst>
          </p:cNvPr>
          <p:cNvPicPr>
            <a:picLocks noChangeAspect="1"/>
          </p:cNvPicPr>
          <p:nvPr/>
        </p:nvPicPr>
        <p:blipFill>
          <a:blip r:embed="rId2"/>
          <a:stretch>
            <a:fillRect/>
          </a:stretch>
        </p:blipFill>
        <p:spPr>
          <a:xfrm>
            <a:off x="310469" y="1311904"/>
            <a:ext cx="5354345" cy="2519692"/>
          </a:xfrm>
          <a:prstGeom prst="rect">
            <a:avLst/>
          </a:prstGeom>
        </p:spPr>
      </p:pic>
      <p:pic>
        <p:nvPicPr>
          <p:cNvPr id="4" name="Picture 3" descr="A picture containing man, sunset, surfing, jumping&#10;&#10;Description automatically generated">
            <a:extLst>
              <a:ext uri="{FF2B5EF4-FFF2-40B4-BE49-F238E27FC236}">
                <a16:creationId xmlns:a16="http://schemas.microsoft.com/office/drawing/2014/main" id="{63992926-AA13-45F1-BE98-C2070242D68B}"/>
              </a:ext>
            </a:extLst>
          </p:cNvPr>
          <p:cNvPicPr>
            <a:picLocks noChangeAspect="1"/>
          </p:cNvPicPr>
          <p:nvPr/>
        </p:nvPicPr>
        <p:blipFill>
          <a:blip r:embed="rId3"/>
          <a:stretch>
            <a:fillRect/>
          </a:stretch>
        </p:blipFill>
        <p:spPr>
          <a:xfrm>
            <a:off x="5896020" y="1118545"/>
            <a:ext cx="2906410" cy="2906410"/>
          </a:xfrm>
          <a:prstGeom prst="rect">
            <a:avLst/>
          </a:prstGeom>
        </p:spPr>
      </p:pic>
    </p:spTree>
    <p:extLst>
      <p:ext uri="{BB962C8B-B14F-4D97-AF65-F5344CB8AC3E}">
        <p14:creationId xmlns:p14="http://schemas.microsoft.com/office/powerpoint/2010/main" val="4153893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8B99CFE-6188-4267-A7F6-92ECAB98EED7}"/>
              </a:ext>
            </a:extLst>
          </p:cNvPr>
          <p:cNvSpPr txBox="1"/>
          <p:nvPr/>
        </p:nvSpPr>
        <p:spPr>
          <a:xfrm>
            <a:off x="357254" y="314724"/>
            <a:ext cx="3904275" cy="2246769"/>
          </a:xfrm>
          <a:prstGeom prst="rect">
            <a:avLst/>
          </a:prstGeom>
          <a:noFill/>
        </p:spPr>
        <p:txBody>
          <a:bodyPr wrap="square" rtlCol="0">
            <a:spAutoFit/>
          </a:bodyPr>
          <a:lstStyle/>
          <a:p>
            <a:r>
              <a:rPr lang="en-GB" sz="2800" dirty="0"/>
              <a:t>In what ways are Character Education and Academic Excellence interdependent?</a:t>
            </a:r>
          </a:p>
          <a:p>
            <a:endParaRPr lang="en-GB" sz="2800" dirty="0"/>
          </a:p>
        </p:txBody>
      </p:sp>
      <p:pic>
        <p:nvPicPr>
          <p:cNvPr id="4" name="Picture 3" descr="A picture containing person, indoor, object, holding&#10;&#10;Description automatically generated">
            <a:extLst>
              <a:ext uri="{FF2B5EF4-FFF2-40B4-BE49-F238E27FC236}">
                <a16:creationId xmlns:a16="http://schemas.microsoft.com/office/drawing/2014/main" id="{3354D7DF-54BC-4B5F-BC51-A0564148792E}"/>
              </a:ext>
            </a:extLst>
          </p:cNvPr>
          <p:cNvPicPr>
            <a:picLocks noChangeAspect="1"/>
          </p:cNvPicPr>
          <p:nvPr/>
        </p:nvPicPr>
        <p:blipFill>
          <a:blip r:embed="rId2"/>
          <a:stretch>
            <a:fillRect/>
          </a:stretch>
        </p:blipFill>
        <p:spPr>
          <a:xfrm>
            <a:off x="5035616" y="384209"/>
            <a:ext cx="3516769" cy="1699771"/>
          </a:xfrm>
          <a:prstGeom prst="rect">
            <a:avLst/>
          </a:prstGeom>
        </p:spPr>
      </p:pic>
      <p:sp>
        <p:nvSpPr>
          <p:cNvPr id="5" name="Rectangle 4">
            <a:extLst>
              <a:ext uri="{FF2B5EF4-FFF2-40B4-BE49-F238E27FC236}">
                <a16:creationId xmlns:a16="http://schemas.microsoft.com/office/drawing/2014/main" id="{ECD6BEE8-B120-40EC-B98A-6DFC12DDB735}"/>
              </a:ext>
            </a:extLst>
          </p:cNvPr>
          <p:cNvSpPr/>
          <p:nvPr/>
        </p:nvSpPr>
        <p:spPr>
          <a:xfrm>
            <a:off x="1154237" y="2736355"/>
            <a:ext cx="6835526" cy="646331"/>
          </a:xfrm>
          <a:prstGeom prst="rect">
            <a:avLst/>
          </a:prstGeom>
        </p:spPr>
        <p:txBody>
          <a:bodyPr wrap="none">
            <a:spAutoFit/>
          </a:bodyPr>
          <a:lstStyle/>
          <a:p>
            <a:r>
              <a:rPr lang="en-GB" sz="3600" dirty="0"/>
              <a:t>Where would we see this in action?</a:t>
            </a:r>
          </a:p>
        </p:txBody>
      </p:sp>
    </p:spTree>
    <p:extLst>
      <p:ext uri="{BB962C8B-B14F-4D97-AF65-F5344CB8AC3E}">
        <p14:creationId xmlns:p14="http://schemas.microsoft.com/office/powerpoint/2010/main" val="2813520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3917421-3C5A-4AF2-9691-299AFA48695F}"/>
              </a:ext>
            </a:extLst>
          </p:cNvPr>
          <p:cNvSpPr/>
          <p:nvPr/>
        </p:nvSpPr>
        <p:spPr>
          <a:xfrm>
            <a:off x="298174" y="475502"/>
            <a:ext cx="8604447" cy="3831818"/>
          </a:xfrm>
          <a:prstGeom prst="rect">
            <a:avLst/>
          </a:prstGeom>
        </p:spPr>
        <p:txBody>
          <a:bodyPr wrap="square">
            <a:spAutoFit/>
          </a:bodyPr>
          <a:lstStyle/>
          <a:p>
            <a:r>
              <a:rPr lang="en-GB" sz="3600" b="1" dirty="0">
                <a:solidFill>
                  <a:srgbClr val="272727"/>
                </a:solidFill>
                <a:latin typeface="Calibri" panose="020F0502020204030204" pitchFamily="34" charset="0"/>
                <a:ea typeface="Times New Roman" panose="02020603050405020304" pitchFamily="18" charset="0"/>
                <a:cs typeface="Calibri" panose="020F0502020204030204" pitchFamily="34" charset="0"/>
              </a:rPr>
              <a:t>‘</a:t>
            </a:r>
            <a:r>
              <a:rPr lang="en-GB" sz="3600" dirty="0">
                <a:solidFill>
                  <a:srgbClr val="272727"/>
                </a:solidFill>
                <a:latin typeface="Calibri" panose="020F0502020204030204" pitchFamily="34" charset="0"/>
                <a:ea typeface="Times New Roman" panose="02020603050405020304" pitchFamily="18" charset="0"/>
                <a:cs typeface="Calibri" panose="020F0502020204030204" pitchFamily="34" charset="0"/>
              </a:rPr>
              <a:t>That which leaders choose to improve communicates much about their values. While academic success stands at the heart of great education, character development and wider flourishing stands as </a:t>
            </a:r>
            <a:r>
              <a:rPr lang="en-GB" sz="3600" b="1" dirty="0">
                <a:solidFill>
                  <a:srgbClr val="272727"/>
                </a:solidFill>
                <a:latin typeface="Calibri" panose="020F0502020204030204" pitchFamily="34" charset="0"/>
                <a:ea typeface="Times New Roman" panose="02020603050405020304" pitchFamily="18" charset="0"/>
                <a:cs typeface="Calibri" panose="020F0502020204030204" pitchFamily="34" charset="0"/>
              </a:rPr>
              <a:t>fundamental to any sustainable academic success</a:t>
            </a:r>
            <a:r>
              <a:rPr lang="en-GB" sz="3600" dirty="0">
                <a:solidFill>
                  <a:srgbClr val="272727"/>
                </a:solidFill>
                <a:latin typeface="Calibri" panose="020F0502020204030204" pitchFamily="34" charset="0"/>
                <a:ea typeface="Times New Roman" panose="02020603050405020304" pitchFamily="18" charset="0"/>
                <a:cs typeface="Calibri" panose="020F0502020204030204" pitchFamily="34" charset="0"/>
              </a:rPr>
              <a:t>.’</a:t>
            </a:r>
            <a:endParaRPr lang="en-GB" sz="3600" dirty="0">
              <a:latin typeface="Calibri" panose="020F0502020204030204" pitchFamily="34" charset="0"/>
              <a:ea typeface="Calibri" panose="020F0502020204030204" pitchFamily="34" charset="0"/>
              <a:cs typeface="Times New Roman" panose="02020603050405020304" pitchFamily="18" charset="0"/>
            </a:endParaRPr>
          </a:p>
          <a:p>
            <a:r>
              <a:rPr lang="en-GB" sz="1350" dirty="0">
                <a:latin typeface="Calibri" panose="020F0502020204030204" pitchFamily="34" charset="0"/>
                <a:ea typeface="Calibri" panose="020F0502020204030204" pitchFamily="34" charset="0"/>
                <a:cs typeface="Calibri" panose="020F0502020204030204" pitchFamily="34" charset="0"/>
              </a:rPr>
              <a:t> </a:t>
            </a:r>
            <a:endParaRPr lang="en-GB" sz="1350" dirty="0">
              <a:latin typeface="Calibri" panose="020F0502020204030204" pitchFamily="34" charset="0"/>
              <a:ea typeface="Calibri" panose="020F0502020204030204" pitchFamily="34" charset="0"/>
              <a:cs typeface="Times New Roman" panose="02020603050405020304" pitchFamily="18" charset="0"/>
            </a:endParaRPr>
          </a:p>
          <a:p>
            <a:r>
              <a:rPr lang="en-GB" sz="1350" dirty="0">
                <a:latin typeface="Calibri" panose="020F0502020204030204" pitchFamily="34" charset="0"/>
                <a:ea typeface="Calibri" panose="020F0502020204030204" pitchFamily="34" charset="0"/>
                <a:cs typeface="Calibri" panose="020F0502020204030204" pitchFamily="34" charset="0"/>
              </a:rPr>
              <a:t> </a:t>
            </a:r>
            <a:endParaRPr lang="en-GB" sz="135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466960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F4C894B-6D95-416F-BEE0-DA423C6DB820}"/>
              </a:ext>
            </a:extLst>
          </p:cNvPr>
          <p:cNvSpPr txBox="1"/>
          <p:nvPr/>
        </p:nvSpPr>
        <p:spPr>
          <a:xfrm>
            <a:off x="633700" y="404037"/>
            <a:ext cx="7965913" cy="646331"/>
          </a:xfrm>
          <a:prstGeom prst="rect">
            <a:avLst/>
          </a:prstGeom>
          <a:noFill/>
        </p:spPr>
        <p:txBody>
          <a:bodyPr wrap="square" rtlCol="0">
            <a:spAutoFit/>
          </a:bodyPr>
          <a:lstStyle/>
          <a:p>
            <a:r>
              <a:rPr lang="en-GB" b="1" dirty="0">
                <a:solidFill>
                  <a:schemeClr val="bg2"/>
                </a:solidFill>
              </a:rPr>
              <a:t>2. Reflect on the impact of the Church of England’s Vision for Education on Character Education</a:t>
            </a:r>
          </a:p>
        </p:txBody>
      </p:sp>
      <p:pic>
        <p:nvPicPr>
          <p:cNvPr id="6" name="Picture 5">
            <a:extLst>
              <a:ext uri="{FF2B5EF4-FFF2-40B4-BE49-F238E27FC236}">
                <a16:creationId xmlns:a16="http://schemas.microsoft.com/office/drawing/2014/main" id="{AA91A9DC-5681-45B5-BB50-F0A66AAFB5E4}"/>
              </a:ext>
            </a:extLst>
          </p:cNvPr>
          <p:cNvPicPr>
            <a:picLocks noChangeAspect="1"/>
          </p:cNvPicPr>
          <p:nvPr/>
        </p:nvPicPr>
        <p:blipFill rotWithShape="1">
          <a:blip r:embed="rId2"/>
          <a:srcRect b="39653"/>
          <a:stretch/>
        </p:blipFill>
        <p:spPr>
          <a:xfrm>
            <a:off x="633699" y="1262439"/>
            <a:ext cx="4275671" cy="2758263"/>
          </a:xfrm>
          <a:prstGeom prst="rect">
            <a:avLst/>
          </a:prstGeom>
        </p:spPr>
      </p:pic>
      <p:pic>
        <p:nvPicPr>
          <p:cNvPr id="2" name="Picture 1">
            <a:extLst>
              <a:ext uri="{FF2B5EF4-FFF2-40B4-BE49-F238E27FC236}">
                <a16:creationId xmlns:a16="http://schemas.microsoft.com/office/drawing/2014/main" id="{CBE4A472-A583-4086-8399-71CB24795FE3}"/>
              </a:ext>
            </a:extLst>
          </p:cNvPr>
          <p:cNvPicPr>
            <a:picLocks noChangeAspect="1"/>
          </p:cNvPicPr>
          <p:nvPr/>
        </p:nvPicPr>
        <p:blipFill rotWithShape="1">
          <a:blip r:embed="rId2"/>
          <a:srcRect t="57861"/>
          <a:stretch/>
        </p:blipFill>
        <p:spPr>
          <a:xfrm>
            <a:off x="4514279" y="1122798"/>
            <a:ext cx="4550739" cy="2049958"/>
          </a:xfrm>
          <a:prstGeom prst="rect">
            <a:avLst/>
          </a:prstGeom>
        </p:spPr>
      </p:pic>
    </p:spTree>
    <p:extLst>
      <p:ext uri="{BB962C8B-B14F-4D97-AF65-F5344CB8AC3E}">
        <p14:creationId xmlns:p14="http://schemas.microsoft.com/office/powerpoint/2010/main" val="29034664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text&#10;&#10;Description automatically generated">
            <a:extLst>
              <a:ext uri="{FF2B5EF4-FFF2-40B4-BE49-F238E27FC236}">
                <a16:creationId xmlns:a16="http://schemas.microsoft.com/office/drawing/2014/main" id="{1B7AEE29-9AEC-4559-ACD8-BEE9909AD43B}"/>
              </a:ext>
            </a:extLst>
          </p:cNvPr>
          <p:cNvPicPr>
            <a:picLocks noChangeAspect="1"/>
          </p:cNvPicPr>
          <p:nvPr/>
        </p:nvPicPr>
        <p:blipFill>
          <a:blip r:embed="rId2"/>
          <a:stretch>
            <a:fillRect/>
          </a:stretch>
        </p:blipFill>
        <p:spPr>
          <a:xfrm>
            <a:off x="880375" y="1105550"/>
            <a:ext cx="7702225" cy="2707739"/>
          </a:xfrm>
          <a:prstGeom prst="rect">
            <a:avLst/>
          </a:prstGeom>
        </p:spPr>
      </p:pic>
      <p:sp>
        <p:nvSpPr>
          <p:cNvPr id="4" name="TextBox 3">
            <a:extLst>
              <a:ext uri="{FF2B5EF4-FFF2-40B4-BE49-F238E27FC236}">
                <a16:creationId xmlns:a16="http://schemas.microsoft.com/office/drawing/2014/main" id="{EE14445F-C9BE-4944-9F88-0C7368FA1875}"/>
              </a:ext>
            </a:extLst>
          </p:cNvPr>
          <p:cNvSpPr txBox="1"/>
          <p:nvPr/>
        </p:nvSpPr>
        <p:spPr>
          <a:xfrm>
            <a:off x="880375" y="225410"/>
            <a:ext cx="6779319" cy="461665"/>
          </a:xfrm>
          <a:prstGeom prst="rect">
            <a:avLst/>
          </a:prstGeom>
          <a:noFill/>
        </p:spPr>
        <p:txBody>
          <a:bodyPr wrap="square" rtlCol="0">
            <a:spAutoFit/>
          </a:bodyPr>
          <a:lstStyle/>
          <a:p>
            <a:r>
              <a:rPr lang="en-GB" sz="2400" b="1" dirty="0"/>
              <a:t>Ethos Enhancing Outcomes: Character Education</a:t>
            </a:r>
          </a:p>
        </p:txBody>
      </p:sp>
    </p:spTree>
    <p:extLst>
      <p:ext uri="{BB962C8B-B14F-4D97-AF65-F5344CB8AC3E}">
        <p14:creationId xmlns:p14="http://schemas.microsoft.com/office/powerpoint/2010/main" val="36476746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F4C894B-6D95-416F-BEE0-DA423C6DB820}"/>
              </a:ext>
            </a:extLst>
          </p:cNvPr>
          <p:cNvSpPr txBox="1"/>
          <p:nvPr/>
        </p:nvSpPr>
        <p:spPr>
          <a:xfrm>
            <a:off x="633700" y="404037"/>
            <a:ext cx="7965913" cy="369332"/>
          </a:xfrm>
          <a:prstGeom prst="rect">
            <a:avLst/>
          </a:prstGeom>
          <a:noFill/>
        </p:spPr>
        <p:txBody>
          <a:bodyPr wrap="square" rtlCol="0">
            <a:spAutoFit/>
          </a:bodyPr>
          <a:lstStyle/>
          <a:p>
            <a:r>
              <a:rPr lang="en-GB" b="1" dirty="0">
                <a:solidFill>
                  <a:schemeClr val="bg2"/>
                </a:solidFill>
              </a:rPr>
              <a:t>3. Define clearly the particular virtues you are seeking for your context</a:t>
            </a:r>
          </a:p>
        </p:txBody>
      </p:sp>
      <p:pic>
        <p:nvPicPr>
          <p:cNvPr id="8" name="Picture 7" descr="A close up of a logo&#10;&#10;Description automatically generated">
            <a:extLst>
              <a:ext uri="{FF2B5EF4-FFF2-40B4-BE49-F238E27FC236}">
                <a16:creationId xmlns:a16="http://schemas.microsoft.com/office/drawing/2014/main" id="{8BE707A7-1566-46C5-A38E-7615E13BC894}"/>
              </a:ext>
            </a:extLst>
          </p:cNvPr>
          <p:cNvPicPr>
            <a:picLocks noChangeAspect="1"/>
          </p:cNvPicPr>
          <p:nvPr/>
        </p:nvPicPr>
        <p:blipFill rotWithShape="1">
          <a:blip r:embed="rId2"/>
          <a:srcRect l="3465" t="3473" r="3250" b="15162"/>
          <a:stretch/>
        </p:blipFill>
        <p:spPr>
          <a:xfrm>
            <a:off x="706001" y="922650"/>
            <a:ext cx="2930333" cy="3306706"/>
          </a:xfrm>
          <a:prstGeom prst="rect">
            <a:avLst/>
          </a:prstGeom>
        </p:spPr>
      </p:pic>
      <p:pic>
        <p:nvPicPr>
          <p:cNvPr id="9" name="Picture 8">
            <a:extLst>
              <a:ext uri="{FF2B5EF4-FFF2-40B4-BE49-F238E27FC236}">
                <a16:creationId xmlns:a16="http://schemas.microsoft.com/office/drawing/2014/main" id="{2007573E-04F9-4BC8-B71C-6649D2E78710}"/>
              </a:ext>
            </a:extLst>
          </p:cNvPr>
          <p:cNvPicPr>
            <a:picLocks noChangeAspect="1"/>
          </p:cNvPicPr>
          <p:nvPr/>
        </p:nvPicPr>
        <p:blipFill>
          <a:blip r:embed="rId3"/>
          <a:stretch>
            <a:fillRect/>
          </a:stretch>
        </p:blipFill>
        <p:spPr>
          <a:xfrm>
            <a:off x="4108420" y="958365"/>
            <a:ext cx="4405423" cy="1112369"/>
          </a:xfrm>
          <a:prstGeom prst="rect">
            <a:avLst/>
          </a:prstGeom>
        </p:spPr>
      </p:pic>
      <p:pic>
        <p:nvPicPr>
          <p:cNvPr id="11" name="Picture 10" descr="A close up of a sign&#10;&#10;Description automatically generated">
            <a:extLst>
              <a:ext uri="{FF2B5EF4-FFF2-40B4-BE49-F238E27FC236}">
                <a16:creationId xmlns:a16="http://schemas.microsoft.com/office/drawing/2014/main" id="{BB8AF878-1F94-4709-A74C-C0B236440D67}"/>
              </a:ext>
            </a:extLst>
          </p:cNvPr>
          <p:cNvPicPr>
            <a:picLocks noChangeAspect="1"/>
          </p:cNvPicPr>
          <p:nvPr/>
        </p:nvPicPr>
        <p:blipFill>
          <a:blip r:embed="rId4"/>
          <a:stretch>
            <a:fillRect/>
          </a:stretch>
        </p:blipFill>
        <p:spPr>
          <a:xfrm>
            <a:off x="3895769" y="2376002"/>
            <a:ext cx="4954772" cy="1393530"/>
          </a:xfrm>
          <a:prstGeom prst="rect">
            <a:avLst/>
          </a:prstGeom>
        </p:spPr>
      </p:pic>
    </p:spTree>
    <p:extLst>
      <p:ext uri="{BB962C8B-B14F-4D97-AF65-F5344CB8AC3E}">
        <p14:creationId xmlns:p14="http://schemas.microsoft.com/office/powerpoint/2010/main" val="6253517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ocial media post&#10;&#10;Description automatically generated">
            <a:extLst>
              <a:ext uri="{FF2B5EF4-FFF2-40B4-BE49-F238E27FC236}">
                <a16:creationId xmlns:a16="http://schemas.microsoft.com/office/drawing/2014/main" id="{596EEFB4-3EF4-41B2-B7F0-9706095B1F77}"/>
              </a:ext>
            </a:extLst>
          </p:cNvPr>
          <p:cNvPicPr>
            <a:picLocks noChangeAspect="1"/>
          </p:cNvPicPr>
          <p:nvPr/>
        </p:nvPicPr>
        <p:blipFill>
          <a:blip r:embed="rId2"/>
          <a:stretch>
            <a:fillRect/>
          </a:stretch>
        </p:blipFill>
        <p:spPr>
          <a:xfrm>
            <a:off x="489477" y="284953"/>
            <a:ext cx="5567714" cy="3908107"/>
          </a:xfrm>
          <a:prstGeom prst="rect">
            <a:avLst/>
          </a:prstGeom>
        </p:spPr>
      </p:pic>
      <p:pic>
        <p:nvPicPr>
          <p:cNvPr id="5" name="Picture 4" descr="A close up of a logo&#10;&#10;Description automatically generated">
            <a:extLst>
              <a:ext uri="{FF2B5EF4-FFF2-40B4-BE49-F238E27FC236}">
                <a16:creationId xmlns:a16="http://schemas.microsoft.com/office/drawing/2014/main" id="{A3DD24E0-1394-4D20-B75A-C9369FCA248E}"/>
              </a:ext>
            </a:extLst>
          </p:cNvPr>
          <p:cNvPicPr>
            <a:picLocks noChangeAspect="1"/>
          </p:cNvPicPr>
          <p:nvPr/>
        </p:nvPicPr>
        <p:blipFill>
          <a:blip r:embed="rId3"/>
          <a:stretch>
            <a:fillRect/>
          </a:stretch>
        </p:blipFill>
        <p:spPr>
          <a:xfrm>
            <a:off x="6224633" y="3060715"/>
            <a:ext cx="2653883" cy="1030694"/>
          </a:xfrm>
          <a:prstGeom prst="rect">
            <a:avLst/>
          </a:prstGeom>
        </p:spPr>
      </p:pic>
      <p:sp>
        <p:nvSpPr>
          <p:cNvPr id="2" name="TextBox 1">
            <a:extLst>
              <a:ext uri="{FF2B5EF4-FFF2-40B4-BE49-F238E27FC236}">
                <a16:creationId xmlns:a16="http://schemas.microsoft.com/office/drawing/2014/main" id="{5510CCEB-B076-4ED0-BCB6-1C92485830D9}"/>
              </a:ext>
            </a:extLst>
          </p:cNvPr>
          <p:cNvSpPr txBox="1"/>
          <p:nvPr/>
        </p:nvSpPr>
        <p:spPr>
          <a:xfrm>
            <a:off x="6224633" y="370013"/>
            <a:ext cx="2545101" cy="2308324"/>
          </a:xfrm>
          <a:prstGeom prst="rect">
            <a:avLst/>
          </a:prstGeom>
          <a:noFill/>
        </p:spPr>
        <p:txBody>
          <a:bodyPr wrap="square" rtlCol="0">
            <a:spAutoFit/>
          </a:bodyPr>
          <a:lstStyle/>
          <a:p>
            <a:r>
              <a:rPr lang="en-GB" dirty="0"/>
              <a:t>Do you need to review any of the character virtues you are seeking to develop in your school?</a:t>
            </a:r>
          </a:p>
          <a:p>
            <a:r>
              <a:rPr lang="en-GB" dirty="0"/>
              <a:t>What are your priorities in character development right now?</a:t>
            </a:r>
          </a:p>
        </p:txBody>
      </p:sp>
    </p:spTree>
    <p:extLst>
      <p:ext uri="{BB962C8B-B14F-4D97-AF65-F5344CB8AC3E}">
        <p14:creationId xmlns:p14="http://schemas.microsoft.com/office/powerpoint/2010/main" val="850801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F4C894B-6D95-416F-BEE0-DA423C6DB820}"/>
              </a:ext>
            </a:extLst>
          </p:cNvPr>
          <p:cNvSpPr txBox="1"/>
          <p:nvPr/>
        </p:nvSpPr>
        <p:spPr>
          <a:xfrm>
            <a:off x="399784" y="620941"/>
            <a:ext cx="3211034" cy="1477328"/>
          </a:xfrm>
          <a:prstGeom prst="rect">
            <a:avLst/>
          </a:prstGeom>
          <a:noFill/>
        </p:spPr>
        <p:txBody>
          <a:bodyPr wrap="square" rtlCol="0">
            <a:spAutoFit/>
          </a:bodyPr>
          <a:lstStyle/>
          <a:p>
            <a:r>
              <a:rPr lang="en-GB" b="1" dirty="0">
                <a:solidFill>
                  <a:schemeClr val="bg2"/>
                </a:solidFill>
              </a:rPr>
              <a:t>4. Consider the potential impact of a variety of leadership models in developing leadership virtues in staff across your organisation</a:t>
            </a:r>
          </a:p>
        </p:txBody>
      </p:sp>
      <p:pic>
        <p:nvPicPr>
          <p:cNvPr id="4" name="Picture 3" descr="A screenshot of a cell phone screen with text&#10;&#10;Description automatically generated">
            <a:extLst>
              <a:ext uri="{FF2B5EF4-FFF2-40B4-BE49-F238E27FC236}">
                <a16:creationId xmlns:a16="http://schemas.microsoft.com/office/drawing/2014/main" id="{54711309-0EEE-4054-B2C2-1EA2FAA43AF9}"/>
              </a:ext>
            </a:extLst>
          </p:cNvPr>
          <p:cNvPicPr>
            <a:picLocks noChangeAspect="1"/>
          </p:cNvPicPr>
          <p:nvPr/>
        </p:nvPicPr>
        <p:blipFill>
          <a:blip r:embed="rId2"/>
          <a:stretch>
            <a:fillRect/>
          </a:stretch>
        </p:blipFill>
        <p:spPr>
          <a:xfrm>
            <a:off x="3864099" y="492446"/>
            <a:ext cx="4880118" cy="3416082"/>
          </a:xfrm>
          <a:prstGeom prst="rect">
            <a:avLst/>
          </a:prstGeom>
        </p:spPr>
      </p:pic>
    </p:spTree>
    <p:extLst>
      <p:ext uri="{BB962C8B-B14F-4D97-AF65-F5344CB8AC3E}">
        <p14:creationId xmlns:p14="http://schemas.microsoft.com/office/powerpoint/2010/main" val="2759853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207A4528-19BC-4EFE-9FA9-6EE61D55144A}"/>
              </a:ext>
            </a:extLst>
          </p:cNvPr>
          <p:cNvPicPr>
            <a:picLocks noChangeAspect="1"/>
          </p:cNvPicPr>
          <p:nvPr/>
        </p:nvPicPr>
        <p:blipFill>
          <a:blip r:embed="rId2"/>
          <a:stretch>
            <a:fillRect/>
          </a:stretch>
        </p:blipFill>
        <p:spPr>
          <a:xfrm>
            <a:off x="4070143" y="365584"/>
            <a:ext cx="4790915" cy="3697648"/>
          </a:xfrm>
          <a:prstGeom prst="rect">
            <a:avLst/>
          </a:prstGeom>
        </p:spPr>
      </p:pic>
      <p:sp>
        <p:nvSpPr>
          <p:cNvPr id="4" name="TextBox 3">
            <a:extLst>
              <a:ext uri="{FF2B5EF4-FFF2-40B4-BE49-F238E27FC236}">
                <a16:creationId xmlns:a16="http://schemas.microsoft.com/office/drawing/2014/main" id="{9221DD79-6E17-494E-A616-1ACC59213292}"/>
              </a:ext>
            </a:extLst>
          </p:cNvPr>
          <p:cNvSpPr txBox="1"/>
          <p:nvPr/>
        </p:nvSpPr>
        <p:spPr>
          <a:xfrm>
            <a:off x="425302" y="489098"/>
            <a:ext cx="3113213" cy="1200329"/>
          </a:xfrm>
          <a:prstGeom prst="rect">
            <a:avLst/>
          </a:prstGeom>
          <a:noFill/>
        </p:spPr>
        <p:txBody>
          <a:bodyPr wrap="square" rtlCol="0">
            <a:spAutoFit/>
          </a:bodyPr>
          <a:lstStyle/>
          <a:p>
            <a:r>
              <a:rPr lang="en-GB" dirty="0"/>
              <a:t>Does the type of leadership you demonstrate/ need to demonstrate depend on the status of your organisation?</a:t>
            </a:r>
          </a:p>
        </p:txBody>
      </p:sp>
      <p:sp>
        <p:nvSpPr>
          <p:cNvPr id="5" name="TextBox 4">
            <a:extLst>
              <a:ext uri="{FF2B5EF4-FFF2-40B4-BE49-F238E27FC236}">
                <a16:creationId xmlns:a16="http://schemas.microsoft.com/office/drawing/2014/main" id="{A79B7352-86B2-42C4-8DCF-9935E85CF133}"/>
              </a:ext>
            </a:extLst>
          </p:cNvPr>
          <p:cNvSpPr txBox="1"/>
          <p:nvPr/>
        </p:nvSpPr>
        <p:spPr>
          <a:xfrm>
            <a:off x="476339" y="1922367"/>
            <a:ext cx="2798489" cy="1200329"/>
          </a:xfrm>
          <a:prstGeom prst="rect">
            <a:avLst/>
          </a:prstGeom>
          <a:noFill/>
        </p:spPr>
        <p:txBody>
          <a:bodyPr wrap="square" rtlCol="0">
            <a:spAutoFit/>
          </a:bodyPr>
          <a:lstStyle/>
          <a:p>
            <a:r>
              <a:rPr lang="en-GB" dirty="0"/>
              <a:t>Have you changed your leadership style in different situations/ contexts? If so, why?</a:t>
            </a:r>
          </a:p>
        </p:txBody>
      </p:sp>
    </p:spTree>
    <p:extLst>
      <p:ext uri="{BB962C8B-B14F-4D97-AF65-F5344CB8AC3E}">
        <p14:creationId xmlns:p14="http://schemas.microsoft.com/office/powerpoint/2010/main" val="1084279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F4C894B-6D95-416F-BEE0-DA423C6DB820}"/>
              </a:ext>
            </a:extLst>
          </p:cNvPr>
          <p:cNvSpPr txBox="1"/>
          <p:nvPr/>
        </p:nvSpPr>
        <p:spPr>
          <a:xfrm>
            <a:off x="633700" y="404037"/>
            <a:ext cx="7965913" cy="923330"/>
          </a:xfrm>
          <a:prstGeom prst="rect">
            <a:avLst/>
          </a:prstGeom>
          <a:noFill/>
        </p:spPr>
        <p:txBody>
          <a:bodyPr wrap="square" rtlCol="0">
            <a:spAutoFit/>
          </a:bodyPr>
          <a:lstStyle/>
          <a:p>
            <a:r>
              <a:rPr lang="en-GB" b="1" dirty="0">
                <a:solidFill>
                  <a:schemeClr val="bg2"/>
                </a:solidFill>
              </a:rPr>
              <a:t>5. Share this vision for Character Education frequently and consistently as leaders (in words and deeds), creating opportunities for reinforcement and celebration whenever possible by all </a:t>
            </a:r>
          </a:p>
        </p:txBody>
      </p:sp>
      <p:pic>
        <p:nvPicPr>
          <p:cNvPr id="4" name="Picture 3">
            <a:extLst>
              <a:ext uri="{FF2B5EF4-FFF2-40B4-BE49-F238E27FC236}">
                <a16:creationId xmlns:a16="http://schemas.microsoft.com/office/drawing/2014/main" id="{5934081D-4169-4E7E-831A-96C9C9C7BA81}"/>
              </a:ext>
            </a:extLst>
          </p:cNvPr>
          <p:cNvPicPr>
            <a:picLocks noChangeAspect="1"/>
          </p:cNvPicPr>
          <p:nvPr/>
        </p:nvPicPr>
        <p:blipFill>
          <a:blip r:embed="rId2"/>
          <a:stretch>
            <a:fillRect/>
          </a:stretch>
        </p:blipFill>
        <p:spPr>
          <a:xfrm>
            <a:off x="2286000" y="1455996"/>
            <a:ext cx="4572000" cy="2571750"/>
          </a:xfrm>
          <a:prstGeom prst="rect">
            <a:avLst/>
          </a:prstGeom>
        </p:spPr>
      </p:pic>
    </p:spTree>
    <p:extLst>
      <p:ext uri="{BB962C8B-B14F-4D97-AF65-F5344CB8AC3E}">
        <p14:creationId xmlns:p14="http://schemas.microsoft.com/office/powerpoint/2010/main" val="3126150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F4C894B-6D95-416F-BEE0-DA423C6DB820}"/>
              </a:ext>
            </a:extLst>
          </p:cNvPr>
          <p:cNvSpPr txBox="1"/>
          <p:nvPr/>
        </p:nvSpPr>
        <p:spPr>
          <a:xfrm>
            <a:off x="633700" y="404037"/>
            <a:ext cx="7965913" cy="646331"/>
          </a:xfrm>
          <a:prstGeom prst="rect">
            <a:avLst/>
          </a:prstGeom>
          <a:noFill/>
        </p:spPr>
        <p:txBody>
          <a:bodyPr wrap="square" rtlCol="0">
            <a:spAutoFit/>
          </a:bodyPr>
          <a:lstStyle/>
          <a:p>
            <a:r>
              <a:rPr lang="en-GB" b="1" dirty="0">
                <a:solidFill>
                  <a:schemeClr val="bg2"/>
                </a:solidFill>
              </a:rPr>
              <a:t>6. Invest proactively in the development of the leadership virtues necessary to develop and celebrate the approach to character across all teams</a:t>
            </a:r>
          </a:p>
        </p:txBody>
      </p:sp>
      <p:pic>
        <p:nvPicPr>
          <p:cNvPr id="6" name="Picture 5" descr="A close up of a logo&#10;&#10;Description automatically generated">
            <a:extLst>
              <a:ext uri="{FF2B5EF4-FFF2-40B4-BE49-F238E27FC236}">
                <a16:creationId xmlns:a16="http://schemas.microsoft.com/office/drawing/2014/main" id="{362B025C-CE4A-4B4D-ADD8-02DAECE48303}"/>
              </a:ext>
            </a:extLst>
          </p:cNvPr>
          <p:cNvPicPr>
            <a:picLocks noChangeAspect="1"/>
          </p:cNvPicPr>
          <p:nvPr/>
        </p:nvPicPr>
        <p:blipFill rotWithShape="1">
          <a:blip r:embed="rId2"/>
          <a:srcRect l="20295" t="19349" r="4853" b="6811"/>
          <a:stretch/>
        </p:blipFill>
        <p:spPr>
          <a:xfrm>
            <a:off x="4384868" y="1081064"/>
            <a:ext cx="4029690" cy="2981371"/>
          </a:xfrm>
          <a:prstGeom prst="rect">
            <a:avLst/>
          </a:prstGeom>
        </p:spPr>
      </p:pic>
    </p:spTree>
    <p:extLst>
      <p:ext uri="{BB962C8B-B14F-4D97-AF65-F5344CB8AC3E}">
        <p14:creationId xmlns:p14="http://schemas.microsoft.com/office/powerpoint/2010/main" val="33832833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C8BE3EC-DDD2-4A31-ACA7-067EFD7618E2}"/>
              </a:ext>
            </a:extLst>
          </p:cNvPr>
          <p:cNvSpPr txBox="1"/>
          <p:nvPr/>
        </p:nvSpPr>
        <p:spPr>
          <a:xfrm>
            <a:off x="446567" y="331736"/>
            <a:ext cx="3725649" cy="830997"/>
          </a:xfrm>
          <a:prstGeom prst="rect">
            <a:avLst/>
          </a:prstGeom>
          <a:noFill/>
        </p:spPr>
        <p:txBody>
          <a:bodyPr wrap="square" rtlCol="0">
            <a:spAutoFit/>
          </a:bodyPr>
          <a:lstStyle/>
          <a:p>
            <a:r>
              <a:rPr lang="en-GB" sz="2400" dirty="0"/>
              <a:t>Where are you on this journey? </a:t>
            </a:r>
          </a:p>
        </p:txBody>
      </p:sp>
      <p:sp>
        <p:nvSpPr>
          <p:cNvPr id="3" name="TextBox 2">
            <a:extLst>
              <a:ext uri="{FF2B5EF4-FFF2-40B4-BE49-F238E27FC236}">
                <a16:creationId xmlns:a16="http://schemas.microsoft.com/office/drawing/2014/main" id="{3A040E06-375A-4D86-A552-391735694CCF}"/>
              </a:ext>
            </a:extLst>
          </p:cNvPr>
          <p:cNvSpPr txBox="1"/>
          <p:nvPr/>
        </p:nvSpPr>
        <p:spPr>
          <a:xfrm>
            <a:off x="446567" y="1640958"/>
            <a:ext cx="8080745" cy="461665"/>
          </a:xfrm>
          <a:prstGeom prst="rect">
            <a:avLst/>
          </a:prstGeom>
          <a:noFill/>
        </p:spPr>
        <p:txBody>
          <a:bodyPr wrap="square" rtlCol="0">
            <a:spAutoFit/>
          </a:bodyPr>
          <a:lstStyle/>
          <a:p>
            <a:r>
              <a:rPr lang="en-GB" sz="2400" dirty="0"/>
              <a:t>What is your next step?</a:t>
            </a:r>
          </a:p>
        </p:txBody>
      </p:sp>
      <p:sp>
        <p:nvSpPr>
          <p:cNvPr id="4" name="TextBox 3">
            <a:extLst>
              <a:ext uri="{FF2B5EF4-FFF2-40B4-BE49-F238E27FC236}">
                <a16:creationId xmlns:a16="http://schemas.microsoft.com/office/drawing/2014/main" id="{D272592D-CE6D-4C25-AE17-47FE8418722B}"/>
              </a:ext>
            </a:extLst>
          </p:cNvPr>
          <p:cNvSpPr txBox="1"/>
          <p:nvPr/>
        </p:nvSpPr>
        <p:spPr>
          <a:xfrm>
            <a:off x="446566" y="2699252"/>
            <a:ext cx="8080745" cy="461665"/>
          </a:xfrm>
          <a:prstGeom prst="rect">
            <a:avLst/>
          </a:prstGeom>
          <a:noFill/>
        </p:spPr>
        <p:txBody>
          <a:bodyPr wrap="square" rtlCol="0">
            <a:spAutoFit/>
          </a:bodyPr>
          <a:lstStyle/>
          <a:p>
            <a:r>
              <a:rPr lang="en-GB" sz="2400" dirty="0"/>
              <a:t>How will you begin?</a:t>
            </a:r>
          </a:p>
        </p:txBody>
      </p:sp>
      <p:pic>
        <p:nvPicPr>
          <p:cNvPr id="6" name="Picture 5" descr="A close up of text on a white background&#10;&#10;Description automatically generated">
            <a:extLst>
              <a:ext uri="{FF2B5EF4-FFF2-40B4-BE49-F238E27FC236}">
                <a16:creationId xmlns:a16="http://schemas.microsoft.com/office/drawing/2014/main" id="{D9CE23A3-46F1-4E0C-9BFF-02ECA9ECAD5E}"/>
              </a:ext>
            </a:extLst>
          </p:cNvPr>
          <p:cNvPicPr>
            <a:picLocks noChangeAspect="1"/>
          </p:cNvPicPr>
          <p:nvPr/>
        </p:nvPicPr>
        <p:blipFill>
          <a:blip r:embed="rId2"/>
          <a:stretch>
            <a:fillRect/>
          </a:stretch>
        </p:blipFill>
        <p:spPr>
          <a:xfrm>
            <a:off x="4674072" y="151150"/>
            <a:ext cx="3902946" cy="3902946"/>
          </a:xfrm>
          <a:prstGeom prst="rect">
            <a:avLst/>
          </a:prstGeom>
        </p:spPr>
      </p:pic>
    </p:spTree>
    <p:extLst>
      <p:ext uri="{BB962C8B-B14F-4D97-AF65-F5344CB8AC3E}">
        <p14:creationId xmlns:p14="http://schemas.microsoft.com/office/powerpoint/2010/main" val="1988683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86168D-F40E-4A2B-9506-B7AB31A857DF}"/>
              </a:ext>
            </a:extLst>
          </p:cNvPr>
          <p:cNvPicPr>
            <a:picLocks noChangeAspect="1"/>
          </p:cNvPicPr>
          <p:nvPr/>
        </p:nvPicPr>
        <p:blipFill>
          <a:blip r:embed="rId2"/>
          <a:stretch>
            <a:fillRect/>
          </a:stretch>
        </p:blipFill>
        <p:spPr>
          <a:xfrm>
            <a:off x="518337" y="449492"/>
            <a:ext cx="4053663" cy="3486150"/>
          </a:xfrm>
          <a:prstGeom prst="rect">
            <a:avLst/>
          </a:prstGeom>
        </p:spPr>
      </p:pic>
      <p:pic>
        <p:nvPicPr>
          <p:cNvPr id="4" name="Picture 3" descr="A picture containing text, drawing&#10;&#10;Description automatically generated">
            <a:extLst>
              <a:ext uri="{FF2B5EF4-FFF2-40B4-BE49-F238E27FC236}">
                <a16:creationId xmlns:a16="http://schemas.microsoft.com/office/drawing/2014/main" id="{EF625971-4EB5-4A33-974F-C8960C0082BE}"/>
              </a:ext>
            </a:extLst>
          </p:cNvPr>
          <p:cNvPicPr>
            <a:picLocks noChangeAspect="1"/>
          </p:cNvPicPr>
          <p:nvPr/>
        </p:nvPicPr>
        <p:blipFill>
          <a:blip r:embed="rId3"/>
          <a:stretch>
            <a:fillRect/>
          </a:stretch>
        </p:blipFill>
        <p:spPr>
          <a:xfrm>
            <a:off x="5160246" y="387025"/>
            <a:ext cx="3208374" cy="3208374"/>
          </a:xfrm>
          <a:prstGeom prst="rect">
            <a:avLst/>
          </a:prstGeom>
        </p:spPr>
      </p:pic>
    </p:spTree>
    <p:extLst>
      <p:ext uri="{BB962C8B-B14F-4D97-AF65-F5344CB8AC3E}">
        <p14:creationId xmlns:p14="http://schemas.microsoft.com/office/powerpoint/2010/main" val="158784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0749D8-A0CE-4593-A8BC-2F6743ACCFFF}"/>
              </a:ext>
            </a:extLst>
          </p:cNvPr>
          <p:cNvSpPr txBox="1"/>
          <p:nvPr/>
        </p:nvSpPr>
        <p:spPr>
          <a:xfrm>
            <a:off x="1052127" y="1209735"/>
            <a:ext cx="7748263" cy="1685077"/>
          </a:xfrm>
          <a:prstGeom prst="rect">
            <a:avLst/>
          </a:prstGeom>
          <a:noFill/>
        </p:spPr>
        <p:txBody>
          <a:bodyPr wrap="square" rtlCol="0">
            <a:spAutoFit/>
          </a:bodyPr>
          <a:lstStyle/>
          <a:p>
            <a:r>
              <a:rPr lang="en-GB" sz="4500" dirty="0"/>
              <a:t>‘There is no such thing as a </a:t>
            </a:r>
            <a:r>
              <a:rPr lang="en-GB" sz="4500" i="1" dirty="0"/>
              <a:t>neutral</a:t>
            </a:r>
            <a:r>
              <a:rPr lang="en-GB" sz="4500" dirty="0"/>
              <a:t> education.’</a:t>
            </a:r>
          </a:p>
          <a:p>
            <a:r>
              <a:rPr lang="en-GB" sz="1350" i="1" dirty="0"/>
              <a:t>Fruit of the Spirit (2015)</a:t>
            </a:r>
          </a:p>
        </p:txBody>
      </p:sp>
    </p:spTree>
    <p:extLst>
      <p:ext uri="{BB962C8B-B14F-4D97-AF65-F5344CB8AC3E}">
        <p14:creationId xmlns:p14="http://schemas.microsoft.com/office/powerpoint/2010/main" val="505414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37FB31-D681-4102-AC6E-2FDAE52D7035}"/>
              </a:ext>
            </a:extLst>
          </p:cNvPr>
          <p:cNvPicPr>
            <a:picLocks noChangeAspect="1"/>
          </p:cNvPicPr>
          <p:nvPr/>
        </p:nvPicPr>
        <p:blipFill>
          <a:blip r:embed="rId3"/>
          <a:stretch>
            <a:fillRect/>
          </a:stretch>
        </p:blipFill>
        <p:spPr>
          <a:xfrm>
            <a:off x="1418457" y="283407"/>
            <a:ext cx="5933660" cy="3614044"/>
          </a:xfrm>
          <a:prstGeom prst="rect">
            <a:avLst/>
          </a:prstGeom>
        </p:spPr>
      </p:pic>
    </p:spTree>
    <p:extLst>
      <p:ext uri="{BB962C8B-B14F-4D97-AF65-F5344CB8AC3E}">
        <p14:creationId xmlns:p14="http://schemas.microsoft.com/office/powerpoint/2010/main" val="7811926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E8E0D3-9F8D-46DB-82E4-30EA70DC5651}"/>
              </a:ext>
            </a:extLst>
          </p:cNvPr>
          <p:cNvPicPr>
            <a:picLocks noChangeAspect="1"/>
          </p:cNvPicPr>
          <p:nvPr/>
        </p:nvPicPr>
        <p:blipFill rotWithShape="1">
          <a:blip r:embed="rId3"/>
          <a:srcRect l="20552" r="21773"/>
          <a:stretch/>
        </p:blipFill>
        <p:spPr>
          <a:xfrm>
            <a:off x="439368" y="263965"/>
            <a:ext cx="2738277" cy="2670621"/>
          </a:xfrm>
          <a:prstGeom prst="rect">
            <a:avLst/>
          </a:prstGeom>
        </p:spPr>
      </p:pic>
      <p:pic>
        <p:nvPicPr>
          <p:cNvPr id="3" name="Picture 2">
            <a:extLst>
              <a:ext uri="{FF2B5EF4-FFF2-40B4-BE49-F238E27FC236}">
                <a16:creationId xmlns:a16="http://schemas.microsoft.com/office/drawing/2014/main" id="{6ED61C11-432A-4739-A19A-874C6A2D6818}"/>
              </a:ext>
            </a:extLst>
          </p:cNvPr>
          <p:cNvPicPr>
            <a:picLocks noChangeAspect="1"/>
          </p:cNvPicPr>
          <p:nvPr/>
        </p:nvPicPr>
        <p:blipFill>
          <a:blip r:embed="rId4"/>
          <a:stretch>
            <a:fillRect/>
          </a:stretch>
        </p:blipFill>
        <p:spPr>
          <a:xfrm>
            <a:off x="5902230" y="1926660"/>
            <a:ext cx="3016655" cy="2015852"/>
          </a:xfrm>
          <a:prstGeom prst="rect">
            <a:avLst/>
          </a:prstGeom>
        </p:spPr>
      </p:pic>
      <p:pic>
        <p:nvPicPr>
          <p:cNvPr id="4" name="Picture 3">
            <a:extLst>
              <a:ext uri="{FF2B5EF4-FFF2-40B4-BE49-F238E27FC236}">
                <a16:creationId xmlns:a16="http://schemas.microsoft.com/office/drawing/2014/main" id="{10EF1F48-2C43-45C6-9AEA-FFB85CDFDD24}"/>
              </a:ext>
            </a:extLst>
          </p:cNvPr>
          <p:cNvPicPr>
            <a:picLocks noChangeAspect="1"/>
          </p:cNvPicPr>
          <p:nvPr/>
        </p:nvPicPr>
        <p:blipFill>
          <a:blip r:embed="rId5"/>
          <a:stretch>
            <a:fillRect/>
          </a:stretch>
        </p:blipFill>
        <p:spPr>
          <a:xfrm>
            <a:off x="3431306" y="650283"/>
            <a:ext cx="2281387" cy="3117895"/>
          </a:xfrm>
          <a:prstGeom prst="rect">
            <a:avLst/>
          </a:prstGeom>
        </p:spPr>
      </p:pic>
    </p:spTree>
    <p:extLst>
      <p:ext uri="{BB962C8B-B14F-4D97-AF65-F5344CB8AC3E}">
        <p14:creationId xmlns:p14="http://schemas.microsoft.com/office/powerpoint/2010/main" val="4090272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6F3BC9-402B-4813-9A85-EAFDF9379451}"/>
              </a:ext>
            </a:extLst>
          </p:cNvPr>
          <p:cNvSpPr/>
          <p:nvPr/>
        </p:nvSpPr>
        <p:spPr>
          <a:xfrm>
            <a:off x="441581" y="420393"/>
            <a:ext cx="4572000" cy="3624069"/>
          </a:xfrm>
          <a:prstGeom prst="rect">
            <a:avLst/>
          </a:prstGeom>
        </p:spPr>
        <p:txBody>
          <a:bodyPr>
            <a:spAutoFit/>
          </a:bodyPr>
          <a:lstStyle/>
          <a:p>
            <a:r>
              <a:rPr lang="en-GB" sz="2400" dirty="0">
                <a:solidFill>
                  <a:srgbClr val="272727"/>
                </a:solidFill>
                <a:latin typeface="Calibri" panose="020F0502020204030204" pitchFamily="34" charset="0"/>
                <a:ea typeface="Times New Roman" panose="02020603050405020304" pitchFamily="18" charset="0"/>
                <a:cs typeface="Calibri" panose="020F0502020204030204" pitchFamily="34" charset="0"/>
              </a:rPr>
              <a:t>‘Leaders who love their pupils recognise </a:t>
            </a:r>
            <a:r>
              <a:rPr lang="en-GB" sz="2400" b="1" dirty="0">
                <a:solidFill>
                  <a:srgbClr val="272727"/>
                </a:solidFill>
                <a:latin typeface="Calibri" panose="020F0502020204030204" pitchFamily="34" charset="0"/>
                <a:ea typeface="Times New Roman" panose="02020603050405020304" pitchFamily="18" charset="0"/>
                <a:cs typeface="Calibri" panose="020F0502020204030204" pitchFamily="34" charset="0"/>
              </a:rPr>
              <a:t>the transference of fear that can ensue from macro to school to teacher to pupil</a:t>
            </a:r>
            <a:r>
              <a:rPr lang="en-GB" sz="2400" dirty="0">
                <a:solidFill>
                  <a:srgbClr val="272727"/>
                </a:solidFill>
                <a:latin typeface="Calibri" panose="020F0502020204030204" pitchFamily="34" charset="0"/>
                <a:ea typeface="Times New Roman" panose="02020603050405020304" pitchFamily="18" charset="0"/>
                <a:cs typeface="Calibri" panose="020F0502020204030204" pitchFamily="34" charset="0"/>
              </a:rPr>
              <a:t>, and care deeply for the mental health and wellbeing of their pupils, taking great care with them, particularly at pressure points of examinations.’</a:t>
            </a:r>
          </a:p>
          <a:p>
            <a:r>
              <a:rPr lang="en-GB" sz="1350" i="1" dirty="0">
                <a:solidFill>
                  <a:srgbClr val="272727"/>
                </a:solidFill>
                <a:latin typeface="Calibri" panose="020F0502020204030204" pitchFamily="34" charset="0"/>
                <a:ea typeface="Calibri" panose="020F0502020204030204" pitchFamily="34" charset="0"/>
                <a:cs typeface="Calibri" panose="020F0502020204030204" pitchFamily="34" charset="0"/>
              </a:rPr>
              <a:t>What kind of education: Does Education = Achievement?</a:t>
            </a:r>
            <a:endParaRPr lang="en-GB" sz="1350" i="1"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F936CD5A-2920-469D-AF75-FC8DCF49FC6F}"/>
              </a:ext>
            </a:extLst>
          </p:cNvPr>
          <p:cNvSpPr/>
          <p:nvPr/>
        </p:nvSpPr>
        <p:spPr>
          <a:xfrm>
            <a:off x="6176460" y="604867"/>
            <a:ext cx="2244824" cy="46004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350" b="1" dirty="0"/>
              <a:t>MACRO</a:t>
            </a:r>
          </a:p>
        </p:txBody>
      </p:sp>
      <p:sp>
        <p:nvSpPr>
          <p:cNvPr id="4" name="Rectangle: Rounded Corners 3">
            <a:extLst>
              <a:ext uri="{FF2B5EF4-FFF2-40B4-BE49-F238E27FC236}">
                <a16:creationId xmlns:a16="http://schemas.microsoft.com/office/drawing/2014/main" id="{0BC7F990-E02F-48A2-989F-B1E31611DEC4}"/>
              </a:ext>
            </a:extLst>
          </p:cNvPr>
          <p:cNvSpPr/>
          <p:nvPr/>
        </p:nvSpPr>
        <p:spPr>
          <a:xfrm>
            <a:off x="6176460" y="2264703"/>
            <a:ext cx="2244824" cy="46004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350" b="1" dirty="0"/>
              <a:t>STAFF</a:t>
            </a:r>
          </a:p>
        </p:txBody>
      </p:sp>
      <p:sp>
        <p:nvSpPr>
          <p:cNvPr id="5" name="Rectangle: Rounded Corners 4">
            <a:extLst>
              <a:ext uri="{FF2B5EF4-FFF2-40B4-BE49-F238E27FC236}">
                <a16:creationId xmlns:a16="http://schemas.microsoft.com/office/drawing/2014/main" id="{590263A5-2620-4C72-A26E-146305233485}"/>
              </a:ext>
            </a:extLst>
          </p:cNvPr>
          <p:cNvSpPr/>
          <p:nvPr/>
        </p:nvSpPr>
        <p:spPr>
          <a:xfrm>
            <a:off x="6176460" y="1425556"/>
            <a:ext cx="2244824" cy="46004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350" b="1" dirty="0"/>
              <a:t>SCHOOL LEADERS</a:t>
            </a:r>
          </a:p>
        </p:txBody>
      </p:sp>
      <p:sp>
        <p:nvSpPr>
          <p:cNvPr id="6" name="Rectangle: Rounded Corners 5">
            <a:extLst>
              <a:ext uri="{FF2B5EF4-FFF2-40B4-BE49-F238E27FC236}">
                <a16:creationId xmlns:a16="http://schemas.microsoft.com/office/drawing/2014/main" id="{EF5AB902-A66F-48AE-A816-5B1A66B9A531}"/>
              </a:ext>
            </a:extLst>
          </p:cNvPr>
          <p:cNvSpPr/>
          <p:nvPr/>
        </p:nvSpPr>
        <p:spPr>
          <a:xfrm>
            <a:off x="6176460" y="3103850"/>
            <a:ext cx="2244824" cy="46004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350" b="1" dirty="0"/>
              <a:t>PUPILS</a:t>
            </a:r>
          </a:p>
        </p:txBody>
      </p:sp>
      <p:cxnSp>
        <p:nvCxnSpPr>
          <p:cNvPr id="8" name="Straight Arrow Connector 7">
            <a:extLst>
              <a:ext uri="{FF2B5EF4-FFF2-40B4-BE49-F238E27FC236}">
                <a16:creationId xmlns:a16="http://schemas.microsoft.com/office/drawing/2014/main" id="{526BD0C9-3FC3-4E9E-9DF4-03C80AA7DD74}"/>
              </a:ext>
            </a:extLst>
          </p:cNvPr>
          <p:cNvCxnSpPr/>
          <p:nvPr/>
        </p:nvCxnSpPr>
        <p:spPr>
          <a:xfrm>
            <a:off x="7298872" y="1133061"/>
            <a:ext cx="0" cy="23427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9" name="Picture 8">
            <a:extLst>
              <a:ext uri="{FF2B5EF4-FFF2-40B4-BE49-F238E27FC236}">
                <a16:creationId xmlns:a16="http://schemas.microsoft.com/office/drawing/2014/main" id="{6EFDCE67-6BA2-47E6-BA29-25D3770D8D89}"/>
              </a:ext>
            </a:extLst>
          </p:cNvPr>
          <p:cNvPicPr>
            <a:picLocks noChangeAspect="1"/>
          </p:cNvPicPr>
          <p:nvPr/>
        </p:nvPicPr>
        <p:blipFill>
          <a:blip r:embed="rId2"/>
          <a:stretch>
            <a:fillRect/>
          </a:stretch>
        </p:blipFill>
        <p:spPr>
          <a:xfrm>
            <a:off x="7207424" y="1917188"/>
            <a:ext cx="182896" cy="356647"/>
          </a:xfrm>
          <a:prstGeom prst="rect">
            <a:avLst/>
          </a:prstGeom>
        </p:spPr>
      </p:pic>
      <p:pic>
        <p:nvPicPr>
          <p:cNvPr id="10" name="Picture 9">
            <a:extLst>
              <a:ext uri="{FF2B5EF4-FFF2-40B4-BE49-F238E27FC236}">
                <a16:creationId xmlns:a16="http://schemas.microsoft.com/office/drawing/2014/main" id="{B06AFB3D-B2F9-4D88-B460-4EB0CA5F493E}"/>
              </a:ext>
            </a:extLst>
          </p:cNvPr>
          <p:cNvPicPr>
            <a:picLocks noChangeAspect="1"/>
          </p:cNvPicPr>
          <p:nvPr/>
        </p:nvPicPr>
        <p:blipFill>
          <a:blip r:embed="rId2"/>
          <a:stretch>
            <a:fillRect/>
          </a:stretch>
        </p:blipFill>
        <p:spPr>
          <a:xfrm>
            <a:off x="7207424" y="2747203"/>
            <a:ext cx="182896" cy="356647"/>
          </a:xfrm>
          <a:prstGeom prst="rect">
            <a:avLst/>
          </a:prstGeom>
        </p:spPr>
      </p:pic>
    </p:spTree>
    <p:extLst>
      <p:ext uri="{BB962C8B-B14F-4D97-AF65-F5344CB8AC3E}">
        <p14:creationId xmlns:p14="http://schemas.microsoft.com/office/powerpoint/2010/main" val="2401308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381198044"/>
              </p:ext>
            </p:extLst>
          </p:nvPr>
        </p:nvGraphicFramePr>
        <p:xfrm>
          <a:off x="1524000" y="539751"/>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06815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3816" r="6440" b="2337"/>
          <a:stretch/>
        </p:blipFill>
        <p:spPr>
          <a:xfrm>
            <a:off x="1816769" y="372979"/>
            <a:ext cx="5940745" cy="2616896"/>
          </a:xfrm>
          <a:prstGeom prst="rect">
            <a:avLst/>
          </a:prstGeom>
        </p:spPr>
      </p:pic>
      <p:sp>
        <p:nvSpPr>
          <p:cNvPr id="4" name="TextBox 3"/>
          <p:cNvSpPr txBox="1"/>
          <p:nvPr/>
        </p:nvSpPr>
        <p:spPr>
          <a:xfrm>
            <a:off x="6172201" y="156410"/>
            <a:ext cx="2839453" cy="923330"/>
          </a:xfrm>
          <a:prstGeom prst="rect">
            <a:avLst/>
          </a:prstGeom>
          <a:solidFill>
            <a:schemeClr val="accent2">
              <a:lumMod val="20000"/>
              <a:lumOff val="80000"/>
            </a:schemeClr>
          </a:solidFill>
          <a:ln>
            <a:solidFill>
              <a:schemeClr val="tx1"/>
            </a:solidFill>
          </a:ln>
        </p:spPr>
        <p:txBody>
          <a:bodyPr wrap="square" rtlCol="0">
            <a:spAutoFit/>
          </a:bodyPr>
          <a:lstStyle/>
          <a:p>
            <a:r>
              <a:rPr lang="en-GB" dirty="0"/>
              <a:t>Can Vision be too idealistic? Rose-tinted? Inspirational? Transformational?</a:t>
            </a:r>
          </a:p>
        </p:txBody>
      </p:sp>
      <p:cxnSp>
        <p:nvCxnSpPr>
          <p:cNvPr id="6" name="Straight Arrow Connector 5"/>
          <p:cNvCxnSpPr/>
          <p:nvPr/>
        </p:nvCxnSpPr>
        <p:spPr>
          <a:xfrm flipH="1">
            <a:off x="5510463" y="685801"/>
            <a:ext cx="529390" cy="104674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08284" y="3140246"/>
            <a:ext cx="2839453" cy="1200329"/>
          </a:xfrm>
          <a:prstGeom prst="rect">
            <a:avLst/>
          </a:prstGeom>
          <a:solidFill>
            <a:schemeClr val="accent2">
              <a:lumMod val="20000"/>
              <a:lumOff val="80000"/>
            </a:schemeClr>
          </a:solidFill>
          <a:ln>
            <a:solidFill>
              <a:schemeClr val="tx1"/>
            </a:solidFill>
          </a:ln>
        </p:spPr>
        <p:txBody>
          <a:bodyPr wrap="square" rtlCol="0">
            <a:spAutoFit/>
          </a:bodyPr>
          <a:lstStyle/>
          <a:p>
            <a:r>
              <a:rPr lang="en-GB" dirty="0"/>
              <a:t>What is your actual lived experience? Is the first step of great leadership defining reality accurately?</a:t>
            </a:r>
          </a:p>
        </p:txBody>
      </p:sp>
      <p:cxnSp>
        <p:nvCxnSpPr>
          <p:cNvPr id="9" name="Straight Arrow Connector 8"/>
          <p:cNvCxnSpPr/>
          <p:nvPr/>
        </p:nvCxnSpPr>
        <p:spPr>
          <a:xfrm flipV="1">
            <a:off x="3031959" y="2923676"/>
            <a:ext cx="1816768" cy="81673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81358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Inside Pages">
  <a:themeElements>
    <a:clrScheme name="Custom 1">
      <a:dk1>
        <a:sysClr val="windowText" lastClr="000000"/>
      </a:dk1>
      <a:lt1>
        <a:sysClr val="window" lastClr="FFFFFF"/>
      </a:lt1>
      <a:dk2>
        <a:srgbClr val="4A2D72"/>
      </a:dk2>
      <a:lt2>
        <a:srgbClr val="973B8E"/>
      </a:lt2>
      <a:accent1>
        <a:srgbClr val="4A2D72"/>
      </a:accent1>
      <a:accent2>
        <a:srgbClr val="973B8E"/>
      </a:accent2>
      <a:accent3>
        <a:srgbClr val="4A2D72"/>
      </a:accent3>
      <a:accent4>
        <a:srgbClr val="973B8E"/>
      </a:accent4>
      <a:accent5>
        <a:srgbClr val="4A2D72"/>
      </a:accent5>
      <a:accent6>
        <a:srgbClr val="973B8E"/>
      </a:accent6>
      <a:hlink>
        <a:srgbClr val="4A2D72"/>
      </a:hlink>
      <a:folHlink>
        <a:srgbClr val="973B8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lan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FEL_Powerpoint_Presentation_16-9_template</Template>
  <TotalTime>42810</TotalTime>
  <Words>1336</Words>
  <Application>Microsoft Office PowerPoint</Application>
  <PresentationFormat>On-screen Show (16:9)</PresentationFormat>
  <Paragraphs>153</Paragraphs>
  <Slides>50</Slides>
  <Notes>12</Notes>
  <HiddenSlides>0</HiddenSlides>
  <MMClips>1</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50</vt:i4>
      </vt:variant>
    </vt:vector>
  </HeadingPairs>
  <TitlesOfParts>
    <vt:vector size="54" baseType="lpstr">
      <vt:lpstr>Arial</vt:lpstr>
      <vt:lpstr>Calibri</vt:lpstr>
      <vt:lpstr>Inside Pages</vt:lpstr>
      <vt:lpstr>Blank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SUBLIME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Andy Wolfe</dc:creator>
  <cp:lastModifiedBy>Emily Norman</cp:lastModifiedBy>
  <cp:revision>235</cp:revision>
  <cp:lastPrinted>2020-01-10T14:45:24Z</cp:lastPrinted>
  <dcterms:created xsi:type="dcterms:W3CDTF">2016-09-19T13:44:43Z</dcterms:created>
  <dcterms:modified xsi:type="dcterms:W3CDTF">2020-01-11T17:44:04Z</dcterms:modified>
</cp:coreProperties>
</file>