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54"/>
  </p:notesMasterIdLst>
  <p:sldIdLst>
    <p:sldId id="576" r:id="rId3"/>
    <p:sldId id="693" r:id="rId4"/>
    <p:sldId id="702" r:id="rId5"/>
    <p:sldId id="363" r:id="rId6"/>
    <p:sldId id="737" r:id="rId7"/>
    <p:sldId id="732" r:id="rId8"/>
    <p:sldId id="756" r:id="rId9"/>
    <p:sldId id="755" r:id="rId10"/>
    <p:sldId id="258" r:id="rId11"/>
    <p:sldId id="570" r:id="rId12"/>
    <p:sldId id="774" r:id="rId13"/>
    <p:sldId id="752" r:id="rId14"/>
    <p:sldId id="738" r:id="rId15"/>
    <p:sldId id="759" r:id="rId16"/>
    <p:sldId id="761" r:id="rId17"/>
    <p:sldId id="762" r:id="rId18"/>
    <p:sldId id="763" r:id="rId19"/>
    <p:sldId id="764" r:id="rId20"/>
    <p:sldId id="849" r:id="rId21"/>
    <p:sldId id="745" r:id="rId22"/>
    <p:sldId id="765" r:id="rId23"/>
    <p:sldId id="739" r:id="rId24"/>
    <p:sldId id="740" r:id="rId25"/>
    <p:sldId id="766" r:id="rId26"/>
    <p:sldId id="377" r:id="rId27"/>
    <p:sldId id="302" r:id="rId28"/>
    <p:sldId id="339" r:id="rId29"/>
    <p:sldId id="267" r:id="rId30"/>
    <p:sldId id="768" r:id="rId31"/>
    <p:sldId id="383" r:id="rId32"/>
    <p:sldId id="340" r:id="rId33"/>
    <p:sldId id="747" r:id="rId34"/>
    <p:sldId id="772" r:id="rId35"/>
    <p:sldId id="710" r:id="rId36"/>
    <p:sldId id="773" r:id="rId37"/>
    <p:sldId id="331" r:id="rId38"/>
    <p:sldId id="751" r:id="rId39"/>
    <p:sldId id="741" r:id="rId40"/>
    <p:sldId id="742" r:id="rId41"/>
    <p:sldId id="769" r:id="rId42"/>
    <p:sldId id="690" r:id="rId43"/>
    <p:sldId id="686" r:id="rId44"/>
    <p:sldId id="688" r:id="rId45"/>
    <p:sldId id="744" r:id="rId46"/>
    <p:sldId id="850" r:id="rId47"/>
    <p:sldId id="680" r:id="rId48"/>
    <p:sldId id="749" r:id="rId49"/>
    <p:sldId id="848" r:id="rId50"/>
    <p:sldId id="725" r:id="rId51"/>
    <p:sldId id="713" r:id="rId52"/>
    <p:sldId id="727" r:id="rId53"/>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Norman" initials="EN" lastIdx="3" clrIdx="0">
    <p:extLst>
      <p:ext uri="{19B8F6BF-5375-455C-9EA6-DF929625EA0E}">
        <p15:presenceInfo xmlns:p15="http://schemas.microsoft.com/office/powerpoint/2012/main" userId="S::emily.norman@churchofengland.org::7730ed5f-eae3-465e-ad4d-e4c0de3b25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87923" autoAdjust="0"/>
  </p:normalViewPr>
  <p:slideViewPr>
    <p:cSldViewPr snapToGrid="0">
      <p:cViewPr varScale="1">
        <p:scale>
          <a:sx n="74" d="100"/>
          <a:sy n="74" d="100"/>
        </p:scale>
        <p:origin x="51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400" b="1" dirty="0"/>
            <a:t>Chester Diocese Peer Support Network: Growing Faith</a:t>
          </a:r>
        </a:p>
        <a:p>
          <a:r>
            <a:rPr lang="en-US" sz="4800" b="1" dirty="0"/>
            <a:t>30.1.20</a:t>
          </a:r>
          <a:endParaRPr lang="en-US" sz="48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2800" b="1" dirty="0">
              <a:latin typeface="Arial" panose="020B0604020202020204" pitchFamily="34" charset="0"/>
              <a:cs typeface="Arial" panose="020B0604020202020204" pitchFamily="34" charset="0"/>
            </a:rPr>
            <a:t>Called, Connected, Committed: </a:t>
          </a:r>
        </a:p>
        <a:p>
          <a:r>
            <a:rPr lang="en-GB" sz="2800" b="1" dirty="0">
              <a:latin typeface="Arial" panose="020B0604020202020204" pitchFamily="34" charset="0"/>
              <a:cs typeface="Arial" panose="020B0604020202020204" pitchFamily="34" charset="0"/>
            </a:rPr>
            <a:t>24 Leadership Practices for Educational Leaders (2020)</a:t>
          </a:r>
          <a:endParaRPr lang="en-US" sz="2800" b="1" dirty="0">
            <a:latin typeface="Arial" panose="020B0604020202020204" pitchFamily="34" charset="0"/>
            <a:cs typeface="Arial" panose="020B0604020202020204" pitchFamily="34" charset="0"/>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69528" custLinFactNeighborX="-21593" custLinFactNeighborY="-2413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pt>
    <dgm:pt modelId="{F2796A30-4BA6-4579-B872-55030DC8751B}" type="pres">
      <dgm:prSet presAssocID="{E6E0A492-FE95-4918-AF4C-F2B800116B38}" presName="tile2" presStyleLbl="node1" presStyleIdx="1" presStyleCnt="4"/>
      <dgm:spPr/>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pt>
    <dgm:pt modelId="{D2EE4A69-F86E-44DB-8DC2-05CF8482E115}" type="pres">
      <dgm:prSet presAssocID="{E6E0A492-FE95-4918-AF4C-F2B800116B38}" presName="tile3" presStyleLbl="node1" presStyleIdx="2" presStyleCnt="4"/>
      <dgm:spPr/>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pt>
    <dgm:pt modelId="{D2422CFC-64A5-4E24-9F46-1CDA73C5BF6F}" type="pres">
      <dgm:prSet presAssocID="{E6E0A492-FE95-4918-AF4C-F2B800116B38}" presName="tile4" presStyleLbl="node1" presStyleIdx="3" presStyleCnt="4"/>
      <dgm:spPr/>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pt>
    <dgm:pt modelId="{961D8291-A1AA-439C-9B5B-62F2FD2E034E}" type="pres">
      <dgm:prSet presAssocID="{E6E0A492-FE95-4918-AF4C-F2B800116B38}" presName="centerTile" presStyleLbl="fgShp" presStyleIdx="0" presStyleCnt="1">
        <dgm:presLayoutVars>
          <dgm:chMax val="0"/>
          <dgm:chPref val="0"/>
        </dgm:presLayoutVars>
      </dgm:prSet>
      <dgm:spPr/>
    </dgm:pt>
  </dgm:ptLst>
  <dgm:cxnLst>
    <dgm:cxn modelId="{670E830B-71CE-4BC3-BB72-855EF653E6D7}" type="presOf" srcId="{F1267C97-0B8D-4700-ADB8-64B9ABD8E4A8}" destId="{F2796A30-4BA6-4579-B872-55030DC8751B}" srcOrd="0" destOrd="0" presId="urn:microsoft.com/office/officeart/2005/8/layout/matrix1"/>
    <dgm:cxn modelId="{7895210F-CA1F-4A3C-B574-36B7E9C799B8}" srcId="{33825D9B-2513-423E-9DD5-8B0817A879E2}" destId="{3C6C27A3-E06C-4DDD-B3C9-0CCF988ECF45}" srcOrd="0" destOrd="0" parTransId="{B88B10A3-BC1D-487D-8DF1-A630530A80E2}" sibTransId="{7F8954A2-9E35-42C0-A9D4-DBA9A537FC42}"/>
    <dgm:cxn modelId="{82EC3A12-FC96-4793-BE4C-0D8CB6475CF9}" type="presOf" srcId="{E6E0A492-FE95-4918-AF4C-F2B800116B38}" destId="{3D84F452-8213-417D-885C-5881409592A6}" srcOrd="0" destOrd="0" presId="urn:microsoft.com/office/officeart/2005/8/layout/matrix1"/>
    <dgm:cxn modelId="{29C57013-6252-4D37-9325-660335E46E3F}" type="presOf" srcId="{71D8C7EA-E7BB-448D-A2F2-BD1AE01301F2}" destId="{D2EE4A69-F86E-44DB-8DC2-05CF8482E115}" srcOrd="0" destOrd="0" presId="urn:microsoft.com/office/officeart/2005/8/layout/matrix1"/>
    <dgm:cxn modelId="{DEEB711E-7289-4BBF-B305-0BA6A33888D5}" type="presOf" srcId="{33825D9B-2513-423E-9DD5-8B0817A879E2}" destId="{961D8291-A1AA-439C-9B5B-62F2FD2E034E}" srcOrd="0"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F75A666B-0D7B-44BE-97F1-8EE82ACAB21D}" type="presOf" srcId="{F1267C97-0B8D-4700-ADB8-64B9ABD8E4A8}" destId="{59C753EF-0842-45C9-8FA4-7A0668040A7A}" srcOrd="1"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9160F497-ACF6-46A1-B503-8537E95B640B}" type="presOf" srcId="{3C6C27A3-E06C-4DDD-B3C9-0CCF988ECF45}" destId="{7724E12C-1F6F-4947-849C-7A868E1CFB83}" srcOrd="1"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BF6032BC-5EB4-4B45-9AE8-2ADE96438031}" type="presOf" srcId="{3C6C27A3-E06C-4DDD-B3C9-0CCF988ECF45}" destId="{AF42D8D7-2B80-4A0D-A025-11B752BD8841}"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099C38EF-E45C-483C-851C-3A60F9741BE0}" type="presOf" srcId="{71D8C7EA-E7BB-448D-A2F2-BD1AE01301F2}" destId="{B8E3EB5F-FD04-4587-8811-F896BB860A24}" srcOrd="1"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Why a </a:t>
          </a:r>
          <a:r>
            <a:rPr lang="en-US" sz="6000" b="1" i="1" dirty="0"/>
            <a:t>Growing Faith </a:t>
          </a:r>
          <a:r>
            <a:rPr lang="en-US" sz="6000" b="1" i="0" dirty="0"/>
            <a:t>network?</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What do we mean by </a:t>
          </a:r>
          <a:r>
            <a:rPr lang="en-US" sz="6000" b="1" i="1" dirty="0"/>
            <a:t>Growing Faith</a:t>
          </a:r>
          <a:r>
            <a:rPr lang="en-US" sz="6000" b="1" i="0" dirty="0"/>
            <a:t>?</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2133EA-091D-481D-9715-BB28B5A3CA35}" type="doc">
      <dgm:prSet loTypeId="urn:microsoft.com/office/officeart/2005/8/layout/venn1" loCatId="relationship" qsTypeId="urn:microsoft.com/office/officeart/2005/8/quickstyle/simple1" qsCatId="simple" csTypeId="urn:microsoft.com/office/officeart/2005/8/colors/accent1_2" csCatId="accent1" phldr="1"/>
      <dgm:spPr/>
    </dgm:pt>
    <dgm:pt modelId="{CB27D918-5EE0-46A8-BD86-D1FDE9348BF3}">
      <dgm:prSet phldrT="[Text]" custT="1"/>
      <dgm:spPr>
        <a:solidFill>
          <a:srgbClr val="7030A0">
            <a:alpha val="50000"/>
          </a:srgbClr>
        </a:solidFill>
      </dgm:spPr>
      <dgm:t>
        <a:bodyPr/>
        <a:lstStyle/>
        <a:p>
          <a:r>
            <a:rPr lang="en-GB" sz="3200" dirty="0"/>
            <a:t>Schools</a:t>
          </a:r>
        </a:p>
      </dgm:t>
    </dgm:pt>
    <dgm:pt modelId="{26614FFB-A30C-4A38-8D2F-14D708C0E4C5}" type="parTrans" cxnId="{21F3C827-3B0F-48F7-A140-60BBFB6EB67F}">
      <dgm:prSet/>
      <dgm:spPr/>
      <dgm:t>
        <a:bodyPr/>
        <a:lstStyle/>
        <a:p>
          <a:endParaRPr lang="en-GB"/>
        </a:p>
      </dgm:t>
    </dgm:pt>
    <dgm:pt modelId="{BAA9E1E5-151F-42F2-9F53-857720533613}" type="sibTrans" cxnId="{21F3C827-3B0F-48F7-A140-60BBFB6EB67F}">
      <dgm:prSet/>
      <dgm:spPr/>
      <dgm:t>
        <a:bodyPr/>
        <a:lstStyle/>
        <a:p>
          <a:endParaRPr lang="en-GB"/>
        </a:p>
      </dgm:t>
    </dgm:pt>
    <dgm:pt modelId="{15C67A55-5087-409B-926F-0E4168323106}">
      <dgm:prSet phldrT="[Text]" custT="1"/>
      <dgm:spPr>
        <a:solidFill>
          <a:srgbClr val="7030A0">
            <a:alpha val="50000"/>
          </a:srgbClr>
        </a:solidFill>
      </dgm:spPr>
      <dgm:t>
        <a:bodyPr/>
        <a:lstStyle/>
        <a:p>
          <a:r>
            <a:rPr lang="en-GB" sz="2400" dirty="0"/>
            <a:t>Households</a:t>
          </a:r>
        </a:p>
      </dgm:t>
    </dgm:pt>
    <dgm:pt modelId="{3CD34D0B-B8CB-4452-A3D8-EAB161B63080}" type="parTrans" cxnId="{07947607-B536-4D51-B420-B52BC6AD13D6}">
      <dgm:prSet/>
      <dgm:spPr/>
      <dgm:t>
        <a:bodyPr/>
        <a:lstStyle/>
        <a:p>
          <a:endParaRPr lang="en-GB"/>
        </a:p>
      </dgm:t>
    </dgm:pt>
    <dgm:pt modelId="{2C7CA441-42F2-42DF-B9C0-F0EF7C8A3845}" type="sibTrans" cxnId="{07947607-B536-4D51-B420-B52BC6AD13D6}">
      <dgm:prSet/>
      <dgm:spPr/>
      <dgm:t>
        <a:bodyPr/>
        <a:lstStyle/>
        <a:p>
          <a:endParaRPr lang="en-GB"/>
        </a:p>
      </dgm:t>
    </dgm:pt>
    <dgm:pt modelId="{0A1337F3-8638-40AA-8F24-DD4F62CABB5E}">
      <dgm:prSet phldrT="[Text]" custT="1"/>
      <dgm:spPr>
        <a:solidFill>
          <a:srgbClr val="7030A0">
            <a:alpha val="50000"/>
          </a:srgbClr>
        </a:solidFill>
      </dgm:spPr>
      <dgm:t>
        <a:bodyPr/>
        <a:lstStyle/>
        <a:p>
          <a:r>
            <a:rPr lang="en-GB" sz="2800" dirty="0"/>
            <a:t>Churches</a:t>
          </a:r>
        </a:p>
      </dgm:t>
    </dgm:pt>
    <dgm:pt modelId="{3DC5B517-F0EE-4977-8AE0-AA669A87B7EC}" type="parTrans" cxnId="{5626B4B5-E1B4-4CB5-A64F-6B20084A30A4}">
      <dgm:prSet/>
      <dgm:spPr/>
      <dgm:t>
        <a:bodyPr/>
        <a:lstStyle/>
        <a:p>
          <a:endParaRPr lang="en-GB"/>
        </a:p>
      </dgm:t>
    </dgm:pt>
    <dgm:pt modelId="{FE76AC09-5301-4632-B44E-EB28FB00721A}" type="sibTrans" cxnId="{5626B4B5-E1B4-4CB5-A64F-6B20084A30A4}">
      <dgm:prSet/>
      <dgm:spPr/>
      <dgm:t>
        <a:bodyPr/>
        <a:lstStyle/>
        <a:p>
          <a:endParaRPr lang="en-GB"/>
        </a:p>
      </dgm:t>
    </dgm:pt>
    <dgm:pt modelId="{D1004BC4-95D9-4636-A566-70384E99B9D8}" type="pres">
      <dgm:prSet presAssocID="{312133EA-091D-481D-9715-BB28B5A3CA35}" presName="compositeShape" presStyleCnt="0">
        <dgm:presLayoutVars>
          <dgm:chMax val="7"/>
          <dgm:dir/>
          <dgm:resizeHandles val="exact"/>
        </dgm:presLayoutVars>
      </dgm:prSet>
      <dgm:spPr/>
    </dgm:pt>
    <dgm:pt modelId="{42F18DF8-AFC5-40FF-806B-BE03A81B6562}" type="pres">
      <dgm:prSet presAssocID="{CB27D918-5EE0-46A8-BD86-D1FDE9348BF3}" presName="circ1" presStyleLbl="vennNode1" presStyleIdx="0" presStyleCnt="3"/>
      <dgm:spPr/>
    </dgm:pt>
    <dgm:pt modelId="{51DE139E-9F64-43A5-8786-D9695A2DBAE2}" type="pres">
      <dgm:prSet presAssocID="{CB27D918-5EE0-46A8-BD86-D1FDE9348BF3}" presName="circ1Tx" presStyleLbl="revTx" presStyleIdx="0" presStyleCnt="0">
        <dgm:presLayoutVars>
          <dgm:chMax val="0"/>
          <dgm:chPref val="0"/>
          <dgm:bulletEnabled val="1"/>
        </dgm:presLayoutVars>
      </dgm:prSet>
      <dgm:spPr/>
    </dgm:pt>
    <dgm:pt modelId="{B041C621-CD0C-4B75-BFCE-9585EC942101}" type="pres">
      <dgm:prSet presAssocID="{15C67A55-5087-409B-926F-0E4168323106}" presName="circ2" presStyleLbl="vennNode1" presStyleIdx="1" presStyleCnt="3"/>
      <dgm:spPr/>
    </dgm:pt>
    <dgm:pt modelId="{42581FFC-6352-4B23-952D-80AFF60A757E}" type="pres">
      <dgm:prSet presAssocID="{15C67A55-5087-409B-926F-0E4168323106}" presName="circ2Tx" presStyleLbl="revTx" presStyleIdx="0" presStyleCnt="0">
        <dgm:presLayoutVars>
          <dgm:chMax val="0"/>
          <dgm:chPref val="0"/>
          <dgm:bulletEnabled val="1"/>
        </dgm:presLayoutVars>
      </dgm:prSet>
      <dgm:spPr/>
    </dgm:pt>
    <dgm:pt modelId="{763C73AC-B088-4C25-8108-6D482C34DCD1}" type="pres">
      <dgm:prSet presAssocID="{0A1337F3-8638-40AA-8F24-DD4F62CABB5E}" presName="circ3" presStyleLbl="vennNode1" presStyleIdx="2" presStyleCnt="3"/>
      <dgm:spPr/>
    </dgm:pt>
    <dgm:pt modelId="{28C864B3-AA71-4E7E-9E53-F6E396029F8E}" type="pres">
      <dgm:prSet presAssocID="{0A1337F3-8638-40AA-8F24-DD4F62CABB5E}" presName="circ3Tx" presStyleLbl="revTx" presStyleIdx="0" presStyleCnt="0">
        <dgm:presLayoutVars>
          <dgm:chMax val="0"/>
          <dgm:chPref val="0"/>
          <dgm:bulletEnabled val="1"/>
        </dgm:presLayoutVars>
      </dgm:prSet>
      <dgm:spPr/>
    </dgm:pt>
  </dgm:ptLst>
  <dgm:cxnLst>
    <dgm:cxn modelId="{D405EA02-AD0C-4705-9D65-044BE4452650}" type="presOf" srcId="{CB27D918-5EE0-46A8-BD86-D1FDE9348BF3}" destId="{42F18DF8-AFC5-40FF-806B-BE03A81B6562}" srcOrd="0" destOrd="0" presId="urn:microsoft.com/office/officeart/2005/8/layout/venn1"/>
    <dgm:cxn modelId="{07947607-B536-4D51-B420-B52BC6AD13D6}" srcId="{312133EA-091D-481D-9715-BB28B5A3CA35}" destId="{15C67A55-5087-409B-926F-0E4168323106}" srcOrd="1" destOrd="0" parTransId="{3CD34D0B-B8CB-4452-A3D8-EAB161B63080}" sibTransId="{2C7CA441-42F2-42DF-B9C0-F0EF7C8A3845}"/>
    <dgm:cxn modelId="{B6A36B19-8B27-46CB-8959-E15CA75E7336}" type="presOf" srcId="{0A1337F3-8638-40AA-8F24-DD4F62CABB5E}" destId="{763C73AC-B088-4C25-8108-6D482C34DCD1}" srcOrd="0" destOrd="0" presId="urn:microsoft.com/office/officeart/2005/8/layout/venn1"/>
    <dgm:cxn modelId="{21F3C827-3B0F-48F7-A140-60BBFB6EB67F}" srcId="{312133EA-091D-481D-9715-BB28B5A3CA35}" destId="{CB27D918-5EE0-46A8-BD86-D1FDE9348BF3}" srcOrd="0" destOrd="0" parTransId="{26614FFB-A30C-4A38-8D2F-14D708C0E4C5}" sibTransId="{BAA9E1E5-151F-42F2-9F53-857720533613}"/>
    <dgm:cxn modelId="{EF982D4A-E005-445A-AB8A-64AB22668F63}" type="presOf" srcId="{312133EA-091D-481D-9715-BB28B5A3CA35}" destId="{D1004BC4-95D9-4636-A566-70384E99B9D8}" srcOrd="0" destOrd="0" presId="urn:microsoft.com/office/officeart/2005/8/layout/venn1"/>
    <dgm:cxn modelId="{367AF97C-AE1B-465B-97CB-2002063B8C71}" type="presOf" srcId="{CB27D918-5EE0-46A8-BD86-D1FDE9348BF3}" destId="{51DE139E-9F64-43A5-8786-D9695A2DBAE2}" srcOrd="1" destOrd="0" presId="urn:microsoft.com/office/officeart/2005/8/layout/venn1"/>
    <dgm:cxn modelId="{D7DAEAA9-3071-456C-B0E2-B5EFD1035CF9}" type="presOf" srcId="{15C67A55-5087-409B-926F-0E4168323106}" destId="{B041C621-CD0C-4B75-BFCE-9585EC942101}" srcOrd="0" destOrd="0" presId="urn:microsoft.com/office/officeart/2005/8/layout/venn1"/>
    <dgm:cxn modelId="{FCC419B4-06FC-4681-8D3B-790B5C1F08D6}" type="presOf" srcId="{15C67A55-5087-409B-926F-0E4168323106}" destId="{42581FFC-6352-4B23-952D-80AFF60A757E}" srcOrd="1" destOrd="0" presId="urn:microsoft.com/office/officeart/2005/8/layout/venn1"/>
    <dgm:cxn modelId="{5626B4B5-E1B4-4CB5-A64F-6B20084A30A4}" srcId="{312133EA-091D-481D-9715-BB28B5A3CA35}" destId="{0A1337F3-8638-40AA-8F24-DD4F62CABB5E}" srcOrd="2" destOrd="0" parTransId="{3DC5B517-F0EE-4977-8AE0-AA669A87B7EC}" sibTransId="{FE76AC09-5301-4632-B44E-EB28FB00721A}"/>
    <dgm:cxn modelId="{5E71ACCE-BA57-4D6E-B292-98DB1987A540}" type="presOf" srcId="{0A1337F3-8638-40AA-8F24-DD4F62CABB5E}" destId="{28C864B3-AA71-4E7E-9E53-F6E396029F8E}" srcOrd="1" destOrd="0" presId="urn:microsoft.com/office/officeart/2005/8/layout/venn1"/>
    <dgm:cxn modelId="{E8FD9A8C-4ABC-4D47-B4ED-549E13E2FCEA}" type="presParOf" srcId="{D1004BC4-95D9-4636-A566-70384E99B9D8}" destId="{42F18DF8-AFC5-40FF-806B-BE03A81B6562}" srcOrd="0" destOrd="0" presId="urn:microsoft.com/office/officeart/2005/8/layout/venn1"/>
    <dgm:cxn modelId="{550A061B-F3B1-4B08-9CF2-4BE4D5E394C8}" type="presParOf" srcId="{D1004BC4-95D9-4636-A566-70384E99B9D8}" destId="{51DE139E-9F64-43A5-8786-D9695A2DBAE2}" srcOrd="1" destOrd="0" presId="urn:microsoft.com/office/officeart/2005/8/layout/venn1"/>
    <dgm:cxn modelId="{9A4C9252-2D16-47D0-B6BB-26F32839FBCE}" type="presParOf" srcId="{D1004BC4-95D9-4636-A566-70384E99B9D8}" destId="{B041C621-CD0C-4B75-BFCE-9585EC942101}" srcOrd="2" destOrd="0" presId="urn:microsoft.com/office/officeart/2005/8/layout/venn1"/>
    <dgm:cxn modelId="{E54A98BE-F1E7-4688-8305-CE888C12ABA6}" type="presParOf" srcId="{D1004BC4-95D9-4636-A566-70384E99B9D8}" destId="{42581FFC-6352-4B23-952D-80AFF60A757E}" srcOrd="3" destOrd="0" presId="urn:microsoft.com/office/officeart/2005/8/layout/venn1"/>
    <dgm:cxn modelId="{BA298E75-8BA6-4769-894C-AF9541869629}" type="presParOf" srcId="{D1004BC4-95D9-4636-A566-70384E99B9D8}" destId="{763C73AC-B088-4C25-8108-6D482C34DCD1}" srcOrd="4" destOrd="0" presId="urn:microsoft.com/office/officeart/2005/8/layout/venn1"/>
    <dgm:cxn modelId="{7CF089F1-BAE1-49ED-848A-052346F64844}" type="presParOf" srcId="{D1004BC4-95D9-4636-A566-70384E99B9D8}" destId="{28C864B3-AA71-4E7E-9E53-F6E396029F8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Connected Communities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Spiritual        Encounters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79F0A3-9502-47FD-AEE0-63B6F555B19F}" type="doc">
      <dgm:prSet loTypeId="urn:microsoft.com/office/officeart/2005/8/layout/hierarchy1" loCatId="hierarchy" qsTypeId="urn:microsoft.com/office/officeart/2005/8/quickstyle/simple3" qsCatId="simple" csTypeId="urn:microsoft.com/office/officeart/2005/8/colors/accent6_2" csCatId="accent6"/>
      <dgm:spPr/>
      <dgm:t>
        <a:bodyPr/>
        <a:lstStyle/>
        <a:p>
          <a:endParaRPr lang="en-US"/>
        </a:p>
      </dgm:t>
    </dgm:pt>
    <dgm:pt modelId="{3B81561F-DA90-4B51-8249-AB1FDCD8E211}">
      <dgm:prSet/>
      <dgm:spPr/>
      <dgm:t>
        <a:bodyPr/>
        <a:lstStyle/>
        <a:p>
          <a:r>
            <a:rPr lang="en-GB" dirty="0"/>
            <a:t>Religion is identified as a matter of mind, belief and practise, part of cultural expression associated with minority rights and human equality.</a:t>
          </a:r>
          <a:endParaRPr lang="en-US" dirty="0"/>
        </a:p>
      </dgm:t>
    </dgm:pt>
    <dgm:pt modelId="{BF4A7293-1F76-46E5-86CC-97386B7E9697}" type="parTrans" cxnId="{09AFC35B-8D2D-4A34-8936-B2102813F40B}">
      <dgm:prSet/>
      <dgm:spPr/>
      <dgm:t>
        <a:bodyPr/>
        <a:lstStyle/>
        <a:p>
          <a:endParaRPr lang="en-US"/>
        </a:p>
      </dgm:t>
    </dgm:pt>
    <dgm:pt modelId="{CA9CC860-CE39-4BBF-B715-98DB082A79E7}" type="sibTrans" cxnId="{09AFC35B-8D2D-4A34-8936-B2102813F40B}">
      <dgm:prSet/>
      <dgm:spPr/>
      <dgm:t>
        <a:bodyPr/>
        <a:lstStyle/>
        <a:p>
          <a:endParaRPr lang="en-US"/>
        </a:p>
      </dgm:t>
    </dgm:pt>
    <dgm:pt modelId="{3FB15ED3-75BA-483D-B6E0-E629A78B9A7D}">
      <dgm:prSet/>
      <dgm:spPr/>
      <dgm:t>
        <a:bodyPr/>
        <a:lstStyle/>
        <a:p>
          <a:r>
            <a:rPr lang="en-GB" dirty="0"/>
            <a:t>Spirituality is identified as an aspect of human development and overall human health.</a:t>
          </a:r>
          <a:endParaRPr lang="en-US" dirty="0"/>
        </a:p>
      </dgm:t>
    </dgm:pt>
    <dgm:pt modelId="{29C5F6B5-67E4-4237-A3A2-90074F8B95E1}" type="parTrans" cxnId="{6E2E6ACF-25D4-4E1A-9AC3-6D414620BA42}">
      <dgm:prSet/>
      <dgm:spPr/>
      <dgm:t>
        <a:bodyPr/>
        <a:lstStyle/>
        <a:p>
          <a:endParaRPr lang="en-US"/>
        </a:p>
      </dgm:t>
    </dgm:pt>
    <dgm:pt modelId="{0C5FA68C-01AC-4AD4-B64B-7DD3A11706B6}" type="sibTrans" cxnId="{6E2E6ACF-25D4-4E1A-9AC3-6D414620BA42}">
      <dgm:prSet/>
      <dgm:spPr/>
      <dgm:t>
        <a:bodyPr/>
        <a:lstStyle/>
        <a:p>
          <a:endParaRPr lang="en-US"/>
        </a:p>
      </dgm:t>
    </dgm:pt>
    <dgm:pt modelId="{14AD040D-0D42-496B-8324-DAFBEF332DD1}" type="pres">
      <dgm:prSet presAssocID="{7779F0A3-9502-47FD-AEE0-63B6F555B19F}" presName="hierChild1" presStyleCnt="0">
        <dgm:presLayoutVars>
          <dgm:chPref val="1"/>
          <dgm:dir/>
          <dgm:animOne val="branch"/>
          <dgm:animLvl val="lvl"/>
          <dgm:resizeHandles/>
        </dgm:presLayoutVars>
      </dgm:prSet>
      <dgm:spPr/>
    </dgm:pt>
    <dgm:pt modelId="{C542D32E-1C41-4749-83FA-306A0EDD20DC}" type="pres">
      <dgm:prSet presAssocID="{3B81561F-DA90-4B51-8249-AB1FDCD8E211}" presName="hierRoot1" presStyleCnt="0"/>
      <dgm:spPr/>
    </dgm:pt>
    <dgm:pt modelId="{B8DC4585-11D9-446D-9B85-950B3EEA5264}" type="pres">
      <dgm:prSet presAssocID="{3B81561F-DA90-4B51-8249-AB1FDCD8E211}" presName="composite" presStyleCnt="0"/>
      <dgm:spPr/>
    </dgm:pt>
    <dgm:pt modelId="{9B67B539-8C87-489B-859E-1B8D4A6A41C9}" type="pres">
      <dgm:prSet presAssocID="{3B81561F-DA90-4B51-8249-AB1FDCD8E211}" presName="background" presStyleLbl="node0" presStyleIdx="0" presStyleCnt="2"/>
      <dgm:spPr>
        <a:solidFill>
          <a:schemeClr val="accent1">
            <a:lumMod val="60000"/>
            <a:lumOff val="40000"/>
          </a:schemeClr>
        </a:solidFill>
      </dgm:spPr>
    </dgm:pt>
    <dgm:pt modelId="{CCD125B0-62AF-41E5-A855-25B041DF4615}" type="pres">
      <dgm:prSet presAssocID="{3B81561F-DA90-4B51-8249-AB1FDCD8E211}" presName="text" presStyleLbl="fgAcc0" presStyleIdx="0" presStyleCnt="2">
        <dgm:presLayoutVars>
          <dgm:chPref val="3"/>
        </dgm:presLayoutVars>
      </dgm:prSet>
      <dgm:spPr/>
    </dgm:pt>
    <dgm:pt modelId="{BF3589F7-93B3-4343-972C-10EE95ED27A4}" type="pres">
      <dgm:prSet presAssocID="{3B81561F-DA90-4B51-8249-AB1FDCD8E211}" presName="hierChild2" presStyleCnt="0"/>
      <dgm:spPr/>
    </dgm:pt>
    <dgm:pt modelId="{D7CE8DC3-DBB5-4A35-BE95-FD28005C5871}" type="pres">
      <dgm:prSet presAssocID="{3FB15ED3-75BA-483D-B6E0-E629A78B9A7D}" presName="hierRoot1" presStyleCnt="0"/>
      <dgm:spPr/>
    </dgm:pt>
    <dgm:pt modelId="{C2EA0069-A113-44BA-BC0B-F0B133B41FC2}" type="pres">
      <dgm:prSet presAssocID="{3FB15ED3-75BA-483D-B6E0-E629A78B9A7D}" presName="composite" presStyleCnt="0"/>
      <dgm:spPr/>
    </dgm:pt>
    <dgm:pt modelId="{9A6AE0A5-66E8-4E71-89FE-7675C7DCA81B}" type="pres">
      <dgm:prSet presAssocID="{3FB15ED3-75BA-483D-B6E0-E629A78B9A7D}" presName="background" presStyleLbl="node0" presStyleIdx="1" presStyleCnt="2"/>
      <dgm:spPr>
        <a:solidFill>
          <a:schemeClr val="accent1">
            <a:lumMod val="60000"/>
            <a:lumOff val="40000"/>
          </a:schemeClr>
        </a:solidFill>
      </dgm:spPr>
    </dgm:pt>
    <dgm:pt modelId="{890ECC73-A8A8-44CA-A63F-84B9DACCBF00}" type="pres">
      <dgm:prSet presAssocID="{3FB15ED3-75BA-483D-B6E0-E629A78B9A7D}" presName="text" presStyleLbl="fgAcc0" presStyleIdx="1" presStyleCnt="2">
        <dgm:presLayoutVars>
          <dgm:chPref val="3"/>
        </dgm:presLayoutVars>
      </dgm:prSet>
      <dgm:spPr/>
    </dgm:pt>
    <dgm:pt modelId="{3C22586D-76CB-4B9E-86FA-DFCAE955288A}" type="pres">
      <dgm:prSet presAssocID="{3FB15ED3-75BA-483D-B6E0-E629A78B9A7D}" presName="hierChild2" presStyleCnt="0"/>
      <dgm:spPr/>
    </dgm:pt>
  </dgm:ptLst>
  <dgm:cxnLst>
    <dgm:cxn modelId="{09AFC35B-8D2D-4A34-8936-B2102813F40B}" srcId="{7779F0A3-9502-47FD-AEE0-63B6F555B19F}" destId="{3B81561F-DA90-4B51-8249-AB1FDCD8E211}" srcOrd="0" destOrd="0" parTransId="{BF4A7293-1F76-46E5-86CC-97386B7E9697}" sibTransId="{CA9CC860-CE39-4BBF-B715-98DB082A79E7}"/>
    <dgm:cxn modelId="{29F6B54A-1AB9-4011-A671-7A383B8A2085}" type="presOf" srcId="{7779F0A3-9502-47FD-AEE0-63B6F555B19F}" destId="{14AD040D-0D42-496B-8324-DAFBEF332DD1}" srcOrd="0" destOrd="0" presId="urn:microsoft.com/office/officeart/2005/8/layout/hierarchy1"/>
    <dgm:cxn modelId="{B0B9E4B0-90BB-4037-AACE-A822AA690A30}" type="presOf" srcId="{3B81561F-DA90-4B51-8249-AB1FDCD8E211}" destId="{CCD125B0-62AF-41E5-A855-25B041DF4615}" srcOrd="0" destOrd="0" presId="urn:microsoft.com/office/officeart/2005/8/layout/hierarchy1"/>
    <dgm:cxn modelId="{868D00C3-B3D9-47DA-8B89-156BABFCBD6B}" type="presOf" srcId="{3FB15ED3-75BA-483D-B6E0-E629A78B9A7D}" destId="{890ECC73-A8A8-44CA-A63F-84B9DACCBF00}" srcOrd="0" destOrd="0" presId="urn:microsoft.com/office/officeart/2005/8/layout/hierarchy1"/>
    <dgm:cxn modelId="{6E2E6ACF-25D4-4E1A-9AC3-6D414620BA42}" srcId="{7779F0A3-9502-47FD-AEE0-63B6F555B19F}" destId="{3FB15ED3-75BA-483D-B6E0-E629A78B9A7D}" srcOrd="1" destOrd="0" parTransId="{29C5F6B5-67E4-4237-A3A2-90074F8B95E1}" sibTransId="{0C5FA68C-01AC-4AD4-B64B-7DD3A11706B6}"/>
    <dgm:cxn modelId="{349BCE75-DFCE-44F5-996E-75070B905110}" type="presParOf" srcId="{14AD040D-0D42-496B-8324-DAFBEF332DD1}" destId="{C542D32E-1C41-4749-83FA-306A0EDD20DC}" srcOrd="0" destOrd="0" presId="urn:microsoft.com/office/officeart/2005/8/layout/hierarchy1"/>
    <dgm:cxn modelId="{7249C519-236F-4B2D-9CED-44F9C3F9D406}" type="presParOf" srcId="{C542D32E-1C41-4749-83FA-306A0EDD20DC}" destId="{B8DC4585-11D9-446D-9B85-950B3EEA5264}" srcOrd="0" destOrd="0" presId="urn:microsoft.com/office/officeart/2005/8/layout/hierarchy1"/>
    <dgm:cxn modelId="{E2DB9922-65BF-486A-8855-2225C5CE5F59}" type="presParOf" srcId="{B8DC4585-11D9-446D-9B85-950B3EEA5264}" destId="{9B67B539-8C87-489B-859E-1B8D4A6A41C9}" srcOrd="0" destOrd="0" presId="urn:microsoft.com/office/officeart/2005/8/layout/hierarchy1"/>
    <dgm:cxn modelId="{3D4B714D-D057-4399-A0D4-08C6182E10AB}" type="presParOf" srcId="{B8DC4585-11D9-446D-9B85-950B3EEA5264}" destId="{CCD125B0-62AF-41E5-A855-25B041DF4615}" srcOrd="1" destOrd="0" presId="urn:microsoft.com/office/officeart/2005/8/layout/hierarchy1"/>
    <dgm:cxn modelId="{93730BD9-4CBB-4262-8A21-B9ADE4F59508}" type="presParOf" srcId="{C542D32E-1C41-4749-83FA-306A0EDD20DC}" destId="{BF3589F7-93B3-4343-972C-10EE95ED27A4}" srcOrd="1" destOrd="0" presId="urn:microsoft.com/office/officeart/2005/8/layout/hierarchy1"/>
    <dgm:cxn modelId="{544676EE-3A6F-4DB3-BE43-93D282135B46}" type="presParOf" srcId="{14AD040D-0D42-496B-8324-DAFBEF332DD1}" destId="{D7CE8DC3-DBB5-4A35-BE95-FD28005C5871}" srcOrd="1" destOrd="0" presId="urn:microsoft.com/office/officeart/2005/8/layout/hierarchy1"/>
    <dgm:cxn modelId="{D39622D0-A26D-4F3C-8D6E-7184E83D1C27}" type="presParOf" srcId="{D7CE8DC3-DBB5-4A35-BE95-FD28005C5871}" destId="{C2EA0069-A113-44BA-BC0B-F0B133B41FC2}" srcOrd="0" destOrd="0" presId="urn:microsoft.com/office/officeart/2005/8/layout/hierarchy1"/>
    <dgm:cxn modelId="{FFBFA383-336C-4A8C-8EA9-E52CE64E0BA7}" type="presParOf" srcId="{C2EA0069-A113-44BA-BC0B-F0B133B41FC2}" destId="{9A6AE0A5-66E8-4E71-89FE-7675C7DCA81B}" srcOrd="0" destOrd="0" presId="urn:microsoft.com/office/officeart/2005/8/layout/hierarchy1"/>
    <dgm:cxn modelId="{9A4E4C42-F2B3-4FC5-B3A6-FCA4DF333772}" type="presParOf" srcId="{C2EA0069-A113-44BA-BC0B-F0B133B41FC2}" destId="{890ECC73-A8A8-44CA-A63F-84B9DACCBF00}" srcOrd="1" destOrd="0" presId="urn:microsoft.com/office/officeart/2005/8/layout/hierarchy1"/>
    <dgm:cxn modelId="{1E44B9F7-EACC-4D9D-B32C-68FFAFEF1A5B}" type="presParOf" srcId="{D7CE8DC3-DBB5-4A35-BE95-FD28005C5871}" destId="{3C22586D-76CB-4B9E-86FA-DFCAE955288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Imaginative      Practices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8367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b="1" kern="1200" dirty="0"/>
            <a:t>Chester Diocese Peer Support Network: Growing Faith</a:t>
          </a:r>
        </a:p>
        <a:p>
          <a:pPr marL="0" lvl="0" indent="0" algn="ctr" defTabSz="2844800">
            <a:lnSpc>
              <a:spcPct val="90000"/>
            </a:lnSpc>
            <a:spcBef>
              <a:spcPct val="0"/>
            </a:spcBef>
            <a:spcAft>
              <a:spcPct val="35000"/>
            </a:spcAft>
            <a:buNone/>
          </a:pPr>
          <a:r>
            <a:rPr lang="en-US" sz="4800" b="1" kern="1200" dirty="0"/>
            <a:t>30.1.20</a:t>
          </a:r>
          <a:endParaRPr lang="en-US" sz="4800" kern="1200" dirty="0"/>
        </a:p>
      </dsp:txBody>
      <dsp:txXfrm>
        <a:off x="141662" y="141662"/>
        <a:ext cx="7844676" cy="45533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5584651" cy="4593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latin typeface="Arial" panose="020B0604020202020204" pitchFamily="34" charset="0"/>
              <a:cs typeface="Arial" panose="020B0604020202020204" pitchFamily="34" charset="0"/>
            </a:rPr>
            <a:t>Called, Connected, Committed: </a:t>
          </a:r>
        </a:p>
        <a:p>
          <a:pPr marL="0" lvl="0" indent="0" algn="ctr" defTabSz="1244600">
            <a:lnSpc>
              <a:spcPct val="90000"/>
            </a:lnSpc>
            <a:spcBef>
              <a:spcPct val="0"/>
            </a:spcBef>
            <a:spcAft>
              <a:spcPct val="35000"/>
            </a:spcAft>
            <a:buNone/>
          </a:pPr>
          <a:r>
            <a:rPr lang="en-GB" sz="2800" b="1" kern="1200" dirty="0">
              <a:latin typeface="Arial" panose="020B0604020202020204" pitchFamily="34" charset="0"/>
              <a:cs typeface="Arial" panose="020B0604020202020204" pitchFamily="34" charset="0"/>
            </a:rPr>
            <a:t>24 Leadership Practices for Educational Leaders (2020)</a:t>
          </a:r>
          <a:endParaRPr lang="en-US" sz="2800" b="1" kern="1200" dirty="0">
            <a:latin typeface="Arial" panose="020B0604020202020204" pitchFamily="34" charset="0"/>
            <a:cs typeface="Arial" panose="020B0604020202020204" pitchFamily="34" charset="0"/>
          </a:endParaRPr>
        </a:p>
      </dsp:txBody>
      <dsp:txXfrm>
        <a:off x="134527" y="134527"/>
        <a:ext cx="5315597" cy="43240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Wisdom, Knowledge and Skills</a:t>
          </a:r>
        </a:p>
      </dsp:txBody>
      <dsp:txXfrm rot="5400000">
        <a:off x="-1" y="1"/>
        <a:ext cx="4064000" cy="2032000"/>
      </dsp:txXfrm>
    </dsp:sp>
    <dsp:sp modelId="{F2796A30-4BA6-4579-B872-55030DC8751B}">
      <dsp:nvSpPr>
        <dsp:cNvPr id="0" name=""/>
        <dsp:cNvSpPr/>
      </dsp:nvSpPr>
      <dsp:spPr>
        <a:xfrm>
          <a:off x="4064000" y="0"/>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p>
        <a:p>
          <a:pPr marL="0" lvl="0" indent="0" algn="ctr" defTabSz="1466850">
            <a:lnSpc>
              <a:spcPct val="90000"/>
            </a:lnSpc>
            <a:spcBef>
              <a:spcPct val="0"/>
            </a:spcBef>
            <a:spcAft>
              <a:spcPct val="35000"/>
            </a:spcAft>
            <a:buNone/>
          </a:pPr>
          <a:r>
            <a:rPr lang="en-US" sz="3300" b="1" kern="1200" dirty="0"/>
            <a:t>Hope and Aspiration</a:t>
          </a:r>
        </a:p>
      </dsp:txBody>
      <dsp:txXfrm>
        <a:off x="4064000" y="0"/>
        <a:ext cx="4064000" cy="2032000"/>
      </dsp:txXfrm>
    </dsp:sp>
    <dsp:sp modelId="{D2EE4A69-F86E-44DB-8DC2-05CF8482E115}">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Community and Living Well Together</a:t>
          </a:r>
        </a:p>
      </dsp:txBody>
      <dsp:txXfrm rot="10800000">
        <a:off x="0" y="3386666"/>
        <a:ext cx="4064000" cy="2032000"/>
      </dsp:txXfrm>
    </dsp:sp>
    <dsp:sp modelId="{D2422CFC-64A5-4E24-9F46-1CDA73C5BF6F}">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Dignity and Respect </a:t>
          </a:r>
        </a:p>
      </dsp:txBody>
      <dsp:txXfrm rot="-5400000">
        <a:off x="4063999" y="3386666"/>
        <a:ext cx="4064000" cy="2032000"/>
      </dsp:txXfrm>
    </dsp:sp>
    <dsp:sp modelId="{961D8291-A1AA-439C-9B5B-62F2FD2E034E}">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dsp:txBody>
      <dsp:txXfrm>
        <a:off x="2910928" y="2098129"/>
        <a:ext cx="2306142" cy="1222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Why a </a:t>
          </a:r>
          <a:r>
            <a:rPr lang="en-US" sz="6000" b="1" i="1" kern="1200" dirty="0"/>
            <a:t>Growing Faith </a:t>
          </a:r>
          <a:r>
            <a:rPr lang="en-US" sz="6000" b="1" i="0" kern="1200" dirty="0"/>
            <a:t>network?</a:t>
          </a:r>
          <a:endParaRPr lang="en-US" sz="6000" kern="1200" dirty="0"/>
        </a:p>
      </dsp:txBody>
      <dsp:txXfrm>
        <a:off x="124538" y="124538"/>
        <a:ext cx="7878924" cy="40029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do we mean by </a:t>
          </a:r>
          <a:r>
            <a:rPr lang="en-US" sz="6000" b="1" i="1" kern="1200" dirty="0"/>
            <a:t>Growing Faith</a:t>
          </a:r>
          <a:r>
            <a:rPr lang="en-US" sz="6000" b="1" i="0" kern="1200" dirty="0"/>
            <a:t>?</a:t>
          </a:r>
          <a:endParaRPr lang="en-US" sz="6000" kern="1200" dirty="0"/>
        </a:p>
      </dsp:txBody>
      <dsp:txXfrm>
        <a:off x="124538" y="124538"/>
        <a:ext cx="7878924" cy="4002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18DF8-AFC5-40FF-806B-BE03A81B6562}">
      <dsp:nvSpPr>
        <dsp:cNvPr id="0" name=""/>
        <dsp:cNvSpPr/>
      </dsp:nvSpPr>
      <dsp:spPr>
        <a:xfrm>
          <a:off x="2438399" y="67733"/>
          <a:ext cx="3251200" cy="3251200"/>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t>Schools</a:t>
          </a:r>
        </a:p>
      </dsp:txBody>
      <dsp:txXfrm>
        <a:off x="2871893" y="636693"/>
        <a:ext cx="2384213" cy="1463040"/>
      </dsp:txXfrm>
    </dsp:sp>
    <dsp:sp modelId="{B041C621-CD0C-4B75-BFCE-9585EC942101}">
      <dsp:nvSpPr>
        <dsp:cNvPr id="0" name=""/>
        <dsp:cNvSpPr/>
      </dsp:nvSpPr>
      <dsp:spPr>
        <a:xfrm>
          <a:off x="3611541" y="2099733"/>
          <a:ext cx="3251200" cy="3251200"/>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Households</a:t>
          </a:r>
        </a:p>
      </dsp:txBody>
      <dsp:txXfrm>
        <a:off x="4605866" y="2939626"/>
        <a:ext cx="1950720" cy="1788160"/>
      </dsp:txXfrm>
    </dsp:sp>
    <dsp:sp modelId="{763C73AC-B088-4C25-8108-6D482C34DCD1}">
      <dsp:nvSpPr>
        <dsp:cNvPr id="0" name=""/>
        <dsp:cNvSpPr/>
      </dsp:nvSpPr>
      <dsp:spPr>
        <a:xfrm>
          <a:off x="1265258" y="2099733"/>
          <a:ext cx="3251200" cy="3251200"/>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dirty="0"/>
            <a:t>Churches</a:t>
          </a:r>
        </a:p>
      </dsp:txBody>
      <dsp:txXfrm>
        <a:off x="1571413" y="2939626"/>
        <a:ext cx="1950720" cy="17881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Connected Communities</a:t>
          </a:r>
          <a:endParaRPr lang="en-US" sz="6000" kern="1200" dirty="0"/>
        </a:p>
      </dsp:txBody>
      <dsp:txXfrm>
        <a:off x="124538" y="124538"/>
        <a:ext cx="7878924" cy="40029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Spiritual        Encounters</a:t>
          </a:r>
          <a:endParaRPr lang="en-US" sz="6000" kern="1200" dirty="0"/>
        </a:p>
      </dsp:txBody>
      <dsp:txXfrm>
        <a:off x="124538" y="124538"/>
        <a:ext cx="7878924" cy="40029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7B539-8C87-489B-859E-1B8D4A6A41C9}">
      <dsp:nvSpPr>
        <dsp:cNvPr id="0" name=""/>
        <dsp:cNvSpPr/>
      </dsp:nvSpPr>
      <dsp:spPr>
        <a:xfrm>
          <a:off x="1309" y="589328"/>
          <a:ext cx="4594628" cy="2917589"/>
        </a:xfrm>
        <a:prstGeom prst="roundRect">
          <a:avLst>
            <a:gd name="adj" fmla="val 10000"/>
          </a:avLst>
        </a:prstGeom>
        <a:solidFill>
          <a:schemeClr val="accent1">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CD125B0-62AF-41E5-A855-25B041DF4615}">
      <dsp:nvSpPr>
        <dsp:cNvPr id="0" name=""/>
        <dsp:cNvSpPr/>
      </dsp:nvSpPr>
      <dsp:spPr>
        <a:xfrm>
          <a:off x="511823" y="1074317"/>
          <a:ext cx="4594628" cy="291758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Religion is identified as a matter of mind, belief and practise, part of cultural expression associated with minority rights and human equality.</a:t>
          </a:r>
          <a:endParaRPr lang="en-US" sz="3000" kern="1200" dirty="0"/>
        </a:p>
      </dsp:txBody>
      <dsp:txXfrm>
        <a:off x="597276" y="1159770"/>
        <a:ext cx="4423722" cy="2746683"/>
      </dsp:txXfrm>
    </dsp:sp>
    <dsp:sp modelId="{9A6AE0A5-66E8-4E71-89FE-7675C7DCA81B}">
      <dsp:nvSpPr>
        <dsp:cNvPr id="0" name=""/>
        <dsp:cNvSpPr/>
      </dsp:nvSpPr>
      <dsp:spPr>
        <a:xfrm>
          <a:off x="5616966" y="589328"/>
          <a:ext cx="4594628" cy="2917589"/>
        </a:xfrm>
        <a:prstGeom prst="roundRect">
          <a:avLst>
            <a:gd name="adj" fmla="val 10000"/>
          </a:avLst>
        </a:prstGeom>
        <a:solidFill>
          <a:schemeClr val="accent1">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90ECC73-A8A8-44CA-A63F-84B9DACCBF00}">
      <dsp:nvSpPr>
        <dsp:cNvPr id="0" name=""/>
        <dsp:cNvSpPr/>
      </dsp:nvSpPr>
      <dsp:spPr>
        <a:xfrm>
          <a:off x="6127480" y="1074317"/>
          <a:ext cx="4594628" cy="291758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Spirituality is identified as an aspect of human development and overall human health.</a:t>
          </a:r>
          <a:endParaRPr lang="en-US" sz="3000" kern="1200" dirty="0"/>
        </a:p>
      </dsp:txBody>
      <dsp:txXfrm>
        <a:off x="6212933" y="1159770"/>
        <a:ext cx="4423722" cy="27466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Imaginative      Practices</a:t>
          </a:r>
          <a:endParaRPr lang="en-US" sz="6000" kern="1200" dirty="0"/>
        </a:p>
      </dsp:txBody>
      <dsp:txXfrm>
        <a:off x="124538" y="124538"/>
        <a:ext cx="7878924" cy="400297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8932"/>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idx="1"/>
          </p:nvPr>
        </p:nvSpPr>
        <p:spPr>
          <a:xfrm>
            <a:off x="3854941" y="0"/>
            <a:ext cx="2949099" cy="498932"/>
          </a:xfrm>
          <a:prstGeom prst="rect">
            <a:avLst/>
          </a:prstGeom>
        </p:spPr>
        <p:txBody>
          <a:bodyPr vert="horz" lIns="91432" tIns="45716" rIns="91432" bIns="45716" rtlCol="0"/>
          <a:lstStyle>
            <a:lvl1pPr algn="r">
              <a:defRPr sz="1200"/>
            </a:lvl1pPr>
          </a:lstStyle>
          <a:p>
            <a:fld id="{F7FED21E-5084-4E0E-B1E6-8D25AEFF656F}" type="datetimeFigureOut">
              <a:rPr lang="en-GB" smtClean="0"/>
              <a:t>30/01/2020</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32" tIns="45716" rIns="91432" bIns="4571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45173"/>
            <a:ext cx="2949099" cy="498931"/>
          </a:xfrm>
          <a:prstGeom prst="rect">
            <a:avLst/>
          </a:prstGeom>
        </p:spPr>
        <p:txBody>
          <a:bodyPr vert="horz" lIns="91432" tIns="45716" rIns="91432" bIns="45716" rtlCol="0" anchor="b"/>
          <a:lstStyle>
            <a:lvl1pPr algn="l">
              <a:defRPr sz="1200"/>
            </a:lvl1pPr>
          </a:lstStyle>
          <a:p>
            <a:endParaRPr lang="en-GB"/>
          </a:p>
        </p:txBody>
      </p:sp>
      <p:sp>
        <p:nvSpPr>
          <p:cNvPr id="7" name="Slide Number Placeholder 6"/>
          <p:cNvSpPr>
            <a:spLocks noGrp="1"/>
          </p:cNvSpPr>
          <p:nvPr>
            <p:ph type="sldNum" sz="quarter" idx="5"/>
          </p:nvPr>
        </p:nvSpPr>
        <p:spPr>
          <a:xfrm>
            <a:off x="3854941" y="9445173"/>
            <a:ext cx="2949099" cy="498931"/>
          </a:xfrm>
          <a:prstGeom prst="rect">
            <a:avLst/>
          </a:prstGeom>
        </p:spPr>
        <p:txBody>
          <a:bodyPr vert="horz" lIns="91432" tIns="45716" rIns="91432" bIns="45716" rtlCol="0" anchor="b"/>
          <a:lstStyle>
            <a:lvl1pPr algn="r">
              <a:defRPr sz="1200"/>
            </a:lvl1pPr>
          </a:lstStyle>
          <a:p>
            <a:fld id="{9D9998D5-325A-4DEB-9AAA-8E88D77429C4}" type="slidenum">
              <a:rPr lang="en-GB" smtClean="0"/>
              <a:t>‹#›</a:t>
            </a:fld>
            <a:endParaRPr lang="en-GB"/>
          </a:p>
        </p:txBody>
      </p:sp>
    </p:spTree>
    <p:extLst>
      <p:ext uri="{BB962C8B-B14F-4D97-AF65-F5344CB8AC3E}">
        <p14:creationId xmlns:p14="http://schemas.microsoft.com/office/powerpoint/2010/main" val="28778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a:t>
            </a:fld>
            <a:endParaRPr lang="en-GB"/>
          </a:p>
        </p:txBody>
      </p:sp>
    </p:spTree>
    <p:extLst>
      <p:ext uri="{BB962C8B-B14F-4D97-AF65-F5344CB8AC3E}">
        <p14:creationId xmlns:p14="http://schemas.microsoft.com/office/powerpoint/2010/main" val="42009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16</a:t>
            </a:fld>
            <a:endParaRPr lang="en-GB"/>
          </a:p>
        </p:txBody>
      </p:sp>
    </p:spTree>
    <p:extLst>
      <p:ext uri="{BB962C8B-B14F-4D97-AF65-F5344CB8AC3E}">
        <p14:creationId xmlns:p14="http://schemas.microsoft.com/office/powerpoint/2010/main" val="273836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23</a:t>
            </a:fld>
            <a:endParaRPr lang="en-GB"/>
          </a:p>
        </p:txBody>
      </p:sp>
    </p:spTree>
    <p:extLst>
      <p:ext uri="{BB962C8B-B14F-4D97-AF65-F5344CB8AC3E}">
        <p14:creationId xmlns:p14="http://schemas.microsoft.com/office/powerpoint/2010/main" val="365910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41655">
              <a:defRPr/>
            </a:pPr>
            <a:fld id="{993F5F33-B237-47E8-A4C6-27D10B3980B1}" type="slidenum">
              <a:rPr lang="en-GB">
                <a:solidFill>
                  <a:prstClr val="black"/>
                </a:solidFill>
                <a:latin typeface="Calibri" panose="020F0502020204030204"/>
              </a:rPr>
              <a:pPr defTabSz="441655">
                <a:defRPr/>
              </a:pPr>
              <a:t>25</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87931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1989 the UNCRC recognised both religion and spirituality, made provision for both within the convention, and saw both as a right</a:t>
            </a:r>
          </a:p>
          <a:p>
            <a:endParaRPr lang="en-GB" dirty="0"/>
          </a:p>
          <a:p>
            <a:r>
              <a:rPr lang="en-GB" dirty="0"/>
              <a:t>RELIGION – a matter of mind, choice</a:t>
            </a:r>
          </a:p>
          <a:p>
            <a:r>
              <a:rPr lang="en-GB" dirty="0"/>
              <a:t>SPIRITUALITY – important for healthy development</a:t>
            </a:r>
          </a:p>
          <a:p>
            <a:r>
              <a:rPr lang="en-GB" dirty="0"/>
              <a:t>Articles 14, 29 &amp; 30 are concerned with religious rights</a:t>
            </a:r>
          </a:p>
          <a:p>
            <a:r>
              <a:rPr lang="en-GB" dirty="0"/>
              <a:t>Articles 17, 27 &amp; 32 are concerned with spirituality</a:t>
            </a:r>
          </a:p>
          <a:p>
            <a:r>
              <a:rPr lang="en-GB" dirty="0"/>
              <a:t>Article 14 States Parties shall respect the right of the child to freedom of thought, conscience and religion</a:t>
            </a:r>
          </a:p>
          <a:p>
            <a:r>
              <a:rPr lang="en-GB" dirty="0"/>
              <a:t>Article 17 States Parties recognize the important function performed by the mass media and shall ensure that the child has access to information and material from a diversity of national and international sources, especially those aimed at the promotion of his or her social, spiritual and moral well-being and physical and mental health. </a:t>
            </a:r>
          </a:p>
          <a:p>
            <a:r>
              <a:rPr lang="en-GB" dirty="0"/>
              <a:t>Article 27 1. States Parties recognize the right of every child to a standard of living adequate for the child’s physical, mental, spiritual, moral and social development.</a:t>
            </a:r>
          </a:p>
          <a:p>
            <a:r>
              <a:rPr lang="en-GB" dirty="0"/>
              <a:t>Article 29 (d) The preparation of the child for responsible life in a free society, in the spirit of understanding, peace, tolerance, equality of sexes, and friendship among all peoples, ethnic, national and religious groups and persons of indigenous origin; </a:t>
            </a:r>
          </a:p>
          <a:p>
            <a:r>
              <a:rPr lang="en-GB" dirty="0"/>
              <a:t>Article 30 In those States in which ethnic, religious or linguistic minorities or persons of indigenous origin exist, a child belonging to such a minority or who is indigenous shall not be denied the right, in community with other members of his or her group, to enjoy his or her own culture, to profess and practise his or her own religion, or to use his or her own language.</a:t>
            </a:r>
          </a:p>
          <a:p>
            <a:r>
              <a:rPr lang="en-GB" dirty="0"/>
              <a:t>Article 32 States Parties recognize the right of the child to be protected from economic exploitation and from performing any work that is likely to be hazardous or to interfere with the child’s education, or to be harmful to the child’s health or physical, mental, spiritual, moral or social development.</a:t>
            </a:r>
          </a:p>
        </p:txBody>
      </p:sp>
      <p:sp>
        <p:nvSpPr>
          <p:cNvPr id="4" name="Slide Number Placeholder 3"/>
          <p:cNvSpPr>
            <a:spLocks noGrp="1"/>
          </p:cNvSpPr>
          <p:nvPr>
            <p:ph type="sldNum" sz="quarter" idx="10"/>
          </p:nvPr>
        </p:nvSpPr>
        <p:spPr/>
        <p:txBody>
          <a:bodyPr/>
          <a:lstStyle/>
          <a:p>
            <a:pPr defTabSz="441655">
              <a:defRPr/>
            </a:pPr>
            <a:fld id="{993F5F33-B237-47E8-A4C6-27D10B3980B1}" type="slidenum">
              <a:rPr lang="en-GB">
                <a:solidFill>
                  <a:prstClr val="black"/>
                </a:solidFill>
                <a:latin typeface="Calibri" panose="020F0502020204030204"/>
              </a:rPr>
              <a:pPr defTabSz="441655">
                <a:defRPr/>
              </a:pPr>
              <a:t>26</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90400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41655">
              <a:defRPr/>
            </a:pPr>
            <a:fld id="{993F5F33-B237-47E8-A4C6-27D10B3980B1}" type="slidenum">
              <a:rPr lang="en-GB">
                <a:solidFill>
                  <a:prstClr val="black"/>
                </a:solidFill>
                <a:latin typeface="Calibri" panose="020F0502020204030204"/>
              </a:rPr>
              <a:pPr defTabSz="441655">
                <a:defRPr/>
              </a:pPr>
              <a:t>27</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21028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hard to pin down!! And very difficult to define – so much so that most people have their own understanding or working definition.</a:t>
            </a:r>
          </a:p>
        </p:txBody>
      </p:sp>
      <p:sp>
        <p:nvSpPr>
          <p:cNvPr id="4" name="Slide Number Placeholder 3"/>
          <p:cNvSpPr>
            <a:spLocks noGrp="1"/>
          </p:cNvSpPr>
          <p:nvPr>
            <p:ph type="sldNum" sz="quarter" idx="10"/>
          </p:nvPr>
        </p:nvSpPr>
        <p:spPr/>
        <p:txBody>
          <a:bodyPr/>
          <a:lstStyle/>
          <a:p>
            <a:pPr defTabSz="441655">
              <a:defRPr/>
            </a:pPr>
            <a:fld id="{993F5F33-B237-47E8-A4C6-27D10B3980B1}" type="slidenum">
              <a:rPr lang="en-GB">
                <a:solidFill>
                  <a:prstClr val="black"/>
                </a:solidFill>
                <a:latin typeface="Calibri" panose="020F0502020204030204"/>
              </a:rPr>
              <a:pPr defTabSz="441655">
                <a:defRPr/>
              </a:pPr>
              <a:t>28</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407754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41655">
              <a:defRPr/>
            </a:pPr>
            <a:fld id="{4AC41E3D-33DD-4839-B4FD-C6ED99C30A57}" type="slidenum">
              <a:rPr lang="en-GB">
                <a:solidFill>
                  <a:prstClr val="black"/>
                </a:solidFill>
                <a:latin typeface="Calibri" panose="020F0502020204030204"/>
              </a:rPr>
              <a:pPr defTabSz="441655">
                <a:defRPr/>
              </a:pPr>
              <a:t>30</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01157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33</a:t>
            </a:fld>
            <a:endParaRPr lang="en-GB"/>
          </a:p>
        </p:txBody>
      </p:sp>
    </p:spTree>
    <p:extLst>
      <p:ext uri="{BB962C8B-B14F-4D97-AF65-F5344CB8AC3E}">
        <p14:creationId xmlns:p14="http://schemas.microsoft.com/office/powerpoint/2010/main" val="3008695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GB" dirty="0"/>
              <a:t>Brendan Hyde in Children and Spirituality</a:t>
            </a:r>
          </a:p>
          <a:p>
            <a:endParaRPr lang="en-GB" dirty="0"/>
          </a:p>
        </p:txBody>
      </p:sp>
      <p:sp>
        <p:nvSpPr>
          <p:cNvPr id="4" name="Slide Number Placeholder 3"/>
          <p:cNvSpPr>
            <a:spLocks noGrp="1"/>
          </p:cNvSpPr>
          <p:nvPr>
            <p:ph type="sldNum" sz="quarter" idx="10"/>
          </p:nvPr>
        </p:nvSpPr>
        <p:spPr/>
        <p:txBody>
          <a:bodyPr/>
          <a:lstStyle/>
          <a:p>
            <a:pPr defTabSz="441655">
              <a:defRPr/>
            </a:pPr>
            <a:fld id="{4AC41E3D-33DD-4839-B4FD-C6ED99C30A57}" type="slidenum">
              <a:rPr lang="en-GB">
                <a:solidFill>
                  <a:prstClr val="black"/>
                </a:solidFill>
                <a:latin typeface="Calibri" panose="020F0502020204030204"/>
              </a:rPr>
              <a:pPr defTabSz="441655">
                <a:defRPr/>
              </a:pPr>
              <a:t>34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902050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35</a:t>
            </a:fld>
            <a:endParaRPr lang="en-GB"/>
          </a:p>
        </p:txBody>
      </p:sp>
    </p:spTree>
    <p:extLst>
      <p:ext uri="{BB962C8B-B14F-4D97-AF65-F5344CB8AC3E}">
        <p14:creationId xmlns:p14="http://schemas.microsoft.com/office/powerpoint/2010/main" val="185513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a:t>
            </a:fld>
            <a:endParaRPr lang="en-GB"/>
          </a:p>
        </p:txBody>
      </p:sp>
    </p:spTree>
    <p:extLst>
      <p:ext uri="{BB962C8B-B14F-4D97-AF65-F5344CB8AC3E}">
        <p14:creationId xmlns:p14="http://schemas.microsoft.com/office/powerpoint/2010/main" val="3349347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41655">
              <a:defRPr/>
            </a:pPr>
            <a:fld id="{993F5F33-B237-47E8-A4C6-27D10B3980B1}" type="slidenum">
              <a:rPr lang="en-GB">
                <a:solidFill>
                  <a:prstClr val="black"/>
                </a:solidFill>
                <a:latin typeface="Calibri" panose="020F0502020204030204"/>
              </a:rPr>
              <a:pPr defTabSz="441655">
                <a:defRPr/>
              </a:pPr>
              <a:t>36</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229638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39</a:t>
            </a:fld>
            <a:endParaRPr lang="en-GB"/>
          </a:p>
        </p:txBody>
      </p:sp>
    </p:spTree>
    <p:extLst>
      <p:ext uri="{BB962C8B-B14F-4D97-AF65-F5344CB8AC3E}">
        <p14:creationId xmlns:p14="http://schemas.microsoft.com/office/powerpoint/2010/main" val="860154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this mean for your context? Are there opportunities for creation of new ideas? How comfortable are you with the idea of ‘chaos’? What sort of ‘order’ is required for faith to grow?</a:t>
            </a:r>
          </a:p>
        </p:txBody>
      </p:sp>
      <p:sp>
        <p:nvSpPr>
          <p:cNvPr id="4" name="Slide Number Placeholder 3"/>
          <p:cNvSpPr>
            <a:spLocks noGrp="1"/>
          </p:cNvSpPr>
          <p:nvPr>
            <p:ph type="sldNum" sz="quarter" idx="5"/>
          </p:nvPr>
        </p:nvSpPr>
        <p:spPr/>
        <p:txBody>
          <a:bodyPr/>
          <a:lstStyle/>
          <a:p>
            <a:fld id="{9D9998D5-325A-4DEB-9AAA-8E88D77429C4}" type="slidenum">
              <a:rPr lang="en-GB" smtClean="0"/>
              <a:t>40</a:t>
            </a:fld>
            <a:endParaRPr lang="en-GB"/>
          </a:p>
        </p:txBody>
      </p:sp>
    </p:spTree>
    <p:extLst>
      <p:ext uri="{BB962C8B-B14F-4D97-AF65-F5344CB8AC3E}">
        <p14:creationId xmlns:p14="http://schemas.microsoft.com/office/powerpoint/2010/main" val="1567496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46</a:t>
            </a:fld>
            <a:endParaRPr lang="en-GB"/>
          </a:p>
        </p:txBody>
      </p:sp>
    </p:spTree>
    <p:extLst>
      <p:ext uri="{BB962C8B-B14F-4D97-AF65-F5344CB8AC3E}">
        <p14:creationId xmlns:p14="http://schemas.microsoft.com/office/powerpoint/2010/main" val="861880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4</a:t>
            </a:fld>
            <a:endParaRPr lang="en-GB"/>
          </a:p>
        </p:txBody>
      </p:sp>
    </p:spTree>
    <p:extLst>
      <p:ext uri="{BB962C8B-B14F-4D97-AF65-F5344CB8AC3E}">
        <p14:creationId xmlns:p14="http://schemas.microsoft.com/office/powerpoint/2010/main" val="913303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6</a:t>
            </a:fld>
            <a:endParaRPr lang="en-GB"/>
          </a:p>
        </p:txBody>
      </p:sp>
    </p:spTree>
    <p:extLst>
      <p:ext uri="{BB962C8B-B14F-4D97-AF65-F5344CB8AC3E}">
        <p14:creationId xmlns:p14="http://schemas.microsoft.com/office/powerpoint/2010/main" val="2357655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8</a:t>
            </a:fld>
            <a:endParaRPr lang="en-GB"/>
          </a:p>
        </p:txBody>
      </p:sp>
    </p:spTree>
    <p:extLst>
      <p:ext uri="{BB962C8B-B14F-4D97-AF65-F5344CB8AC3E}">
        <p14:creationId xmlns:p14="http://schemas.microsoft.com/office/powerpoint/2010/main" val="1803908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883310">
              <a:defRPr/>
            </a:pPr>
            <a:fld id="{17210317-1B6B-4977-A580-015040F026A6}" type="slidenum">
              <a:rPr lang="en-GB">
                <a:solidFill>
                  <a:prstClr val="black"/>
                </a:solidFill>
                <a:latin typeface="Calibri" panose="020F0502020204030204"/>
              </a:rPr>
              <a:pPr defTabSz="883310">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2156611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883310">
              <a:defRPr/>
            </a:pPr>
            <a:fld id="{C50159CE-7F76-41BB-AEE4-6B882756C6B9}" type="slidenum">
              <a:rPr lang="en-GB">
                <a:solidFill>
                  <a:prstClr val="black"/>
                </a:solidFill>
                <a:latin typeface="Calibri" panose="020F0502020204030204"/>
              </a:rPr>
              <a:pPr defTabSz="883310">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106774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13</a:t>
            </a:fld>
            <a:endParaRPr lang="en-GB"/>
          </a:p>
        </p:txBody>
      </p:sp>
    </p:spTree>
    <p:extLst>
      <p:ext uri="{BB962C8B-B14F-4D97-AF65-F5344CB8AC3E}">
        <p14:creationId xmlns:p14="http://schemas.microsoft.com/office/powerpoint/2010/main" val="171103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63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ession BLANK TopL">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125EE217-73E5-4843-845D-C59B8642E543}"/>
              </a:ext>
            </a:extLst>
          </p:cNvPr>
          <p:cNvGrpSpPr>
            <a:grpSpLocks/>
          </p:cNvGrpSpPr>
          <p:nvPr userDrawn="1"/>
        </p:nvGrpSpPr>
        <p:grpSpPr bwMode="auto">
          <a:xfrm>
            <a:off x="-703238" y="-271125"/>
            <a:ext cx="2936299" cy="2976934"/>
            <a:chOff x="108313157" y="108978044"/>
            <a:chExt cx="1416968" cy="1436469"/>
          </a:xfrm>
        </p:grpSpPr>
        <p:sp>
          <p:nvSpPr>
            <p:cNvPr id="6" name="Oval 3">
              <a:extLst>
                <a:ext uri="{FF2B5EF4-FFF2-40B4-BE49-F238E27FC236}">
                  <a16:creationId xmlns:a16="http://schemas.microsoft.com/office/drawing/2014/main" id="{5C0874AB-2BBC-4365-AD3B-BC613843CA4B}"/>
                </a:ext>
              </a:extLst>
            </p:cNvPr>
            <p:cNvSpPr>
              <a:spLocks noChangeArrowheads="1"/>
            </p:cNvSpPr>
            <p:nvPr/>
          </p:nvSpPr>
          <p:spPr bwMode="auto">
            <a:xfrm>
              <a:off x="108836848" y="108978044"/>
              <a:ext cx="893277" cy="893277"/>
            </a:xfrm>
            <a:prstGeom prst="ellipse">
              <a:avLst/>
            </a:prstGeom>
            <a:noFill/>
            <a:ln w="114300" algn="ctr">
              <a:solidFill>
                <a:srgbClr val="F3F0F7"/>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7" name="Oval 4">
              <a:extLst>
                <a:ext uri="{FF2B5EF4-FFF2-40B4-BE49-F238E27FC236}">
                  <a16:creationId xmlns:a16="http://schemas.microsoft.com/office/drawing/2014/main" id="{1A93904E-FA5A-4D4D-BF22-1C03973A004D}"/>
                </a:ext>
              </a:extLst>
            </p:cNvPr>
            <p:cNvSpPr>
              <a:spLocks noChangeArrowheads="1"/>
            </p:cNvSpPr>
            <p:nvPr/>
          </p:nvSpPr>
          <p:spPr bwMode="auto">
            <a:xfrm>
              <a:off x="108725782" y="109521237"/>
              <a:ext cx="893277" cy="893276"/>
            </a:xfrm>
            <a:prstGeom prst="ellipse">
              <a:avLst/>
            </a:prstGeom>
            <a:noFill/>
            <a:ln w="114300" algn="ctr">
              <a:solidFill>
                <a:srgbClr val="EBE1F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8" name="Oval 5">
              <a:extLst>
                <a:ext uri="{FF2B5EF4-FFF2-40B4-BE49-F238E27FC236}">
                  <a16:creationId xmlns:a16="http://schemas.microsoft.com/office/drawing/2014/main" id="{DD449733-185A-49B5-BFC9-D91219E5CEB5}"/>
                </a:ext>
              </a:extLst>
            </p:cNvPr>
            <p:cNvSpPr>
              <a:spLocks noChangeArrowheads="1"/>
            </p:cNvSpPr>
            <p:nvPr/>
          </p:nvSpPr>
          <p:spPr bwMode="auto">
            <a:xfrm>
              <a:off x="108313157" y="109162923"/>
              <a:ext cx="893277" cy="893277"/>
            </a:xfrm>
            <a:prstGeom prst="ellipse">
              <a:avLst/>
            </a:prstGeom>
            <a:noFill/>
            <a:ln w="114300" algn="ctr">
              <a:solidFill>
                <a:srgbClr val="CCD4E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pic>
        <p:nvPicPr>
          <p:cNvPr id="9" name="Picture 6" descr="Growing Faith Logo">
            <a:extLst>
              <a:ext uri="{FF2B5EF4-FFF2-40B4-BE49-F238E27FC236}">
                <a16:creationId xmlns:a16="http://schemas.microsoft.com/office/drawing/2014/main" id="{DE15A773-0EB6-43AD-B279-77F2AA5B7C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761" y="1968578"/>
            <a:ext cx="1268398" cy="491714"/>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3" name="Group 12">
            <a:extLst>
              <a:ext uri="{FF2B5EF4-FFF2-40B4-BE49-F238E27FC236}">
                <a16:creationId xmlns:a16="http://schemas.microsoft.com/office/drawing/2014/main" id="{85E61BA7-9908-4DD8-BF51-F69D40ABFA22}"/>
              </a:ext>
            </a:extLst>
          </p:cNvPr>
          <p:cNvGrpSpPr/>
          <p:nvPr userDrawn="1"/>
        </p:nvGrpSpPr>
        <p:grpSpPr>
          <a:xfrm>
            <a:off x="5620348" y="727228"/>
            <a:ext cx="8579861" cy="8462746"/>
            <a:chOff x="5620348" y="727228"/>
            <a:chExt cx="8579861" cy="8462746"/>
          </a:xfrm>
        </p:grpSpPr>
        <p:sp>
          <p:nvSpPr>
            <p:cNvPr id="10" name="Oval 3">
              <a:extLst>
                <a:ext uri="{FF2B5EF4-FFF2-40B4-BE49-F238E27FC236}">
                  <a16:creationId xmlns:a16="http://schemas.microsoft.com/office/drawing/2014/main" id="{15A5DD88-B02E-4B71-838C-34E7A2D2D161}"/>
                </a:ext>
              </a:extLst>
            </p:cNvPr>
            <p:cNvSpPr>
              <a:spLocks noChangeArrowheads="1"/>
            </p:cNvSpPr>
            <p:nvPr userDrawn="1"/>
          </p:nvSpPr>
          <p:spPr bwMode="auto">
            <a:xfrm rot="16200000">
              <a:off x="5620550" y="727026"/>
              <a:ext cx="5335036" cy="5335439"/>
            </a:xfrm>
            <a:prstGeom prst="ellipse">
              <a:avLst/>
            </a:prstGeom>
            <a:solidFill>
              <a:srgbClr val="F3F0F7">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11" name="Oval 4">
              <a:extLst>
                <a:ext uri="{FF2B5EF4-FFF2-40B4-BE49-F238E27FC236}">
                  <a16:creationId xmlns:a16="http://schemas.microsoft.com/office/drawing/2014/main" id="{76F090D2-2E6E-4898-9439-F6D062610D69}"/>
                </a:ext>
              </a:extLst>
            </p:cNvPr>
            <p:cNvSpPr>
              <a:spLocks noChangeArrowheads="1"/>
            </p:cNvSpPr>
            <p:nvPr userDrawn="1"/>
          </p:nvSpPr>
          <p:spPr bwMode="auto">
            <a:xfrm rot="16200000">
              <a:off x="8864975" y="1390363"/>
              <a:ext cx="5335036" cy="5335433"/>
            </a:xfrm>
            <a:prstGeom prst="ellipse">
              <a:avLst/>
            </a:prstGeom>
            <a:solidFill>
              <a:srgbClr val="EBE1F5">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12" name="Oval 5">
              <a:extLst>
                <a:ext uri="{FF2B5EF4-FFF2-40B4-BE49-F238E27FC236}">
                  <a16:creationId xmlns:a16="http://schemas.microsoft.com/office/drawing/2014/main" id="{A4CA7593-06AA-44F1-ACAE-7300943DFBBE}"/>
                </a:ext>
              </a:extLst>
            </p:cNvPr>
            <p:cNvSpPr>
              <a:spLocks noChangeArrowheads="1"/>
            </p:cNvSpPr>
            <p:nvPr userDrawn="1"/>
          </p:nvSpPr>
          <p:spPr bwMode="auto">
            <a:xfrm rot="16200000">
              <a:off x="6724811" y="3854736"/>
              <a:ext cx="5335036" cy="5335439"/>
            </a:xfrm>
            <a:prstGeom prst="ellipse">
              <a:avLst/>
            </a:prstGeom>
            <a:solidFill>
              <a:srgbClr val="CCD4E5">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31512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Session BLANK BotR">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125EE217-73E5-4843-845D-C59B8642E543}"/>
              </a:ext>
            </a:extLst>
          </p:cNvPr>
          <p:cNvGrpSpPr>
            <a:grpSpLocks/>
          </p:cNvGrpSpPr>
          <p:nvPr userDrawn="1"/>
        </p:nvGrpSpPr>
        <p:grpSpPr bwMode="auto">
          <a:xfrm>
            <a:off x="9383837" y="4535056"/>
            <a:ext cx="2936299" cy="2976934"/>
            <a:chOff x="108313157" y="108978044"/>
            <a:chExt cx="1416968" cy="1436469"/>
          </a:xfrm>
        </p:grpSpPr>
        <p:sp>
          <p:nvSpPr>
            <p:cNvPr id="6" name="Oval 3">
              <a:extLst>
                <a:ext uri="{FF2B5EF4-FFF2-40B4-BE49-F238E27FC236}">
                  <a16:creationId xmlns:a16="http://schemas.microsoft.com/office/drawing/2014/main" id="{5C0874AB-2BBC-4365-AD3B-BC613843CA4B}"/>
                </a:ext>
              </a:extLst>
            </p:cNvPr>
            <p:cNvSpPr>
              <a:spLocks noChangeArrowheads="1"/>
            </p:cNvSpPr>
            <p:nvPr/>
          </p:nvSpPr>
          <p:spPr bwMode="auto">
            <a:xfrm>
              <a:off x="108836848" y="108978044"/>
              <a:ext cx="893277" cy="893277"/>
            </a:xfrm>
            <a:prstGeom prst="ellipse">
              <a:avLst/>
            </a:prstGeom>
            <a:noFill/>
            <a:ln w="114300" algn="ctr">
              <a:solidFill>
                <a:srgbClr val="F3F0F7"/>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7" name="Oval 4">
              <a:extLst>
                <a:ext uri="{FF2B5EF4-FFF2-40B4-BE49-F238E27FC236}">
                  <a16:creationId xmlns:a16="http://schemas.microsoft.com/office/drawing/2014/main" id="{1A93904E-FA5A-4D4D-BF22-1C03973A004D}"/>
                </a:ext>
              </a:extLst>
            </p:cNvPr>
            <p:cNvSpPr>
              <a:spLocks noChangeArrowheads="1"/>
            </p:cNvSpPr>
            <p:nvPr/>
          </p:nvSpPr>
          <p:spPr bwMode="auto">
            <a:xfrm>
              <a:off x="108725782" y="109521237"/>
              <a:ext cx="893277" cy="893276"/>
            </a:xfrm>
            <a:prstGeom prst="ellipse">
              <a:avLst/>
            </a:prstGeom>
            <a:noFill/>
            <a:ln w="114300" algn="ctr">
              <a:solidFill>
                <a:srgbClr val="EBE1F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8" name="Oval 5">
              <a:extLst>
                <a:ext uri="{FF2B5EF4-FFF2-40B4-BE49-F238E27FC236}">
                  <a16:creationId xmlns:a16="http://schemas.microsoft.com/office/drawing/2014/main" id="{DD449733-185A-49B5-BFC9-D91219E5CEB5}"/>
                </a:ext>
              </a:extLst>
            </p:cNvPr>
            <p:cNvSpPr>
              <a:spLocks noChangeArrowheads="1"/>
            </p:cNvSpPr>
            <p:nvPr/>
          </p:nvSpPr>
          <p:spPr bwMode="auto">
            <a:xfrm>
              <a:off x="108313157" y="109162923"/>
              <a:ext cx="893277" cy="893277"/>
            </a:xfrm>
            <a:prstGeom prst="ellipse">
              <a:avLst/>
            </a:prstGeom>
            <a:noFill/>
            <a:ln w="114300" algn="ctr">
              <a:solidFill>
                <a:srgbClr val="CCD4E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pic>
        <p:nvPicPr>
          <p:cNvPr id="9" name="Picture 6" descr="Growing Faith Logo">
            <a:extLst>
              <a:ext uri="{FF2B5EF4-FFF2-40B4-BE49-F238E27FC236}">
                <a16:creationId xmlns:a16="http://schemas.microsoft.com/office/drawing/2014/main" id="{DE15A773-0EB6-43AD-B279-77F2AA5B7C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3331" y="4660281"/>
            <a:ext cx="1390774" cy="539154"/>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Oval 3">
            <a:extLst>
              <a:ext uri="{FF2B5EF4-FFF2-40B4-BE49-F238E27FC236}">
                <a16:creationId xmlns:a16="http://schemas.microsoft.com/office/drawing/2014/main" id="{44676BE6-3FA0-4BB0-A7A2-98974BBF9857}"/>
              </a:ext>
            </a:extLst>
          </p:cNvPr>
          <p:cNvSpPr>
            <a:spLocks noChangeArrowheads="1"/>
          </p:cNvSpPr>
          <p:nvPr userDrawn="1"/>
        </p:nvSpPr>
        <p:spPr bwMode="auto">
          <a:xfrm rot="16200000">
            <a:off x="5620550" y="727026"/>
            <a:ext cx="5335036" cy="5335439"/>
          </a:xfrm>
          <a:prstGeom prst="ellipse">
            <a:avLst/>
          </a:prstGeom>
          <a:solidFill>
            <a:srgbClr val="F3F0F7">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11" name="Oval 4">
            <a:extLst>
              <a:ext uri="{FF2B5EF4-FFF2-40B4-BE49-F238E27FC236}">
                <a16:creationId xmlns:a16="http://schemas.microsoft.com/office/drawing/2014/main" id="{8F21B83A-A5DC-450E-A303-46AA7A65A16A}"/>
              </a:ext>
            </a:extLst>
          </p:cNvPr>
          <p:cNvSpPr>
            <a:spLocks noChangeArrowheads="1"/>
          </p:cNvSpPr>
          <p:nvPr userDrawn="1"/>
        </p:nvSpPr>
        <p:spPr bwMode="auto">
          <a:xfrm rot="16200000">
            <a:off x="8864975" y="1390363"/>
            <a:ext cx="5335036" cy="5335433"/>
          </a:xfrm>
          <a:prstGeom prst="ellipse">
            <a:avLst/>
          </a:prstGeom>
          <a:solidFill>
            <a:srgbClr val="EBE1F5">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12" name="Oval 5">
            <a:extLst>
              <a:ext uri="{FF2B5EF4-FFF2-40B4-BE49-F238E27FC236}">
                <a16:creationId xmlns:a16="http://schemas.microsoft.com/office/drawing/2014/main" id="{53461B62-E5E6-4FC1-80E9-AEDD73F33F19}"/>
              </a:ext>
            </a:extLst>
          </p:cNvPr>
          <p:cNvSpPr>
            <a:spLocks noChangeArrowheads="1"/>
          </p:cNvSpPr>
          <p:nvPr userDrawn="1"/>
        </p:nvSpPr>
        <p:spPr bwMode="auto">
          <a:xfrm rot="16200000">
            <a:off x="6724811" y="3854736"/>
            <a:ext cx="5335036" cy="5335439"/>
          </a:xfrm>
          <a:prstGeom prst="ellipse">
            <a:avLst/>
          </a:prstGeom>
          <a:solidFill>
            <a:srgbClr val="CCD4E5">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Tree>
    <p:extLst>
      <p:ext uri="{BB962C8B-B14F-4D97-AF65-F5344CB8AC3E}">
        <p14:creationId xmlns:p14="http://schemas.microsoft.com/office/powerpoint/2010/main" val="979469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NOT FOR USE">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125EE217-73E5-4843-845D-C59B8642E543}"/>
              </a:ext>
            </a:extLst>
          </p:cNvPr>
          <p:cNvGrpSpPr>
            <a:grpSpLocks/>
          </p:cNvGrpSpPr>
          <p:nvPr userDrawn="1"/>
        </p:nvGrpSpPr>
        <p:grpSpPr bwMode="auto">
          <a:xfrm>
            <a:off x="9015328" y="224041"/>
            <a:ext cx="2936299" cy="2976934"/>
            <a:chOff x="108313157" y="108978044"/>
            <a:chExt cx="1416968" cy="1436469"/>
          </a:xfrm>
        </p:grpSpPr>
        <p:sp>
          <p:nvSpPr>
            <p:cNvPr id="6" name="Oval 3">
              <a:extLst>
                <a:ext uri="{FF2B5EF4-FFF2-40B4-BE49-F238E27FC236}">
                  <a16:creationId xmlns:a16="http://schemas.microsoft.com/office/drawing/2014/main" id="{5C0874AB-2BBC-4365-AD3B-BC613843CA4B}"/>
                </a:ext>
              </a:extLst>
            </p:cNvPr>
            <p:cNvSpPr>
              <a:spLocks noChangeArrowheads="1"/>
            </p:cNvSpPr>
            <p:nvPr/>
          </p:nvSpPr>
          <p:spPr bwMode="auto">
            <a:xfrm>
              <a:off x="108836848" y="108978044"/>
              <a:ext cx="893277" cy="893277"/>
            </a:xfrm>
            <a:prstGeom prst="ellipse">
              <a:avLst/>
            </a:prstGeom>
            <a:noFill/>
            <a:ln w="114300" algn="ctr">
              <a:solidFill>
                <a:srgbClr val="F3F0F7"/>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7" name="Oval 4">
              <a:extLst>
                <a:ext uri="{FF2B5EF4-FFF2-40B4-BE49-F238E27FC236}">
                  <a16:creationId xmlns:a16="http://schemas.microsoft.com/office/drawing/2014/main" id="{1A93904E-FA5A-4D4D-BF22-1C03973A004D}"/>
                </a:ext>
              </a:extLst>
            </p:cNvPr>
            <p:cNvSpPr>
              <a:spLocks noChangeArrowheads="1"/>
            </p:cNvSpPr>
            <p:nvPr/>
          </p:nvSpPr>
          <p:spPr bwMode="auto">
            <a:xfrm>
              <a:off x="108725782" y="109521237"/>
              <a:ext cx="893277" cy="893276"/>
            </a:xfrm>
            <a:prstGeom prst="ellipse">
              <a:avLst/>
            </a:prstGeom>
            <a:noFill/>
            <a:ln w="114300" algn="ctr">
              <a:solidFill>
                <a:srgbClr val="EBE1F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8" name="Oval 5">
              <a:extLst>
                <a:ext uri="{FF2B5EF4-FFF2-40B4-BE49-F238E27FC236}">
                  <a16:creationId xmlns:a16="http://schemas.microsoft.com/office/drawing/2014/main" id="{DD449733-185A-49B5-BFC9-D91219E5CEB5}"/>
                </a:ext>
              </a:extLst>
            </p:cNvPr>
            <p:cNvSpPr>
              <a:spLocks noChangeArrowheads="1"/>
            </p:cNvSpPr>
            <p:nvPr/>
          </p:nvSpPr>
          <p:spPr bwMode="auto">
            <a:xfrm>
              <a:off x="108313157" y="109162923"/>
              <a:ext cx="893277" cy="893277"/>
            </a:xfrm>
            <a:prstGeom prst="ellipse">
              <a:avLst/>
            </a:prstGeom>
            <a:noFill/>
            <a:ln w="114300" algn="ctr">
              <a:solidFill>
                <a:srgbClr val="CCD4E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pic>
        <p:nvPicPr>
          <p:cNvPr id="9" name="Picture 6" descr="Growing Faith Logo">
            <a:extLst>
              <a:ext uri="{FF2B5EF4-FFF2-40B4-BE49-F238E27FC236}">
                <a16:creationId xmlns:a16="http://schemas.microsoft.com/office/drawing/2014/main" id="{DE15A773-0EB6-43AD-B279-77F2AA5B7C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63777" y="6043179"/>
            <a:ext cx="1390774" cy="539154"/>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Oval 3">
            <a:extLst>
              <a:ext uri="{FF2B5EF4-FFF2-40B4-BE49-F238E27FC236}">
                <a16:creationId xmlns:a16="http://schemas.microsoft.com/office/drawing/2014/main" id="{012ED41A-EEAE-4810-A8A6-D12B33B21C6A}"/>
              </a:ext>
            </a:extLst>
          </p:cNvPr>
          <p:cNvSpPr>
            <a:spLocks noChangeArrowheads="1"/>
          </p:cNvSpPr>
          <p:nvPr userDrawn="1"/>
        </p:nvSpPr>
        <p:spPr bwMode="auto">
          <a:xfrm>
            <a:off x="2126616" y="224041"/>
            <a:ext cx="3362630" cy="3362884"/>
          </a:xfrm>
          <a:prstGeom prst="ellipse">
            <a:avLst/>
          </a:prstGeom>
          <a:solidFill>
            <a:srgbClr val="F3F0F7"/>
          </a:solidFill>
          <a:ln w="228600" algn="ctr">
            <a:solidFill>
              <a:srgbClr val="F3F0F7"/>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11" name="Oval 4">
            <a:extLst>
              <a:ext uri="{FF2B5EF4-FFF2-40B4-BE49-F238E27FC236}">
                <a16:creationId xmlns:a16="http://schemas.microsoft.com/office/drawing/2014/main" id="{54CB83CF-6619-4261-9D99-CD1A9367FE16}"/>
              </a:ext>
            </a:extLst>
          </p:cNvPr>
          <p:cNvSpPr>
            <a:spLocks noChangeArrowheads="1"/>
          </p:cNvSpPr>
          <p:nvPr userDrawn="1"/>
        </p:nvSpPr>
        <p:spPr bwMode="auto">
          <a:xfrm>
            <a:off x="1708522" y="2268978"/>
            <a:ext cx="3362630" cy="3362880"/>
          </a:xfrm>
          <a:prstGeom prst="ellipse">
            <a:avLst/>
          </a:prstGeom>
          <a:solidFill>
            <a:srgbClr val="EBE1F5"/>
          </a:solidFill>
          <a:ln w="228600" algn="ctr">
            <a:solidFill>
              <a:srgbClr val="EBE1F5"/>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12" name="Oval 5">
            <a:extLst>
              <a:ext uri="{FF2B5EF4-FFF2-40B4-BE49-F238E27FC236}">
                <a16:creationId xmlns:a16="http://schemas.microsoft.com/office/drawing/2014/main" id="{251E51D2-BD13-4A5F-A1CF-5DFF654FDEFF}"/>
              </a:ext>
            </a:extLst>
          </p:cNvPr>
          <p:cNvSpPr>
            <a:spLocks noChangeArrowheads="1"/>
          </p:cNvSpPr>
          <p:nvPr userDrawn="1"/>
        </p:nvSpPr>
        <p:spPr bwMode="auto">
          <a:xfrm>
            <a:off x="155246" y="920048"/>
            <a:ext cx="3362630" cy="3362884"/>
          </a:xfrm>
          <a:prstGeom prst="ellipse">
            <a:avLst/>
          </a:prstGeom>
          <a:solidFill>
            <a:srgbClr val="CCD4E5"/>
          </a:solidFill>
          <a:ln w="228600" algn="ctr">
            <a:solidFill>
              <a:srgbClr val="CCD4E5"/>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Tree>
    <p:extLst>
      <p:ext uri="{BB962C8B-B14F-4D97-AF65-F5344CB8AC3E}">
        <p14:creationId xmlns:p14="http://schemas.microsoft.com/office/powerpoint/2010/main" val="3319244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7252" y="-13693"/>
            <a:ext cx="10515600" cy="548680"/>
          </a:xfrm>
          <a:prstGeom prst="rect">
            <a:avLst/>
          </a:prstGeom>
        </p:spPr>
        <p:txBody>
          <a:bodyPr/>
          <a:lstStyle>
            <a:lvl1pPr>
              <a:defRPr sz="2584"/>
            </a:lvl1pPr>
          </a:lstStyle>
          <a:p>
            <a:r>
              <a:rPr lang="en-US"/>
              <a:t>Click to edit Master title style</a:t>
            </a:r>
            <a:endParaRPr lang="en-GB"/>
          </a:p>
        </p:txBody>
      </p:sp>
      <p:sp>
        <p:nvSpPr>
          <p:cNvPr id="4" name="Oval 3">
            <a:extLst>
              <a:ext uri="{FF2B5EF4-FFF2-40B4-BE49-F238E27FC236}">
                <a16:creationId xmlns:a16="http://schemas.microsoft.com/office/drawing/2014/main" id="{C8989B17-51B6-4CC4-9C1F-55B8E198760D}"/>
              </a:ext>
            </a:extLst>
          </p:cNvPr>
          <p:cNvSpPr>
            <a:spLocks noChangeArrowheads="1"/>
          </p:cNvSpPr>
          <p:nvPr userDrawn="1"/>
        </p:nvSpPr>
        <p:spPr bwMode="auto">
          <a:xfrm rot="16200000">
            <a:off x="7136083" y="2327227"/>
            <a:ext cx="5335036" cy="5335439"/>
          </a:xfrm>
          <a:prstGeom prst="ellipse">
            <a:avLst/>
          </a:prstGeom>
          <a:solidFill>
            <a:srgbClr val="F3F0F7">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6" name="Oval 4">
            <a:extLst>
              <a:ext uri="{FF2B5EF4-FFF2-40B4-BE49-F238E27FC236}">
                <a16:creationId xmlns:a16="http://schemas.microsoft.com/office/drawing/2014/main" id="{F8CCBC8D-96B5-449F-B820-7F5E8B78BB9B}"/>
              </a:ext>
            </a:extLst>
          </p:cNvPr>
          <p:cNvSpPr>
            <a:spLocks noChangeArrowheads="1"/>
          </p:cNvSpPr>
          <p:nvPr userDrawn="1"/>
        </p:nvSpPr>
        <p:spPr bwMode="auto">
          <a:xfrm rot="16200000">
            <a:off x="10380508" y="2990564"/>
            <a:ext cx="5335036" cy="5335433"/>
          </a:xfrm>
          <a:prstGeom prst="ellipse">
            <a:avLst/>
          </a:prstGeom>
          <a:solidFill>
            <a:srgbClr val="EBE1F5">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7" name="Oval 5">
            <a:extLst>
              <a:ext uri="{FF2B5EF4-FFF2-40B4-BE49-F238E27FC236}">
                <a16:creationId xmlns:a16="http://schemas.microsoft.com/office/drawing/2014/main" id="{77763E56-33FA-4FC1-90FC-B66435881212}"/>
              </a:ext>
            </a:extLst>
          </p:cNvPr>
          <p:cNvSpPr>
            <a:spLocks noChangeArrowheads="1"/>
          </p:cNvSpPr>
          <p:nvPr userDrawn="1"/>
        </p:nvSpPr>
        <p:spPr bwMode="auto">
          <a:xfrm rot="16200000">
            <a:off x="8240344" y="5454937"/>
            <a:ext cx="5335036" cy="5335439"/>
          </a:xfrm>
          <a:prstGeom prst="ellipse">
            <a:avLst/>
          </a:prstGeom>
          <a:solidFill>
            <a:srgbClr val="CCD4E5">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Tree>
    <p:extLst>
      <p:ext uri="{BB962C8B-B14F-4D97-AF65-F5344CB8AC3E}">
        <p14:creationId xmlns:p14="http://schemas.microsoft.com/office/powerpoint/2010/main" val="1230481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942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F2F3EB-65EE-4F48-BE50-F9B618ED3195}" type="datetimeFigureOut">
              <a:rPr lang="en-GB" smtClean="0"/>
              <a:t>30/01/2020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B1F074-BB3F-44CC-9032-81F014E187AA}" type="slidenum">
              <a:rPr lang="en-GB" smtClean="0"/>
              <a:t>‹#›</a:t>
            </a:fld>
            <a:endParaRPr lang="en-GB"/>
          </a:p>
        </p:txBody>
      </p:sp>
    </p:spTree>
    <p:extLst>
      <p:ext uri="{BB962C8B-B14F-4D97-AF65-F5344CB8AC3E}">
        <p14:creationId xmlns:p14="http://schemas.microsoft.com/office/powerpoint/2010/main" val="791168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FEAAB3-F942-472B-84A2-8A7F2B604881}" type="datetimeFigureOut">
              <a:rPr lang="en-GB" smtClean="0"/>
              <a:t>30/01/2020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344882376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8" y="5867132"/>
            <a:ext cx="5511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874049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9FDE-B7D3-4CA4-869E-AEE9442A45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7BF8F8-28AE-4AF7-8EA1-033F8CC7C58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BB26F3-94C5-4EB7-AE0B-62200AFE3AD2}"/>
              </a:ext>
            </a:extLst>
          </p:cNvPr>
          <p:cNvSpPr>
            <a:spLocks noGrp="1"/>
          </p:cNvSpPr>
          <p:nvPr>
            <p:ph type="dt" sz="half" idx="10"/>
          </p:nvPr>
        </p:nvSpPr>
        <p:spPr/>
        <p:txBody>
          <a:bodyPr/>
          <a:lstStyle/>
          <a:p>
            <a:fld id="{5CEAEDBA-C811-4B14-8BEC-9C5510E53813}" type="datetimeFigureOut">
              <a:rPr lang="en-GB" smtClean="0"/>
              <a:t>30/01/2020</a:t>
            </a:fld>
            <a:endParaRPr lang="en-GB"/>
          </a:p>
        </p:txBody>
      </p:sp>
      <p:sp>
        <p:nvSpPr>
          <p:cNvPr id="5" name="Footer Placeholder 4">
            <a:extLst>
              <a:ext uri="{FF2B5EF4-FFF2-40B4-BE49-F238E27FC236}">
                <a16:creationId xmlns:a16="http://schemas.microsoft.com/office/drawing/2014/main" id="{097E7165-CA19-4C3F-AA43-A3D488470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561790-5C0D-423B-A35D-5EA33D124A1B}"/>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396285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4"/>
            <a:ext cx="4607188" cy="576263"/>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8"/>
            <a:ext cx="4895056" cy="2455863"/>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9" y="2667001"/>
            <a:ext cx="4622537" cy="576263"/>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8"/>
            <a:ext cx="4895056" cy="2455863"/>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325663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3168B07-71AE-47E9-8B07-99784B45A9D8}"/>
              </a:ext>
            </a:extLst>
          </p:cNvPr>
          <p:cNvGrpSpPr/>
          <p:nvPr userDrawn="1"/>
        </p:nvGrpSpPr>
        <p:grpSpPr>
          <a:xfrm>
            <a:off x="5620348" y="727228"/>
            <a:ext cx="8579861" cy="8462746"/>
            <a:chOff x="5620348" y="727228"/>
            <a:chExt cx="8579861" cy="8462746"/>
          </a:xfrm>
        </p:grpSpPr>
        <p:sp>
          <p:nvSpPr>
            <p:cNvPr id="9" name="Oval 3">
              <a:extLst>
                <a:ext uri="{FF2B5EF4-FFF2-40B4-BE49-F238E27FC236}">
                  <a16:creationId xmlns:a16="http://schemas.microsoft.com/office/drawing/2014/main" id="{F2E5CDFD-69A8-4A79-B1F8-354569868E74}"/>
                </a:ext>
              </a:extLst>
            </p:cNvPr>
            <p:cNvSpPr>
              <a:spLocks noChangeArrowheads="1"/>
            </p:cNvSpPr>
            <p:nvPr userDrawn="1"/>
          </p:nvSpPr>
          <p:spPr bwMode="auto">
            <a:xfrm rot="16200000">
              <a:off x="5620550" y="727026"/>
              <a:ext cx="5335036" cy="5335439"/>
            </a:xfrm>
            <a:prstGeom prst="ellipse">
              <a:avLst/>
            </a:prstGeom>
            <a:solidFill>
              <a:srgbClr val="F3F0F7">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10" name="Oval 4">
              <a:extLst>
                <a:ext uri="{FF2B5EF4-FFF2-40B4-BE49-F238E27FC236}">
                  <a16:creationId xmlns:a16="http://schemas.microsoft.com/office/drawing/2014/main" id="{4BD8FD32-5988-441E-B4B5-0CE25F4CCFF6}"/>
                </a:ext>
              </a:extLst>
            </p:cNvPr>
            <p:cNvSpPr>
              <a:spLocks noChangeArrowheads="1"/>
            </p:cNvSpPr>
            <p:nvPr userDrawn="1"/>
          </p:nvSpPr>
          <p:spPr bwMode="auto">
            <a:xfrm rot="16200000">
              <a:off x="8864975" y="1390363"/>
              <a:ext cx="5335036" cy="5335433"/>
            </a:xfrm>
            <a:prstGeom prst="ellipse">
              <a:avLst/>
            </a:prstGeom>
            <a:solidFill>
              <a:srgbClr val="EBE1F5">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11" name="Oval 5">
              <a:extLst>
                <a:ext uri="{FF2B5EF4-FFF2-40B4-BE49-F238E27FC236}">
                  <a16:creationId xmlns:a16="http://schemas.microsoft.com/office/drawing/2014/main" id="{0F28C9A0-1936-423A-AB36-98A69820646D}"/>
                </a:ext>
              </a:extLst>
            </p:cNvPr>
            <p:cNvSpPr>
              <a:spLocks noChangeArrowheads="1"/>
            </p:cNvSpPr>
            <p:nvPr userDrawn="1"/>
          </p:nvSpPr>
          <p:spPr bwMode="auto">
            <a:xfrm rot="16200000">
              <a:off x="6724811" y="3854736"/>
              <a:ext cx="5335036" cy="5335439"/>
            </a:xfrm>
            <a:prstGeom prst="ellipse">
              <a:avLst/>
            </a:prstGeom>
            <a:solidFill>
              <a:srgbClr val="CCD4E5">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A0DE7C20-645E-4D86-8A89-62A09A4A5155}"/>
              </a:ext>
            </a:extLst>
          </p:cNvPr>
          <p:cNvSpPr>
            <a:spLocks noGrp="1"/>
          </p:cNvSpPr>
          <p:nvPr>
            <p:ph type="ctrTitle" hasCustomPrompt="1"/>
          </p:nvPr>
        </p:nvSpPr>
        <p:spPr>
          <a:xfrm>
            <a:off x="3918498" y="2312611"/>
            <a:ext cx="8061835" cy="1664114"/>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noAutofit/>
          </a:bodyPr>
          <a:lstStyle>
            <a:lvl1pPr algn="ctr">
              <a:defRPr kumimoji="0" lang="en-GB" sz="8000" b="1" i="0" u="none" strike="noStrike" cap="none" normalizeH="0" baseline="0" dirty="0">
                <a:ln>
                  <a:noFill/>
                </a:ln>
                <a:solidFill>
                  <a:schemeClr val="tx1"/>
                </a:solidFill>
                <a:effectLst/>
                <a:latin typeface="Gill Sans MT" panose="020B0502020104020203" pitchFamily="34" charset="0"/>
                <a:ea typeface="+mn-ea"/>
                <a:cs typeface="+mn-cs"/>
              </a:defRPr>
            </a:lvl1pPr>
          </a:lstStyle>
          <a:p>
            <a:pPr marL="0" marR="0" lvl="0" indent="0" algn="ctr" eaLnBrk="0" fontAlgn="base" hangingPunct="0">
              <a:lnSpc>
                <a:spcPct val="100000"/>
              </a:lnSpc>
              <a:spcAft>
                <a:spcPct val="0"/>
              </a:spcAft>
              <a:buClrTx/>
              <a:buSzTx/>
              <a:buFontTx/>
              <a:tabLst/>
            </a:pPr>
            <a:r>
              <a:rPr lang="en-US"/>
              <a:t>CLICK TO EDIT MASTER TITLE STYLE</a:t>
            </a:r>
            <a:endParaRPr lang="en-GB"/>
          </a:p>
        </p:txBody>
      </p:sp>
      <p:grpSp>
        <p:nvGrpSpPr>
          <p:cNvPr id="4" name="Group 2">
            <a:extLst>
              <a:ext uri="{FF2B5EF4-FFF2-40B4-BE49-F238E27FC236}">
                <a16:creationId xmlns:a16="http://schemas.microsoft.com/office/drawing/2014/main" id="{7CEEFBB8-DB49-410F-98C8-D0C7936034AF}"/>
              </a:ext>
            </a:extLst>
          </p:cNvPr>
          <p:cNvGrpSpPr>
            <a:grpSpLocks/>
          </p:cNvGrpSpPr>
          <p:nvPr userDrawn="1"/>
        </p:nvGrpSpPr>
        <p:grpSpPr bwMode="auto">
          <a:xfrm>
            <a:off x="-1194127" y="-426851"/>
            <a:ext cx="5334000" cy="5407817"/>
            <a:chOff x="108313157" y="108978044"/>
            <a:chExt cx="1416968" cy="1436469"/>
          </a:xfrm>
        </p:grpSpPr>
        <p:sp>
          <p:nvSpPr>
            <p:cNvPr id="5" name="Oval 3">
              <a:extLst>
                <a:ext uri="{FF2B5EF4-FFF2-40B4-BE49-F238E27FC236}">
                  <a16:creationId xmlns:a16="http://schemas.microsoft.com/office/drawing/2014/main" id="{F0D56436-EC4B-439D-9E5C-55FFB625A984}"/>
                </a:ext>
              </a:extLst>
            </p:cNvPr>
            <p:cNvSpPr>
              <a:spLocks noChangeArrowheads="1"/>
            </p:cNvSpPr>
            <p:nvPr/>
          </p:nvSpPr>
          <p:spPr bwMode="auto">
            <a:xfrm>
              <a:off x="108836848" y="108978044"/>
              <a:ext cx="893277" cy="893277"/>
            </a:xfrm>
            <a:prstGeom prst="ellipse">
              <a:avLst/>
            </a:prstGeom>
            <a:noFill/>
            <a:ln w="228600" algn="ctr">
              <a:solidFill>
                <a:srgbClr val="F3F0F7"/>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 name="Oval 4">
              <a:extLst>
                <a:ext uri="{FF2B5EF4-FFF2-40B4-BE49-F238E27FC236}">
                  <a16:creationId xmlns:a16="http://schemas.microsoft.com/office/drawing/2014/main" id="{4B48DBD1-E3FC-4D4D-A36B-FDA0EC1F86FD}"/>
                </a:ext>
              </a:extLst>
            </p:cNvPr>
            <p:cNvSpPr>
              <a:spLocks noChangeArrowheads="1"/>
            </p:cNvSpPr>
            <p:nvPr/>
          </p:nvSpPr>
          <p:spPr bwMode="auto">
            <a:xfrm>
              <a:off x="108725782" y="109521237"/>
              <a:ext cx="893277" cy="893276"/>
            </a:xfrm>
            <a:prstGeom prst="ellipse">
              <a:avLst/>
            </a:prstGeom>
            <a:noFill/>
            <a:ln w="228600" algn="ctr">
              <a:solidFill>
                <a:srgbClr val="EBE1F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7" name="Oval 5">
              <a:extLst>
                <a:ext uri="{FF2B5EF4-FFF2-40B4-BE49-F238E27FC236}">
                  <a16:creationId xmlns:a16="http://schemas.microsoft.com/office/drawing/2014/main" id="{0B21D2C6-B1DE-4E55-978D-A1030DDBA4BB}"/>
                </a:ext>
              </a:extLst>
            </p:cNvPr>
            <p:cNvSpPr>
              <a:spLocks noChangeArrowheads="1"/>
            </p:cNvSpPr>
            <p:nvPr/>
          </p:nvSpPr>
          <p:spPr bwMode="auto">
            <a:xfrm>
              <a:off x="108313157" y="109162923"/>
              <a:ext cx="893277" cy="893277"/>
            </a:xfrm>
            <a:prstGeom prst="ellipse">
              <a:avLst/>
            </a:prstGeom>
            <a:noFill/>
            <a:ln w="228600" algn="ctr">
              <a:solidFill>
                <a:srgbClr val="CCD4E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pic>
        <p:nvPicPr>
          <p:cNvPr id="8" name="Picture 6" descr="Growing Faith Logo">
            <a:extLst>
              <a:ext uri="{FF2B5EF4-FFF2-40B4-BE49-F238E27FC236}">
                <a16:creationId xmlns:a16="http://schemas.microsoft.com/office/drawing/2014/main" id="{2011AC73-6C5E-4EDA-9CA8-9FC5E97279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6769" y="5173133"/>
            <a:ext cx="3661330" cy="1419370"/>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9657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TITLE">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5F92336-C70E-46E0-A329-568FC8D06CFC}"/>
              </a:ext>
            </a:extLst>
          </p:cNvPr>
          <p:cNvGrpSpPr/>
          <p:nvPr userDrawn="1"/>
        </p:nvGrpSpPr>
        <p:grpSpPr>
          <a:xfrm>
            <a:off x="5620348" y="727228"/>
            <a:ext cx="8579861" cy="8462746"/>
            <a:chOff x="5620348" y="727228"/>
            <a:chExt cx="8579861" cy="8462746"/>
          </a:xfrm>
        </p:grpSpPr>
        <p:sp>
          <p:nvSpPr>
            <p:cNvPr id="20" name="Oval 3">
              <a:extLst>
                <a:ext uri="{FF2B5EF4-FFF2-40B4-BE49-F238E27FC236}">
                  <a16:creationId xmlns:a16="http://schemas.microsoft.com/office/drawing/2014/main" id="{A4EE90EE-504C-45BA-8365-81AF5F319391}"/>
                </a:ext>
              </a:extLst>
            </p:cNvPr>
            <p:cNvSpPr>
              <a:spLocks noChangeArrowheads="1"/>
            </p:cNvSpPr>
            <p:nvPr userDrawn="1"/>
          </p:nvSpPr>
          <p:spPr bwMode="auto">
            <a:xfrm rot="16200000">
              <a:off x="5620550" y="727026"/>
              <a:ext cx="5335036" cy="5335439"/>
            </a:xfrm>
            <a:prstGeom prst="ellipse">
              <a:avLst/>
            </a:prstGeom>
            <a:solidFill>
              <a:srgbClr val="F3F0F7">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21" name="Oval 4">
              <a:extLst>
                <a:ext uri="{FF2B5EF4-FFF2-40B4-BE49-F238E27FC236}">
                  <a16:creationId xmlns:a16="http://schemas.microsoft.com/office/drawing/2014/main" id="{E900EF67-4365-4F00-A580-522C460E4CF4}"/>
                </a:ext>
              </a:extLst>
            </p:cNvPr>
            <p:cNvSpPr>
              <a:spLocks noChangeArrowheads="1"/>
            </p:cNvSpPr>
            <p:nvPr userDrawn="1"/>
          </p:nvSpPr>
          <p:spPr bwMode="auto">
            <a:xfrm rot="16200000">
              <a:off x="8864975" y="1390363"/>
              <a:ext cx="5335036" cy="5335433"/>
            </a:xfrm>
            <a:prstGeom prst="ellipse">
              <a:avLst/>
            </a:prstGeom>
            <a:solidFill>
              <a:srgbClr val="EBE1F5">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22" name="Oval 5">
              <a:extLst>
                <a:ext uri="{FF2B5EF4-FFF2-40B4-BE49-F238E27FC236}">
                  <a16:creationId xmlns:a16="http://schemas.microsoft.com/office/drawing/2014/main" id="{AA1907F6-6452-43BF-9A0F-922844FC6394}"/>
                </a:ext>
              </a:extLst>
            </p:cNvPr>
            <p:cNvSpPr>
              <a:spLocks noChangeArrowheads="1"/>
            </p:cNvSpPr>
            <p:nvPr userDrawn="1"/>
          </p:nvSpPr>
          <p:spPr bwMode="auto">
            <a:xfrm rot="16200000">
              <a:off x="6724811" y="3854736"/>
              <a:ext cx="5335036" cy="5335439"/>
            </a:xfrm>
            <a:prstGeom prst="ellipse">
              <a:avLst/>
            </a:prstGeom>
            <a:solidFill>
              <a:srgbClr val="CCD4E5">
                <a:alpha val="30000"/>
              </a:srgbClr>
            </a:solidFill>
            <a:ln w="228600" algn="ctr">
              <a:noFill/>
              <a:round/>
              <a:headEnd/>
              <a:tailEnd/>
            </a:ln>
            <a:effectLst/>
          </p:spPr>
          <p:txBody>
            <a:bodyPr vert="horz" wrap="square" lIns="36576" tIns="36576" rIns="36576" bIns="36576" numCol="1" anchor="t" anchorCtr="0" compatLnSpc="1">
              <a:prstTxWarp prst="textNoShape">
                <a:avLst/>
              </a:prstTxWarp>
            </a:bodyPr>
            <a:lstStyle/>
            <a:p>
              <a:endParaRPr lang="en-GB"/>
            </a:p>
          </p:txBody>
        </p:sp>
      </p:grpSp>
      <p:sp>
        <p:nvSpPr>
          <p:cNvPr id="3" name="Subtitle 2">
            <a:extLst>
              <a:ext uri="{FF2B5EF4-FFF2-40B4-BE49-F238E27FC236}">
                <a16:creationId xmlns:a16="http://schemas.microsoft.com/office/drawing/2014/main" id="{1F5F86E1-6913-4418-B823-15554A92926B}"/>
              </a:ext>
            </a:extLst>
          </p:cNvPr>
          <p:cNvSpPr>
            <a:spLocks noGrp="1"/>
          </p:cNvSpPr>
          <p:nvPr>
            <p:ph type="subTitle" idx="1"/>
          </p:nvPr>
        </p:nvSpPr>
        <p:spPr>
          <a:xfrm>
            <a:off x="3918498" y="3130618"/>
            <a:ext cx="8061835" cy="1655762"/>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noAutofit/>
          </a:bodyPr>
          <a:lstStyle>
            <a:lvl1pPr marL="0" indent="0" algn="ctr">
              <a:buFont typeface="Arial" panose="020B0604020202020204" pitchFamily="34" charset="0"/>
              <a:buNone/>
              <a:defRPr kumimoji="0" lang="en-GB" sz="4400" b="1" i="0" u="none" strike="noStrike" cap="none" normalizeH="0" baseline="0">
                <a:ln>
                  <a:noFill/>
                </a:ln>
                <a:solidFill>
                  <a:schemeClr val="accent3"/>
                </a:solidFill>
                <a:effectLst/>
                <a:latin typeface="Gill Sans MT" panose="020B0502020104020203" pitchFamily="34" charset="0"/>
              </a:defRPr>
            </a:lvl1pPr>
          </a:lstStyle>
          <a:p>
            <a:pPr marL="228600" marR="0" lvl="0" indent="-228600" algn="ctr" eaLnBrk="0" fontAlgn="base" hangingPunct="0">
              <a:lnSpc>
                <a:spcPct val="100000"/>
              </a:lnSpc>
              <a:spcBef>
                <a:spcPct val="0"/>
              </a:spcBef>
              <a:spcAft>
                <a:spcPct val="0"/>
              </a:spcAft>
              <a:buClrTx/>
              <a:buSzTx/>
              <a:tabLst/>
            </a:pPr>
            <a:r>
              <a:rPr lang="en-US"/>
              <a:t>Click to edit Master subtitle style</a:t>
            </a:r>
            <a:endParaRPr lang="en-GB"/>
          </a:p>
        </p:txBody>
      </p:sp>
      <p:sp>
        <p:nvSpPr>
          <p:cNvPr id="2" name="Title 1">
            <a:extLst>
              <a:ext uri="{FF2B5EF4-FFF2-40B4-BE49-F238E27FC236}">
                <a16:creationId xmlns:a16="http://schemas.microsoft.com/office/drawing/2014/main" id="{A0DE7C20-645E-4D86-8A89-62A09A4A5155}"/>
              </a:ext>
            </a:extLst>
          </p:cNvPr>
          <p:cNvSpPr>
            <a:spLocks noGrp="1"/>
          </p:cNvSpPr>
          <p:nvPr>
            <p:ph type="ctrTitle" hasCustomPrompt="1"/>
          </p:nvPr>
        </p:nvSpPr>
        <p:spPr>
          <a:xfrm>
            <a:off x="3918498" y="1340459"/>
            <a:ext cx="8061835" cy="1664114"/>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noAutofit/>
          </a:bodyPr>
          <a:lstStyle>
            <a:lvl1pPr algn="ctr">
              <a:defRPr kumimoji="0" lang="en-GB" sz="6000" b="1" i="0" u="none" strike="noStrike" cap="none" normalizeH="0" baseline="0" dirty="0">
                <a:ln>
                  <a:noFill/>
                </a:ln>
                <a:solidFill>
                  <a:schemeClr val="accent1"/>
                </a:solidFill>
                <a:effectLst/>
                <a:latin typeface="Gill Sans MT" panose="020B0502020104020203" pitchFamily="34" charset="0"/>
                <a:ea typeface="+mn-ea"/>
                <a:cs typeface="+mn-cs"/>
              </a:defRPr>
            </a:lvl1pPr>
          </a:lstStyle>
          <a:p>
            <a:pPr marL="0" marR="0" lvl="0" indent="0" algn="ctr" eaLnBrk="0" fontAlgn="base" hangingPunct="0">
              <a:lnSpc>
                <a:spcPct val="100000"/>
              </a:lnSpc>
              <a:spcAft>
                <a:spcPct val="0"/>
              </a:spcAft>
              <a:buClrTx/>
              <a:buSzTx/>
              <a:buFontTx/>
              <a:tabLst/>
            </a:pPr>
            <a:r>
              <a:rPr lang="en-US"/>
              <a:t>CLICK TO EDIT MASTER TITLE STYLE</a:t>
            </a:r>
            <a:endParaRPr lang="en-GB"/>
          </a:p>
        </p:txBody>
      </p:sp>
      <p:grpSp>
        <p:nvGrpSpPr>
          <p:cNvPr id="27" name="Group 26">
            <a:extLst>
              <a:ext uri="{FF2B5EF4-FFF2-40B4-BE49-F238E27FC236}">
                <a16:creationId xmlns:a16="http://schemas.microsoft.com/office/drawing/2014/main" id="{80B67F1E-1140-49EC-9AF9-D6D8C6D0E481}"/>
              </a:ext>
            </a:extLst>
          </p:cNvPr>
          <p:cNvGrpSpPr/>
          <p:nvPr userDrawn="1"/>
        </p:nvGrpSpPr>
        <p:grpSpPr>
          <a:xfrm>
            <a:off x="-1194127" y="-426851"/>
            <a:ext cx="5334000" cy="5407817"/>
            <a:chOff x="-1194127" y="-426851"/>
            <a:chExt cx="5334000" cy="5407817"/>
          </a:xfrm>
        </p:grpSpPr>
        <p:sp>
          <p:nvSpPr>
            <p:cNvPr id="16" name="Oval 3">
              <a:extLst>
                <a:ext uri="{FF2B5EF4-FFF2-40B4-BE49-F238E27FC236}">
                  <a16:creationId xmlns:a16="http://schemas.microsoft.com/office/drawing/2014/main" id="{BEE32C31-1735-4CEB-9575-D713DBDF09BF}"/>
                </a:ext>
              </a:extLst>
            </p:cNvPr>
            <p:cNvSpPr>
              <a:spLocks noChangeArrowheads="1"/>
            </p:cNvSpPr>
            <p:nvPr/>
          </p:nvSpPr>
          <p:spPr bwMode="auto">
            <a:xfrm>
              <a:off x="777243" y="-426851"/>
              <a:ext cx="3362630" cy="3362884"/>
            </a:xfrm>
            <a:prstGeom prst="ellipse">
              <a:avLst/>
            </a:prstGeom>
            <a:noFill/>
            <a:ln w="228600" algn="ctr">
              <a:solidFill>
                <a:srgbClr val="F3F0F7"/>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7" name="Oval 4">
              <a:extLst>
                <a:ext uri="{FF2B5EF4-FFF2-40B4-BE49-F238E27FC236}">
                  <a16:creationId xmlns:a16="http://schemas.microsoft.com/office/drawing/2014/main" id="{91B97932-7FA9-40F0-9778-78A7F40281C9}"/>
                </a:ext>
              </a:extLst>
            </p:cNvPr>
            <p:cNvSpPr>
              <a:spLocks noChangeArrowheads="1"/>
            </p:cNvSpPr>
            <p:nvPr/>
          </p:nvSpPr>
          <p:spPr bwMode="auto">
            <a:xfrm>
              <a:off x="359149" y="1618086"/>
              <a:ext cx="3362630" cy="3362880"/>
            </a:xfrm>
            <a:prstGeom prst="ellipse">
              <a:avLst/>
            </a:prstGeom>
            <a:noFill/>
            <a:ln w="228600" algn="ctr">
              <a:solidFill>
                <a:srgbClr val="EBE1F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8" name="Oval 5">
              <a:extLst>
                <a:ext uri="{FF2B5EF4-FFF2-40B4-BE49-F238E27FC236}">
                  <a16:creationId xmlns:a16="http://schemas.microsoft.com/office/drawing/2014/main" id="{6285A19B-5D2C-4499-B9DF-E69BF5BCC0B9}"/>
                </a:ext>
              </a:extLst>
            </p:cNvPr>
            <p:cNvSpPr>
              <a:spLocks noChangeArrowheads="1"/>
            </p:cNvSpPr>
            <p:nvPr/>
          </p:nvSpPr>
          <p:spPr bwMode="auto">
            <a:xfrm>
              <a:off x="-1194127" y="269156"/>
              <a:ext cx="3362630" cy="3362884"/>
            </a:xfrm>
            <a:prstGeom prst="ellipse">
              <a:avLst/>
            </a:prstGeom>
            <a:noFill/>
            <a:ln w="228600" algn="ctr">
              <a:solidFill>
                <a:srgbClr val="CCD4E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pic>
        <p:nvPicPr>
          <p:cNvPr id="19" name="Picture 6" descr="Growing Faith Logo">
            <a:extLst>
              <a:ext uri="{FF2B5EF4-FFF2-40B4-BE49-F238E27FC236}">
                <a16:creationId xmlns:a16="http://schemas.microsoft.com/office/drawing/2014/main" id="{EB616D10-70F1-413E-9C07-225F0D1F44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6769" y="5173133"/>
            <a:ext cx="3661330" cy="1419370"/>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87312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7C20-645E-4D86-8A89-62A09A4A5155}"/>
              </a:ext>
            </a:extLst>
          </p:cNvPr>
          <p:cNvSpPr>
            <a:spLocks noGrp="1"/>
          </p:cNvSpPr>
          <p:nvPr>
            <p:ph type="ctrTitle" hasCustomPrompt="1"/>
          </p:nvPr>
        </p:nvSpPr>
        <p:spPr>
          <a:xfrm>
            <a:off x="3918498" y="108425"/>
            <a:ext cx="8061835" cy="1664114"/>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noAutofit/>
          </a:bodyPr>
          <a:lstStyle>
            <a:lvl1pPr>
              <a:defRPr kumimoji="0" lang="en-GB" sz="5400" b="1" i="0" u="none" strike="noStrike" cap="none" normalizeH="0" baseline="0" dirty="0">
                <a:ln>
                  <a:noFill/>
                </a:ln>
                <a:solidFill>
                  <a:schemeClr val="accent1"/>
                </a:solidFill>
                <a:effectLst/>
                <a:latin typeface="Gill Sans MT" panose="020B0502020104020203" pitchFamily="34" charset="0"/>
                <a:ea typeface="+mn-ea"/>
                <a:cs typeface="+mn-cs"/>
              </a:defRPr>
            </a:lvl1pPr>
          </a:lstStyle>
          <a:p>
            <a:pPr marL="0" marR="0" lvl="0" indent="0" algn="ctr" eaLnBrk="0" fontAlgn="base" hangingPunct="0">
              <a:lnSpc>
                <a:spcPct val="100000"/>
              </a:lnSpc>
              <a:spcAft>
                <a:spcPct val="0"/>
              </a:spcAft>
              <a:buClrTx/>
              <a:buSzTx/>
              <a:buFontTx/>
              <a:tabLst/>
            </a:pPr>
            <a:r>
              <a:rPr lang="en-US"/>
              <a:t>CLICK TO EDIT MASTER TITLE STYLE</a:t>
            </a:r>
            <a:endParaRPr lang="en-GB"/>
          </a:p>
        </p:txBody>
      </p:sp>
      <p:sp>
        <p:nvSpPr>
          <p:cNvPr id="4" name="Content Placeholder 2">
            <a:extLst>
              <a:ext uri="{FF2B5EF4-FFF2-40B4-BE49-F238E27FC236}">
                <a16:creationId xmlns:a16="http://schemas.microsoft.com/office/drawing/2014/main" id="{8E45D080-5BE4-4EAE-BBAE-F97BBF2F7AE2}"/>
              </a:ext>
            </a:extLst>
          </p:cNvPr>
          <p:cNvSpPr>
            <a:spLocks noGrp="1"/>
          </p:cNvSpPr>
          <p:nvPr>
            <p:ph idx="1"/>
          </p:nvPr>
        </p:nvSpPr>
        <p:spPr>
          <a:xfrm>
            <a:off x="3918497" y="1912251"/>
            <a:ext cx="8061835" cy="4738805"/>
          </a:xfrm>
          <a:prstGeom prst="rect">
            <a:avLst/>
          </a:prstGeom>
        </p:spPr>
        <p:txBody>
          <a:bodyPr/>
          <a:lstStyle>
            <a:lvl1pPr marL="0" indent="0">
              <a:buNone/>
              <a:defRPr sz="4000" b="1">
                <a:solidFill>
                  <a:schemeClr val="accent1"/>
                </a:solidFill>
                <a:latin typeface="Gill Sans MT" panose="020B0502020104020203" pitchFamily="34" charset="0"/>
              </a:defRPr>
            </a:lvl1pPr>
            <a:lvl2pPr marL="1077913" indent="-620713">
              <a:buFont typeface="Wingdings" panose="05000000000000000000" pitchFamily="2" charset="2"/>
              <a:buChar char=""/>
              <a:defRPr sz="4000">
                <a:solidFill>
                  <a:schemeClr val="accent1"/>
                </a:solidFill>
                <a:latin typeface="Gill Sans MT" panose="020B0502020104020203" pitchFamily="34" charset="0"/>
              </a:defRPr>
            </a:lvl2pPr>
            <a:lvl3pPr marL="1433513" indent="-519113">
              <a:buFont typeface="Wingdings" panose="05000000000000000000" pitchFamily="2" charset="2"/>
              <a:buChar char=""/>
              <a:defRPr sz="3600">
                <a:solidFill>
                  <a:schemeClr val="accent1"/>
                </a:solidFill>
                <a:latin typeface="Gill Sans MT" panose="020B0502020104020203" pitchFamily="34" charset="0"/>
              </a:defRPr>
            </a:lvl3pPr>
            <a:lvl4pPr marL="1973263" indent="-601663">
              <a:buFont typeface="Wingdings" panose="05000000000000000000" pitchFamily="2" charset="2"/>
              <a:buChar char=""/>
              <a:defRPr sz="3600">
                <a:solidFill>
                  <a:schemeClr val="accent1"/>
                </a:solidFill>
                <a:latin typeface="Gill Sans MT" panose="020B0502020104020203" pitchFamily="34" charset="0"/>
              </a:defRPr>
            </a:lvl4pPr>
            <a:lvl5pPr marL="2425700" indent="-596900">
              <a:buFont typeface="Wingdings" panose="05000000000000000000" pitchFamily="2" charset="2"/>
              <a:buChar char=""/>
              <a:defRPr sz="3600">
                <a:solidFill>
                  <a:schemeClr val="accent1"/>
                </a:solidFill>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Oval 3">
            <a:extLst>
              <a:ext uri="{FF2B5EF4-FFF2-40B4-BE49-F238E27FC236}">
                <a16:creationId xmlns:a16="http://schemas.microsoft.com/office/drawing/2014/main" id="{88BBB9F0-E592-49FF-8B2D-CFE020AD55E2}"/>
              </a:ext>
            </a:extLst>
          </p:cNvPr>
          <p:cNvSpPr>
            <a:spLocks noChangeArrowheads="1"/>
          </p:cNvSpPr>
          <p:nvPr/>
        </p:nvSpPr>
        <p:spPr bwMode="auto">
          <a:xfrm>
            <a:off x="777243" y="-426851"/>
            <a:ext cx="3362630" cy="3362884"/>
          </a:xfrm>
          <a:prstGeom prst="ellipse">
            <a:avLst/>
          </a:prstGeom>
          <a:noFill/>
          <a:ln w="228600" algn="ctr">
            <a:solidFill>
              <a:srgbClr val="F3F0F7"/>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7" name="Oval 4">
            <a:extLst>
              <a:ext uri="{FF2B5EF4-FFF2-40B4-BE49-F238E27FC236}">
                <a16:creationId xmlns:a16="http://schemas.microsoft.com/office/drawing/2014/main" id="{BCCEC6EF-A573-4C4D-A6F0-EA04D4DE39ED}"/>
              </a:ext>
            </a:extLst>
          </p:cNvPr>
          <p:cNvSpPr>
            <a:spLocks noChangeArrowheads="1"/>
          </p:cNvSpPr>
          <p:nvPr/>
        </p:nvSpPr>
        <p:spPr bwMode="auto">
          <a:xfrm>
            <a:off x="359149" y="1618086"/>
            <a:ext cx="3362630" cy="3362880"/>
          </a:xfrm>
          <a:prstGeom prst="ellipse">
            <a:avLst/>
          </a:prstGeom>
          <a:noFill/>
          <a:ln w="228600" algn="ctr">
            <a:solidFill>
              <a:srgbClr val="EBE1F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8" name="Oval 5">
            <a:extLst>
              <a:ext uri="{FF2B5EF4-FFF2-40B4-BE49-F238E27FC236}">
                <a16:creationId xmlns:a16="http://schemas.microsoft.com/office/drawing/2014/main" id="{9F858BC1-3817-4F3B-B47C-6D32BBA9FC08}"/>
              </a:ext>
            </a:extLst>
          </p:cNvPr>
          <p:cNvSpPr>
            <a:spLocks noChangeArrowheads="1"/>
          </p:cNvSpPr>
          <p:nvPr/>
        </p:nvSpPr>
        <p:spPr bwMode="auto">
          <a:xfrm>
            <a:off x="-1194127" y="269156"/>
            <a:ext cx="3362630" cy="3362884"/>
          </a:xfrm>
          <a:prstGeom prst="ellipse">
            <a:avLst/>
          </a:prstGeom>
          <a:noFill/>
          <a:ln w="228600" algn="ctr">
            <a:solidFill>
              <a:srgbClr val="CCD4E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9" name="Picture 6" descr="Growing Faith Logo">
            <a:extLst>
              <a:ext uri="{FF2B5EF4-FFF2-40B4-BE49-F238E27FC236}">
                <a16:creationId xmlns:a16="http://schemas.microsoft.com/office/drawing/2014/main" id="{AC554EB6-47E6-41A3-96DE-384D0C86ED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6769" y="5173133"/>
            <a:ext cx="3661330" cy="1419370"/>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44867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SSION CONTENT columns">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5BFE4F1B-5FE9-4AA6-9A3E-AB08E9CF1577}"/>
              </a:ext>
            </a:extLst>
          </p:cNvPr>
          <p:cNvGrpSpPr>
            <a:grpSpLocks/>
          </p:cNvGrpSpPr>
          <p:nvPr userDrawn="1"/>
        </p:nvGrpSpPr>
        <p:grpSpPr bwMode="auto">
          <a:xfrm>
            <a:off x="-1155627" y="-455726"/>
            <a:ext cx="4644139" cy="4708409"/>
            <a:chOff x="108313157" y="108978044"/>
            <a:chExt cx="1416968" cy="1436469"/>
          </a:xfrm>
        </p:grpSpPr>
        <p:sp>
          <p:nvSpPr>
            <p:cNvPr id="6" name="Oval 3">
              <a:extLst>
                <a:ext uri="{FF2B5EF4-FFF2-40B4-BE49-F238E27FC236}">
                  <a16:creationId xmlns:a16="http://schemas.microsoft.com/office/drawing/2014/main" id="{88BBB9F0-E592-49FF-8B2D-CFE020AD55E2}"/>
                </a:ext>
              </a:extLst>
            </p:cNvPr>
            <p:cNvSpPr>
              <a:spLocks noChangeArrowheads="1"/>
            </p:cNvSpPr>
            <p:nvPr/>
          </p:nvSpPr>
          <p:spPr bwMode="auto">
            <a:xfrm>
              <a:off x="108836848" y="108978044"/>
              <a:ext cx="893277" cy="893277"/>
            </a:xfrm>
            <a:prstGeom prst="ellipse">
              <a:avLst/>
            </a:prstGeom>
            <a:noFill/>
            <a:ln w="190500" algn="ctr">
              <a:solidFill>
                <a:srgbClr val="F3F0F7"/>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7" name="Oval 4">
              <a:extLst>
                <a:ext uri="{FF2B5EF4-FFF2-40B4-BE49-F238E27FC236}">
                  <a16:creationId xmlns:a16="http://schemas.microsoft.com/office/drawing/2014/main" id="{BCCEC6EF-A573-4C4D-A6F0-EA04D4DE39ED}"/>
                </a:ext>
              </a:extLst>
            </p:cNvPr>
            <p:cNvSpPr>
              <a:spLocks noChangeArrowheads="1"/>
            </p:cNvSpPr>
            <p:nvPr/>
          </p:nvSpPr>
          <p:spPr bwMode="auto">
            <a:xfrm>
              <a:off x="108725782" y="109521237"/>
              <a:ext cx="893277" cy="893276"/>
            </a:xfrm>
            <a:prstGeom prst="ellipse">
              <a:avLst/>
            </a:prstGeom>
            <a:noFill/>
            <a:ln w="190500" algn="ctr">
              <a:solidFill>
                <a:srgbClr val="EBE1F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8" name="Oval 5">
              <a:extLst>
                <a:ext uri="{FF2B5EF4-FFF2-40B4-BE49-F238E27FC236}">
                  <a16:creationId xmlns:a16="http://schemas.microsoft.com/office/drawing/2014/main" id="{9F858BC1-3817-4F3B-B47C-6D32BBA9FC08}"/>
                </a:ext>
              </a:extLst>
            </p:cNvPr>
            <p:cNvSpPr>
              <a:spLocks noChangeArrowheads="1"/>
            </p:cNvSpPr>
            <p:nvPr/>
          </p:nvSpPr>
          <p:spPr bwMode="auto">
            <a:xfrm>
              <a:off x="108313157" y="109162923"/>
              <a:ext cx="893277" cy="893277"/>
            </a:xfrm>
            <a:prstGeom prst="ellipse">
              <a:avLst/>
            </a:prstGeom>
            <a:noFill/>
            <a:ln w="190500" algn="ctr">
              <a:solidFill>
                <a:srgbClr val="CCD4E5"/>
              </a:solidFill>
              <a:round/>
              <a:headEnd/>
              <a:tailEnd/>
            </a:ln>
            <a:effectLst/>
            <a:extLst>
              <a:ext uri="{909E8E84-426E-40DD-AFC4-6F175D3DCCD1}">
                <a14:hiddenFill xmlns:a14="http://schemas.microsoft.com/office/drawing/2010/main">
                  <a:solidFill>
                    <a:srgbClr val="9966CC"/>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pic>
        <p:nvPicPr>
          <p:cNvPr id="9" name="Picture 6" descr="Growing Faith Logo">
            <a:extLst>
              <a:ext uri="{FF2B5EF4-FFF2-40B4-BE49-F238E27FC236}">
                <a16:creationId xmlns:a16="http://schemas.microsoft.com/office/drawing/2014/main" id="{AC554EB6-47E6-41A3-96DE-384D0C86ED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334" y="4342725"/>
            <a:ext cx="3083402" cy="1195327"/>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A0DE7C20-645E-4D86-8A89-62A09A4A5155}"/>
              </a:ext>
            </a:extLst>
          </p:cNvPr>
          <p:cNvSpPr>
            <a:spLocks noGrp="1"/>
          </p:cNvSpPr>
          <p:nvPr>
            <p:ph type="ctrTitle" hasCustomPrompt="1"/>
          </p:nvPr>
        </p:nvSpPr>
        <p:spPr>
          <a:xfrm>
            <a:off x="3455469" y="108425"/>
            <a:ext cx="8597345" cy="1664114"/>
          </a:xfrm>
          <a:prstGeom prst="rect">
            <a:avLst/>
          </a:prstGeom>
          <a:noFill/>
          <a:ln>
            <a:noFill/>
          </a:ln>
          <a:effectLst/>
          <a:extLst>
            <a:ext uri="{909E8E84-426E-40DD-AFC4-6F175D3DCCD1}">
              <a14:hiddenFill xmlns:a14="http://schemas.microsoft.com/office/drawing/2010/main">
                <a:solidFill>
                  <a:srgbClr val="9966CC"/>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noAutofit/>
          </a:bodyPr>
          <a:lstStyle>
            <a:lvl1pPr>
              <a:defRPr kumimoji="0" lang="en-GB" sz="5400" b="1" i="0" u="none" strike="noStrike" cap="none" normalizeH="0" baseline="0" dirty="0">
                <a:ln>
                  <a:noFill/>
                </a:ln>
                <a:solidFill>
                  <a:srgbClr val="00257A"/>
                </a:solidFill>
                <a:effectLst/>
                <a:latin typeface="Gill Sans MT" panose="020B0502020104020203" pitchFamily="34" charset="0"/>
                <a:ea typeface="+mn-ea"/>
                <a:cs typeface="+mn-cs"/>
              </a:defRPr>
            </a:lvl1pPr>
          </a:lstStyle>
          <a:p>
            <a:pPr marL="0" marR="0" lvl="0" indent="0" algn="ctr" eaLnBrk="0" fontAlgn="base" hangingPunct="0">
              <a:lnSpc>
                <a:spcPct val="100000"/>
              </a:lnSpc>
              <a:spcAft>
                <a:spcPct val="0"/>
              </a:spcAft>
              <a:buClrTx/>
              <a:buSzTx/>
              <a:buFontTx/>
              <a:tabLst/>
            </a:pPr>
            <a:r>
              <a:rPr lang="en-US"/>
              <a:t>CLICK TO EDIT MASTER TITLE STYLE</a:t>
            </a:r>
            <a:endParaRPr lang="en-GB"/>
          </a:p>
        </p:txBody>
      </p:sp>
      <p:sp>
        <p:nvSpPr>
          <p:cNvPr id="4" name="Content Placeholder 2">
            <a:extLst>
              <a:ext uri="{FF2B5EF4-FFF2-40B4-BE49-F238E27FC236}">
                <a16:creationId xmlns:a16="http://schemas.microsoft.com/office/drawing/2014/main" id="{8E45D080-5BE4-4EAE-BBAE-F97BBF2F7AE2}"/>
              </a:ext>
            </a:extLst>
          </p:cNvPr>
          <p:cNvSpPr>
            <a:spLocks noGrp="1"/>
          </p:cNvSpPr>
          <p:nvPr>
            <p:ph idx="1"/>
          </p:nvPr>
        </p:nvSpPr>
        <p:spPr>
          <a:xfrm>
            <a:off x="3455470" y="1854501"/>
            <a:ext cx="4248000" cy="4895075"/>
          </a:xfrm>
          <a:prstGeom prst="rect">
            <a:avLst/>
          </a:prstGeom>
        </p:spPr>
        <p:txBody>
          <a:bodyPr/>
          <a:lstStyle>
            <a:lvl1pPr marL="0" indent="0">
              <a:buNone/>
              <a:defRPr sz="4000" b="1">
                <a:solidFill>
                  <a:srgbClr val="00257A"/>
                </a:solidFill>
                <a:latin typeface="Gill Sans MT" panose="020B0502020104020203" pitchFamily="34" charset="0"/>
              </a:defRPr>
            </a:lvl1pPr>
            <a:lvl2pPr marL="1077913" indent="-620713">
              <a:buFont typeface="Wingdings" panose="05000000000000000000" pitchFamily="2" charset="2"/>
              <a:buChar char=""/>
              <a:defRPr sz="4000">
                <a:solidFill>
                  <a:srgbClr val="00257A"/>
                </a:solidFill>
                <a:latin typeface="Gill Sans MT" panose="020B0502020104020203" pitchFamily="34" charset="0"/>
              </a:defRPr>
            </a:lvl2pPr>
            <a:lvl3pPr marL="1433513" indent="-519113">
              <a:buFont typeface="Wingdings" panose="05000000000000000000" pitchFamily="2" charset="2"/>
              <a:buChar char=""/>
              <a:defRPr sz="3600">
                <a:solidFill>
                  <a:srgbClr val="00257A"/>
                </a:solidFill>
                <a:latin typeface="Gill Sans MT" panose="020B0502020104020203" pitchFamily="34" charset="0"/>
              </a:defRPr>
            </a:lvl3pPr>
            <a:lvl4pPr marL="1973263" indent="-601663">
              <a:buFont typeface="Wingdings" panose="05000000000000000000" pitchFamily="2" charset="2"/>
              <a:buChar char=""/>
              <a:defRPr sz="3600">
                <a:solidFill>
                  <a:srgbClr val="00257A"/>
                </a:solidFill>
                <a:latin typeface="Gill Sans MT" panose="020B0502020104020203" pitchFamily="34" charset="0"/>
              </a:defRPr>
            </a:lvl4pPr>
            <a:lvl5pPr marL="2425700" indent="-596900">
              <a:buFont typeface="Wingdings" panose="05000000000000000000" pitchFamily="2" charset="2"/>
              <a:buChar char=""/>
              <a:defRPr sz="3600">
                <a:solidFill>
                  <a:srgbClr val="00257A"/>
                </a:solidFill>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69E2A3AA-04FC-4632-B65A-25D0EDFA2860}"/>
              </a:ext>
            </a:extLst>
          </p:cNvPr>
          <p:cNvSpPr>
            <a:spLocks noGrp="1"/>
          </p:cNvSpPr>
          <p:nvPr>
            <p:ph idx="10"/>
          </p:nvPr>
        </p:nvSpPr>
        <p:spPr>
          <a:xfrm>
            <a:off x="7804814" y="1854500"/>
            <a:ext cx="4248000" cy="4895075"/>
          </a:xfrm>
          <a:prstGeom prst="rect">
            <a:avLst/>
          </a:prstGeom>
        </p:spPr>
        <p:txBody>
          <a:bodyPr/>
          <a:lstStyle>
            <a:lvl1pPr marL="0" indent="0">
              <a:buNone/>
              <a:defRPr sz="4000" b="1">
                <a:solidFill>
                  <a:srgbClr val="00257A"/>
                </a:solidFill>
                <a:latin typeface="Gill Sans MT" panose="020B0502020104020203" pitchFamily="34" charset="0"/>
              </a:defRPr>
            </a:lvl1pPr>
            <a:lvl2pPr marL="1077913" indent="-620713">
              <a:buFont typeface="Wingdings" panose="05000000000000000000" pitchFamily="2" charset="2"/>
              <a:buChar char=""/>
              <a:defRPr sz="4000">
                <a:solidFill>
                  <a:srgbClr val="00257A"/>
                </a:solidFill>
                <a:latin typeface="Gill Sans MT" panose="020B0502020104020203" pitchFamily="34" charset="0"/>
              </a:defRPr>
            </a:lvl2pPr>
            <a:lvl3pPr marL="1433513" indent="-519113">
              <a:buFont typeface="Wingdings" panose="05000000000000000000" pitchFamily="2" charset="2"/>
              <a:buChar char=""/>
              <a:defRPr sz="3600">
                <a:solidFill>
                  <a:srgbClr val="00257A"/>
                </a:solidFill>
                <a:latin typeface="Gill Sans MT" panose="020B0502020104020203" pitchFamily="34" charset="0"/>
              </a:defRPr>
            </a:lvl3pPr>
            <a:lvl4pPr marL="1973263" indent="-601663">
              <a:buFont typeface="Wingdings" panose="05000000000000000000" pitchFamily="2" charset="2"/>
              <a:buChar char=""/>
              <a:defRPr sz="3600">
                <a:solidFill>
                  <a:srgbClr val="00257A"/>
                </a:solidFill>
                <a:latin typeface="Gill Sans MT" panose="020B0502020104020203" pitchFamily="34" charset="0"/>
              </a:defRPr>
            </a:lvl4pPr>
            <a:lvl5pPr marL="2425700" indent="-596900">
              <a:buFont typeface="Wingdings" panose="05000000000000000000" pitchFamily="2" charset="2"/>
              <a:buChar char=""/>
              <a:defRPr sz="3600">
                <a:solidFill>
                  <a:srgbClr val="00257A"/>
                </a:solidFill>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01937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1715"/>
            <a:ext cx="12191999" cy="6856285"/>
          </a:xfrm>
          <a:prstGeom prst="rect">
            <a:avLst/>
          </a:prstGeom>
        </p:spPr>
      </p:pic>
    </p:spTree>
    <p:extLst>
      <p:ext uri="{BB962C8B-B14F-4D97-AF65-F5344CB8AC3E}">
        <p14:creationId xmlns:p14="http://schemas.microsoft.com/office/powerpoint/2010/main" val="3069885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49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youtube.com/watch?v=IV5Fxr1aZ_U"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5.png"/><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698694"/>
              </p:ext>
            </p:extLst>
          </p:nvPr>
        </p:nvGraphicFramePr>
        <p:xfrm>
          <a:off x="2263024" y="5864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E9F176A-BC93-457D-B71A-29AC2AAED445}"/>
              </a:ext>
            </a:extLst>
          </p:cNvPr>
          <p:cNvSpPr>
            <a:spLocks noGrp="1"/>
          </p:cNvSpPr>
          <p:nvPr>
            <p:ph idx="1"/>
          </p:nvPr>
        </p:nvSpPr>
        <p:spPr>
          <a:xfrm>
            <a:off x="3918498" y="1045029"/>
            <a:ext cx="8061835" cy="5704546"/>
          </a:xfrm>
        </p:spPr>
        <p:txBody>
          <a:bodyPr anchor="t"/>
          <a:lstStyle/>
          <a:p>
            <a:r>
              <a:rPr lang="en-GB" sz="4800" dirty="0">
                <a:solidFill>
                  <a:schemeClr val="tx2"/>
                </a:solidFill>
              </a:rPr>
              <a:t>…</a:t>
            </a:r>
            <a:r>
              <a:rPr lang="en-GB" sz="4800" i="1" dirty="0">
                <a:solidFill>
                  <a:schemeClr val="tx2"/>
                </a:solidFill>
              </a:rPr>
              <a:t>becoming a community of faith where </a:t>
            </a:r>
            <a:r>
              <a:rPr lang="en-GB" sz="4800" dirty="0">
                <a:solidFill>
                  <a:schemeClr val="tx2"/>
                </a:solidFill>
              </a:rPr>
              <a:t>children and young people are INCLUDED and </a:t>
            </a:r>
          </a:p>
          <a:p>
            <a:r>
              <a:rPr lang="en-GB" sz="4800" dirty="0">
                <a:solidFill>
                  <a:schemeClr val="tx2"/>
                </a:solidFill>
              </a:rPr>
              <a:t>VALUED as </a:t>
            </a:r>
          </a:p>
          <a:p>
            <a:r>
              <a:rPr lang="en-GB" sz="4800" dirty="0">
                <a:solidFill>
                  <a:schemeClr val="tx2"/>
                </a:solidFill>
              </a:rPr>
              <a:t>EQUAL MEMBERS – </a:t>
            </a:r>
            <a:r>
              <a:rPr lang="en-GB" sz="4800" i="1" dirty="0">
                <a:solidFill>
                  <a:schemeClr val="tx2"/>
                </a:solidFill>
              </a:rPr>
              <a:t>Fellow Pilgrims</a:t>
            </a:r>
            <a:r>
              <a:rPr lang="en-GB" sz="4800" dirty="0">
                <a:solidFill>
                  <a:schemeClr val="tx2"/>
                </a:solidFill>
              </a:rPr>
              <a:t>.</a:t>
            </a:r>
            <a:endParaRPr lang="en-GB" sz="4800" i="1" dirty="0"/>
          </a:p>
        </p:txBody>
      </p:sp>
      <p:sp>
        <p:nvSpPr>
          <p:cNvPr id="6" name="Title 5">
            <a:extLst>
              <a:ext uri="{FF2B5EF4-FFF2-40B4-BE49-F238E27FC236}">
                <a16:creationId xmlns:a16="http://schemas.microsoft.com/office/drawing/2014/main" id="{020CB6D5-B387-4146-8D26-8422317B0D29}"/>
              </a:ext>
            </a:extLst>
          </p:cNvPr>
          <p:cNvSpPr>
            <a:spLocks noGrp="1"/>
          </p:cNvSpPr>
          <p:nvPr>
            <p:ph type="ctrTitle"/>
          </p:nvPr>
        </p:nvSpPr>
        <p:spPr>
          <a:xfrm>
            <a:off x="3918498" y="108425"/>
            <a:ext cx="8061835" cy="936604"/>
          </a:xfrm>
        </p:spPr>
        <p:txBody>
          <a:bodyPr/>
          <a:lstStyle/>
          <a:p>
            <a:r>
              <a:rPr lang="en-GB" sz="4400" dirty="0">
                <a:latin typeface="Gill Sans MT"/>
              </a:rPr>
              <a:t>AIMING FOR THE CENTRE</a:t>
            </a:r>
            <a:endParaRPr lang="en-US" sz="4400" dirty="0"/>
          </a:p>
        </p:txBody>
      </p:sp>
      <p:sp>
        <p:nvSpPr>
          <p:cNvPr id="8" name="Freeform: Shape 7">
            <a:extLst>
              <a:ext uri="{FF2B5EF4-FFF2-40B4-BE49-F238E27FC236}">
                <a16:creationId xmlns:a16="http://schemas.microsoft.com/office/drawing/2014/main" id="{08BE7968-7068-49EE-BE29-44B26ECB2557}"/>
              </a:ext>
            </a:extLst>
          </p:cNvPr>
          <p:cNvSpPr>
            <a:spLocks noChangeArrowheads="1"/>
          </p:cNvSpPr>
          <p:nvPr/>
        </p:nvSpPr>
        <p:spPr bwMode="auto">
          <a:xfrm>
            <a:off x="1066553" y="1717965"/>
            <a:ext cx="1013596" cy="1025150"/>
          </a:xfrm>
          <a:custGeom>
            <a:avLst/>
            <a:gdLst>
              <a:gd name="connsiteX0" fmla="*/ 1081188 w 1209227"/>
              <a:gd name="connsiteY0" fmla="*/ 0 h 1223013"/>
              <a:gd name="connsiteX1" fmla="*/ 1176545 w 1209227"/>
              <a:gd name="connsiteY1" fmla="*/ 3314 h 1223013"/>
              <a:gd name="connsiteX2" fmla="*/ 1200547 w 1209227"/>
              <a:gd name="connsiteY2" fmla="*/ 160594 h 1223013"/>
              <a:gd name="connsiteX3" fmla="*/ 1209227 w 1209227"/>
              <a:gd name="connsiteY3" fmla="*/ 332512 h 1223013"/>
              <a:gd name="connsiteX4" fmla="*/ 1006302 w 1209227"/>
              <a:gd name="connsiteY4" fmla="*/ 1133987 h 1223013"/>
              <a:gd name="connsiteX5" fmla="*/ 952221 w 1209227"/>
              <a:gd name="connsiteY5" fmla="*/ 1223013 h 1223013"/>
              <a:gd name="connsiteX6" fmla="*/ 826039 w 1209227"/>
              <a:gd name="connsiteY6" fmla="*/ 1177723 h 1223013"/>
              <a:gd name="connsiteX7" fmla="*/ 20893 w 1209227"/>
              <a:gd name="connsiteY7" fmla="*/ 437980 h 1223013"/>
              <a:gd name="connsiteX8" fmla="*/ 0 w 1209227"/>
              <a:gd name="connsiteY8" fmla="*/ 394607 h 1223013"/>
              <a:gd name="connsiteX9" fmla="*/ 11716 w 1209227"/>
              <a:gd name="connsiteY9" fmla="*/ 383959 h 1223013"/>
              <a:gd name="connsiteX10" fmla="*/ 1081188 w 1209227"/>
              <a:gd name="connsiteY10" fmla="*/ 0 h 122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227" h="1223013">
                <a:moveTo>
                  <a:pt x="1081188" y="0"/>
                </a:moveTo>
                <a:lnTo>
                  <a:pt x="1176545" y="3314"/>
                </a:lnTo>
                <a:lnTo>
                  <a:pt x="1200547" y="160594"/>
                </a:lnTo>
                <a:cubicBezTo>
                  <a:pt x="1206287" y="217120"/>
                  <a:pt x="1209227" y="274472"/>
                  <a:pt x="1209227" y="332512"/>
                </a:cubicBezTo>
                <a:cubicBezTo>
                  <a:pt x="1209227" y="622711"/>
                  <a:pt x="1135716" y="895738"/>
                  <a:pt x="1006302" y="1133987"/>
                </a:cubicBezTo>
                <a:lnTo>
                  <a:pt x="952221" y="1223013"/>
                </a:lnTo>
                <a:lnTo>
                  <a:pt x="826039" y="1177723"/>
                </a:lnTo>
                <a:cubicBezTo>
                  <a:pt x="482477" y="1027412"/>
                  <a:pt x="198838" y="765573"/>
                  <a:pt x="20893" y="437980"/>
                </a:cubicBezTo>
                <a:lnTo>
                  <a:pt x="0" y="394607"/>
                </a:lnTo>
                <a:lnTo>
                  <a:pt x="11716" y="383959"/>
                </a:lnTo>
                <a:cubicBezTo>
                  <a:pt x="302346" y="144092"/>
                  <a:pt x="674941" y="0"/>
                  <a:pt x="1081188" y="0"/>
                </a:cubicBezTo>
                <a:close/>
              </a:path>
            </a:pathLst>
          </a:custGeom>
          <a:solidFill>
            <a:schemeClr val="tx1"/>
          </a:solidFill>
          <a:ln w="228600" algn="ctr">
            <a:noFill/>
            <a:round/>
            <a:headEnd/>
            <a:tailEnd/>
          </a:ln>
          <a:effectLst/>
        </p:spPr>
        <p:txBody>
          <a:bodyPr vert="horz" wrap="square" lIns="36576" tIns="36576" rIns="36576" bIns="36576"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7A"/>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9770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1F0BF-4C3F-4830-8039-E672B84C85AC}"/>
              </a:ext>
            </a:extLst>
          </p:cNvPr>
          <p:cNvSpPr txBox="1"/>
          <p:nvPr/>
        </p:nvSpPr>
        <p:spPr>
          <a:xfrm>
            <a:off x="573630" y="408924"/>
            <a:ext cx="4799180" cy="4524315"/>
          </a:xfrm>
          <a:prstGeom prst="rect">
            <a:avLst/>
          </a:prstGeom>
          <a:noFill/>
        </p:spPr>
        <p:txBody>
          <a:bodyPr wrap="square" rtlCol="0">
            <a:spAutoFit/>
          </a:bodyPr>
          <a:lstStyle/>
          <a:p>
            <a:r>
              <a:rPr lang="en-GB" sz="3600" dirty="0"/>
              <a:t>The </a:t>
            </a:r>
            <a:r>
              <a:rPr lang="en-GB" sz="3600" i="1" dirty="0"/>
              <a:t>Growing Faith </a:t>
            </a:r>
            <a:r>
              <a:rPr lang="en-GB" sz="3600" dirty="0"/>
              <a:t>Adventure seeks to look at this through thinking about:</a:t>
            </a:r>
          </a:p>
          <a:p>
            <a:pPr marL="285750" indent="-285750">
              <a:buFont typeface="Arial" panose="020B0604020202020204" pitchFamily="34" charset="0"/>
              <a:buChar char="•"/>
            </a:pPr>
            <a:r>
              <a:rPr lang="en-GB" sz="3600" dirty="0"/>
              <a:t>Connected Communities</a:t>
            </a:r>
          </a:p>
          <a:p>
            <a:pPr marL="285750" indent="-285750">
              <a:buFont typeface="Arial" panose="020B0604020202020204" pitchFamily="34" charset="0"/>
              <a:buChar char="•"/>
            </a:pPr>
            <a:r>
              <a:rPr lang="en-GB" sz="3600" dirty="0"/>
              <a:t>Spiritual Encounters</a:t>
            </a:r>
          </a:p>
          <a:p>
            <a:pPr marL="285750" indent="-285750">
              <a:buFont typeface="Arial" panose="020B0604020202020204" pitchFamily="34" charset="0"/>
              <a:buChar char="•"/>
            </a:pPr>
            <a:r>
              <a:rPr lang="en-GB" sz="3600" dirty="0"/>
              <a:t>Imaginative Practices</a:t>
            </a:r>
          </a:p>
        </p:txBody>
      </p:sp>
      <p:pic>
        <p:nvPicPr>
          <p:cNvPr id="3" name="Picture 2" descr="A close up of a dog&#10;&#10;Description automatically generated">
            <a:extLst>
              <a:ext uri="{FF2B5EF4-FFF2-40B4-BE49-F238E27FC236}">
                <a16:creationId xmlns:a16="http://schemas.microsoft.com/office/drawing/2014/main" id="{1B701D12-8C20-482B-8718-C43C243BC134}"/>
              </a:ext>
            </a:extLst>
          </p:cNvPr>
          <p:cNvPicPr>
            <a:picLocks noChangeAspect="1"/>
          </p:cNvPicPr>
          <p:nvPr/>
        </p:nvPicPr>
        <p:blipFill rotWithShape="1">
          <a:blip r:embed="rId2">
            <a:extLst>
              <a:ext uri="{28A0092B-C50C-407E-A947-70E740481C1C}">
                <a14:useLocalDpi xmlns:a14="http://schemas.microsoft.com/office/drawing/2010/main" val="0"/>
              </a:ext>
            </a:extLst>
          </a:blip>
          <a:srcRect l="17672" r="18860"/>
          <a:stretch/>
        </p:blipFill>
        <p:spPr>
          <a:xfrm>
            <a:off x="6868929" y="221500"/>
            <a:ext cx="2389874" cy="2510340"/>
          </a:xfrm>
          <a:prstGeom prst="rect">
            <a:avLst/>
          </a:prstGeom>
        </p:spPr>
      </p:pic>
      <p:pic>
        <p:nvPicPr>
          <p:cNvPr id="4" name="Picture 3">
            <a:extLst>
              <a:ext uri="{FF2B5EF4-FFF2-40B4-BE49-F238E27FC236}">
                <a16:creationId xmlns:a16="http://schemas.microsoft.com/office/drawing/2014/main" id="{B3BF7A0F-D0A0-44FA-9879-005FB4E63E6B}"/>
              </a:ext>
            </a:extLst>
          </p:cNvPr>
          <p:cNvPicPr>
            <a:picLocks noChangeAspect="1"/>
          </p:cNvPicPr>
          <p:nvPr/>
        </p:nvPicPr>
        <p:blipFill rotWithShape="1">
          <a:blip r:embed="rId3"/>
          <a:srcRect l="22150" t="14685" r="23147" b="19292"/>
          <a:stretch/>
        </p:blipFill>
        <p:spPr>
          <a:xfrm>
            <a:off x="9599787" y="1584581"/>
            <a:ext cx="1872809" cy="3667334"/>
          </a:xfrm>
          <a:prstGeom prst="rect">
            <a:avLst/>
          </a:prstGeom>
        </p:spPr>
      </p:pic>
      <p:pic>
        <p:nvPicPr>
          <p:cNvPr id="5" name="Picture 4">
            <a:extLst>
              <a:ext uri="{FF2B5EF4-FFF2-40B4-BE49-F238E27FC236}">
                <a16:creationId xmlns:a16="http://schemas.microsoft.com/office/drawing/2014/main" id="{B56C50C3-F2F3-4EB6-85DF-DBB3968F70F1}"/>
              </a:ext>
            </a:extLst>
          </p:cNvPr>
          <p:cNvPicPr>
            <a:picLocks noChangeAspect="1"/>
          </p:cNvPicPr>
          <p:nvPr/>
        </p:nvPicPr>
        <p:blipFill rotWithShape="1">
          <a:blip r:embed="rId4"/>
          <a:srcRect l="38626"/>
          <a:stretch/>
        </p:blipFill>
        <p:spPr>
          <a:xfrm>
            <a:off x="6868929" y="2953613"/>
            <a:ext cx="2389874" cy="2585818"/>
          </a:xfrm>
          <a:prstGeom prst="rect">
            <a:avLst/>
          </a:prstGeom>
        </p:spPr>
      </p:pic>
    </p:spTree>
    <p:extLst>
      <p:ext uri="{BB962C8B-B14F-4D97-AF65-F5344CB8AC3E}">
        <p14:creationId xmlns:p14="http://schemas.microsoft.com/office/powerpoint/2010/main" val="897360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397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FACCD-22C9-49CE-A1BE-EEDB2DFC5248}"/>
              </a:ext>
            </a:extLst>
          </p:cNvPr>
          <p:cNvPicPr>
            <a:picLocks noChangeAspect="1"/>
          </p:cNvPicPr>
          <p:nvPr/>
        </p:nvPicPr>
        <p:blipFill>
          <a:blip r:embed="rId3"/>
          <a:stretch>
            <a:fillRect/>
          </a:stretch>
        </p:blipFill>
        <p:spPr>
          <a:xfrm>
            <a:off x="553283" y="461536"/>
            <a:ext cx="7022277" cy="5155492"/>
          </a:xfrm>
          <a:prstGeom prst="rect">
            <a:avLst/>
          </a:prstGeom>
        </p:spPr>
      </p:pic>
      <p:pic>
        <p:nvPicPr>
          <p:cNvPr id="4" name="Picture 3" descr="A close up of a dog&#10;&#10;Description automatically generated">
            <a:extLst>
              <a:ext uri="{FF2B5EF4-FFF2-40B4-BE49-F238E27FC236}">
                <a16:creationId xmlns:a16="http://schemas.microsoft.com/office/drawing/2014/main" id="{7782C017-D13C-4283-9735-D3C62B5B6740}"/>
              </a:ext>
            </a:extLst>
          </p:cNvPr>
          <p:cNvPicPr>
            <a:picLocks noChangeAspect="1"/>
          </p:cNvPicPr>
          <p:nvPr/>
        </p:nvPicPr>
        <p:blipFill rotWithShape="1">
          <a:blip r:embed="rId4">
            <a:extLst>
              <a:ext uri="{28A0092B-C50C-407E-A947-70E740481C1C}">
                <a14:useLocalDpi xmlns:a14="http://schemas.microsoft.com/office/drawing/2010/main" val="0"/>
              </a:ext>
            </a:extLst>
          </a:blip>
          <a:srcRect l="17672" r="18860"/>
          <a:stretch/>
        </p:blipFill>
        <p:spPr>
          <a:xfrm>
            <a:off x="7675418" y="846246"/>
            <a:ext cx="3963299" cy="4163076"/>
          </a:xfrm>
          <a:prstGeom prst="rect">
            <a:avLst/>
          </a:prstGeom>
        </p:spPr>
      </p:pic>
    </p:spTree>
    <p:extLst>
      <p:ext uri="{BB962C8B-B14F-4D97-AF65-F5344CB8AC3E}">
        <p14:creationId xmlns:p14="http://schemas.microsoft.com/office/powerpoint/2010/main" val="584350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BCE4-842B-4C9B-887B-24F2193C605E}"/>
              </a:ext>
            </a:extLst>
          </p:cNvPr>
          <p:cNvSpPr txBox="1"/>
          <p:nvPr/>
        </p:nvSpPr>
        <p:spPr>
          <a:xfrm>
            <a:off x="528194" y="301014"/>
            <a:ext cx="10700184" cy="1754326"/>
          </a:xfrm>
          <a:prstGeom prst="rect">
            <a:avLst/>
          </a:prstGeom>
          <a:noFill/>
        </p:spPr>
        <p:txBody>
          <a:bodyPr wrap="square" rtlCol="0">
            <a:spAutoFit/>
          </a:bodyPr>
          <a:lstStyle/>
          <a:p>
            <a:pPr algn="ctr"/>
            <a:r>
              <a:rPr lang="en-GB" sz="3600" dirty="0"/>
              <a:t>‘</a:t>
            </a:r>
            <a:r>
              <a:rPr lang="en-GB" sz="3600" i="1" dirty="0"/>
              <a:t>Christian faith is discovered, formed and grown in community.’</a:t>
            </a:r>
          </a:p>
          <a:p>
            <a:pPr algn="ctr"/>
            <a:endParaRPr lang="en-GB" sz="3600" i="1" dirty="0"/>
          </a:p>
        </p:txBody>
      </p:sp>
      <p:sp>
        <p:nvSpPr>
          <p:cNvPr id="2" name="Rectangle 1">
            <a:extLst>
              <a:ext uri="{FF2B5EF4-FFF2-40B4-BE49-F238E27FC236}">
                <a16:creationId xmlns:a16="http://schemas.microsoft.com/office/drawing/2014/main" id="{1AF949B2-6F17-4E0F-92BF-E673308A5B13}"/>
              </a:ext>
            </a:extLst>
          </p:cNvPr>
          <p:cNvSpPr/>
          <p:nvPr/>
        </p:nvSpPr>
        <p:spPr>
          <a:xfrm>
            <a:off x="1340476" y="1996225"/>
            <a:ext cx="9511048" cy="25113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dirty="0"/>
              <a:t>Who or what within your community do you think are the greatest influences on the way young people think about faith or religion?</a:t>
            </a:r>
          </a:p>
        </p:txBody>
      </p:sp>
    </p:spTree>
    <p:extLst>
      <p:ext uri="{BB962C8B-B14F-4D97-AF65-F5344CB8AC3E}">
        <p14:creationId xmlns:p14="http://schemas.microsoft.com/office/powerpoint/2010/main" val="317983684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340EB-7464-4F78-98B8-B7BD7B4EB37E}"/>
              </a:ext>
            </a:extLst>
          </p:cNvPr>
          <p:cNvPicPr>
            <a:picLocks noChangeAspect="1"/>
          </p:cNvPicPr>
          <p:nvPr/>
        </p:nvPicPr>
        <p:blipFill rotWithShape="1">
          <a:blip r:embed="rId2"/>
          <a:srcRect b="1154"/>
          <a:stretch/>
        </p:blipFill>
        <p:spPr>
          <a:xfrm>
            <a:off x="1162406" y="0"/>
            <a:ext cx="10003237" cy="5469360"/>
          </a:xfrm>
          <a:prstGeom prst="rect">
            <a:avLst/>
          </a:prstGeom>
        </p:spPr>
      </p:pic>
    </p:spTree>
    <p:extLst>
      <p:ext uri="{BB962C8B-B14F-4D97-AF65-F5344CB8AC3E}">
        <p14:creationId xmlns:p14="http://schemas.microsoft.com/office/powerpoint/2010/main" val="208782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BACCE16E-FD9C-494E-AB11-C054B1EF4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486" y="76554"/>
            <a:ext cx="7619852" cy="5712033"/>
          </a:xfrm>
          <a:prstGeom prst="rect">
            <a:avLst/>
          </a:prstGeom>
        </p:spPr>
      </p:pic>
      <p:sp>
        <p:nvSpPr>
          <p:cNvPr id="5" name="TextBox 4">
            <a:extLst>
              <a:ext uri="{FF2B5EF4-FFF2-40B4-BE49-F238E27FC236}">
                <a16:creationId xmlns:a16="http://schemas.microsoft.com/office/drawing/2014/main" id="{B5BC6516-FAA2-4840-B59D-55C7CA29C9C9}"/>
              </a:ext>
            </a:extLst>
          </p:cNvPr>
          <p:cNvSpPr txBox="1"/>
          <p:nvPr/>
        </p:nvSpPr>
        <p:spPr>
          <a:xfrm>
            <a:off x="391886" y="596348"/>
            <a:ext cx="3924536" cy="954107"/>
          </a:xfrm>
          <a:prstGeom prst="rect">
            <a:avLst/>
          </a:prstGeom>
          <a:noFill/>
        </p:spPr>
        <p:txBody>
          <a:bodyPr wrap="square" rtlCol="0">
            <a:spAutoFit/>
          </a:bodyPr>
          <a:lstStyle/>
          <a:p>
            <a:r>
              <a:rPr lang="en-GB" sz="3200" dirty="0"/>
              <a:t>Circles of Influence</a:t>
            </a:r>
          </a:p>
          <a:p>
            <a:r>
              <a:rPr lang="en-GB" sz="2400" i="1" dirty="0"/>
              <a:t>Adapted from Stephen Covey</a:t>
            </a:r>
          </a:p>
        </p:txBody>
      </p:sp>
      <p:sp>
        <p:nvSpPr>
          <p:cNvPr id="6" name="TextBox 5">
            <a:extLst>
              <a:ext uri="{FF2B5EF4-FFF2-40B4-BE49-F238E27FC236}">
                <a16:creationId xmlns:a16="http://schemas.microsoft.com/office/drawing/2014/main" id="{7971C47F-65E8-410E-B9FF-6FB9AB46A240}"/>
              </a:ext>
            </a:extLst>
          </p:cNvPr>
          <p:cNvSpPr txBox="1"/>
          <p:nvPr/>
        </p:nvSpPr>
        <p:spPr>
          <a:xfrm>
            <a:off x="318052" y="1874728"/>
            <a:ext cx="3583766" cy="3539430"/>
          </a:xfrm>
          <a:prstGeom prst="rect">
            <a:avLst/>
          </a:prstGeom>
          <a:noFill/>
        </p:spPr>
        <p:txBody>
          <a:bodyPr wrap="square" rtlCol="0">
            <a:spAutoFit/>
          </a:bodyPr>
          <a:lstStyle/>
          <a:p>
            <a:pPr marL="457200" indent="-457200">
              <a:buFont typeface="Arial" panose="020B0604020202020204" pitchFamily="34" charset="0"/>
              <a:buChar char="•"/>
            </a:pPr>
            <a:r>
              <a:rPr lang="en-GB" sz="2800" dirty="0"/>
              <a:t>Which do you have control over?</a:t>
            </a:r>
          </a:p>
          <a:p>
            <a:pPr marL="457200" indent="-457200">
              <a:buFont typeface="Arial" panose="020B0604020202020204" pitchFamily="34" charset="0"/>
              <a:buChar char="•"/>
            </a:pPr>
            <a:r>
              <a:rPr lang="en-GB" sz="2800" dirty="0"/>
              <a:t>Which can you influence?</a:t>
            </a:r>
          </a:p>
          <a:p>
            <a:pPr marL="457200" indent="-457200">
              <a:buFont typeface="Arial" panose="020B0604020202020204" pitchFamily="34" charset="0"/>
              <a:buChar char="•"/>
            </a:pPr>
            <a:r>
              <a:rPr lang="en-GB" sz="2800" dirty="0"/>
              <a:t>Which can you </a:t>
            </a:r>
            <a:r>
              <a:rPr lang="en-GB" sz="2800" i="1" dirty="0"/>
              <a:t>not </a:t>
            </a:r>
            <a:r>
              <a:rPr lang="en-GB" sz="2800" dirty="0"/>
              <a:t>control, but have the potential to  impact?</a:t>
            </a:r>
          </a:p>
        </p:txBody>
      </p:sp>
    </p:spTree>
    <p:extLst>
      <p:ext uri="{BB962C8B-B14F-4D97-AF65-F5344CB8AC3E}">
        <p14:creationId xmlns:p14="http://schemas.microsoft.com/office/powerpoint/2010/main" val="3215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06290F-760A-46E3-B515-8C2A0149E55A}"/>
              </a:ext>
            </a:extLst>
          </p:cNvPr>
          <p:cNvSpPr txBox="1"/>
          <p:nvPr/>
        </p:nvSpPr>
        <p:spPr>
          <a:xfrm>
            <a:off x="494117" y="528194"/>
            <a:ext cx="10620671" cy="1754326"/>
          </a:xfrm>
          <a:prstGeom prst="rect">
            <a:avLst/>
          </a:prstGeom>
          <a:noFill/>
        </p:spPr>
        <p:txBody>
          <a:bodyPr wrap="square" rtlCol="0">
            <a:spAutoFit/>
          </a:bodyPr>
          <a:lstStyle/>
          <a:p>
            <a:pPr algn="ctr"/>
            <a:r>
              <a:rPr lang="en-GB" sz="3600" i="1" dirty="0"/>
              <a:t>‘Faith is nurtured through interactions between people, and further enriched when this happens across generations.’</a:t>
            </a:r>
          </a:p>
        </p:txBody>
      </p:sp>
      <p:pic>
        <p:nvPicPr>
          <p:cNvPr id="5" name="Picture 4" descr="A picture containing sitting, table, teddy, bear&#10;&#10;Description automatically generated">
            <a:hlinkClick r:id="rId2"/>
            <a:extLst>
              <a:ext uri="{FF2B5EF4-FFF2-40B4-BE49-F238E27FC236}">
                <a16:creationId xmlns:a16="http://schemas.microsoft.com/office/drawing/2014/main" id="{7C95DB2F-A362-4F50-8DEA-614636CB0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008" y="2465377"/>
            <a:ext cx="5848941" cy="2924471"/>
          </a:xfrm>
          <a:prstGeom prst="rect">
            <a:avLst/>
          </a:prstGeom>
        </p:spPr>
      </p:pic>
    </p:spTree>
    <p:extLst>
      <p:ext uri="{BB962C8B-B14F-4D97-AF65-F5344CB8AC3E}">
        <p14:creationId xmlns:p14="http://schemas.microsoft.com/office/powerpoint/2010/main" val="272011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E313D9-6444-4476-93D6-07E496B78ACA}"/>
              </a:ext>
            </a:extLst>
          </p:cNvPr>
          <p:cNvPicPr>
            <a:picLocks noChangeAspect="1"/>
          </p:cNvPicPr>
          <p:nvPr/>
        </p:nvPicPr>
        <p:blipFill>
          <a:blip r:embed="rId2"/>
          <a:stretch>
            <a:fillRect/>
          </a:stretch>
        </p:blipFill>
        <p:spPr>
          <a:xfrm>
            <a:off x="1207826" y="221501"/>
            <a:ext cx="9310614" cy="5108325"/>
          </a:xfrm>
          <a:prstGeom prst="rect">
            <a:avLst/>
          </a:prstGeom>
        </p:spPr>
      </p:pic>
    </p:spTree>
    <p:extLst>
      <p:ext uri="{BB962C8B-B14F-4D97-AF65-F5344CB8AC3E}">
        <p14:creationId xmlns:p14="http://schemas.microsoft.com/office/powerpoint/2010/main" val="3067036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0BDE9-D602-44E5-A364-7A6E6A51A427}"/>
              </a:ext>
            </a:extLst>
          </p:cNvPr>
          <p:cNvPicPr>
            <a:picLocks noChangeAspect="1"/>
          </p:cNvPicPr>
          <p:nvPr/>
        </p:nvPicPr>
        <p:blipFill>
          <a:blip r:embed="rId2"/>
          <a:stretch>
            <a:fillRect/>
          </a:stretch>
        </p:blipFill>
        <p:spPr>
          <a:xfrm>
            <a:off x="3693459" y="141885"/>
            <a:ext cx="4604822" cy="5544725"/>
          </a:xfrm>
          <a:prstGeom prst="rect">
            <a:avLst/>
          </a:prstGeom>
        </p:spPr>
      </p:pic>
      <p:sp>
        <p:nvSpPr>
          <p:cNvPr id="3" name="Rectangle 2">
            <a:extLst>
              <a:ext uri="{FF2B5EF4-FFF2-40B4-BE49-F238E27FC236}">
                <a16:creationId xmlns:a16="http://schemas.microsoft.com/office/drawing/2014/main" id="{97E93497-5F82-4F03-AF07-8C8978F79A92}"/>
              </a:ext>
            </a:extLst>
          </p:cNvPr>
          <p:cNvSpPr/>
          <p:nvPr/>
        </p:nvSpPr>
        <p:spPr>
          <a:xfrm>
            <a:off x="549835" y="274918"/>
            <a:ext cx="2534024" cy="83670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Identity – being known and heard</a:t>
            </a:r>
          </a:p>
        </p:txBody>
      </p:sp>
      <p:sp>
        <p:nvSpPr>
          <p:cNvPr id="4" name="Rectangle 3">
            <a:extLst>
              <a:ext uri="{FF2B5EF4-FFF2-40B4-BE49-F238E27FC236}">
                <a16:creationId xmlns:a16="http://schemas.microsoft.com/office/drawing/2014/main" id="{E08ED4AD-A1D0-4ACC-B63B-8A77D8DB9797}"/>
              </a:ext>
            </a:extLst>
          </p:cNvPr>
          <p:cNvSpPr/>
          <p:nvPr/>
        </p:nvSpPr>
        <p:spPr>
          <a:xfrm>
            <a:off x="624541" y="2405529"/>
            <a:ext cx="2534024" cy="83670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Empowering – creating a pathway for possibilities</a:t>
            </a:r>
          </a:p>
        </p:txBody>
      </p:sp>
      <p:sp>
        <p:nvSpPr>
          <p:cNvPr id="5" name="Rectangle 4">
            <a:extLst>
              <a:ext uri="{FF2B5EF4-FFF2-40B4-BE49-F238E27FC236}">
                <a16:creationId xmlns:a16="http://schemas.microsoft.com/office/drawing/2014/main" id="{48185F6E-8E81-4AB4-B84F-891DE01EDE57}"/>
              </a:ext>
            </a:extLst>
          </p:cNvPr>
          <p:cNvSpPr/>
          <p:nvPr/>
        </p:nvSpPr>
        <p:spPr>
          <a:xfrm>
            <a:off x="666377" y="4536140"/>
            <a:ext cx="2534024" cy="83670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Authenticity – authority used to serve, not control</a:t>
            </a:r>
          </a:p>
        </p:txBody>
      </p:sp>
      <p:sp>
        <p:nvSpPr>
          <p:cNvPr id="6" name="Rectangle 5">
            <a:extLst>
              <a:ext uri="{FF2B5EF4-FFF2-40B4-BE49-F238E27FC236}">
                <a16:creationId xmlns:a16="http://schemas.microsoft.com/office/drawing/2014/main" id="{0EBF9BF2-C202-42D6-8D81-03591F0925C1}"/>
              </a:ext>
            </a:extLst>
          </p:cNvPr>
          <p:cNvSpPr/>
          <p:nvPr/>
        </p:nvSpPr>
        <p:spPr>
          <a:xfrm>
            <a:off x="9182847" y="3010647"/>
            <a:ext cx="2534024" cy="83670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Inclusion – welcoming and including others</a:t>
            </a:r>
          </a:p>
        </p:txBody>
      </p:sp>
      <p:sp>
        <p:nvSpPr>
          <p:cNvPr id="7" name="Rectangle 6">
            <a:extLst>
              <a:ext uri="{FF2B5EF4-FFF2-40B4-BE49-F238E27FC236}">
                <a16:creationId xmlns:a16="http://schemas.microsoft.com/office/drawing/2014/main" id="{A11CF454-15DC-4CD7-8898-7427900F646C}"/>
              </a:ext>
            </a:extLst>
          </p:cNvPr>
          <p:cNvSpPr/>
          <p:nvPr/>
        </p:nvSpPr>
        <p:spPr>
          <a:xfrm>
            <a:off x="9108141" y="693271"/>
            <a:ext cx="2534024" cy="83670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t>Commitment – investing for the long haul</a:t>
            </a:r>
          </a:p>
        </p:txBody>
      </p:sp>
      <p:cxnSp>
        <p:nvCxnSpPr>
          <p:cNvPr id="9" name="Straight Arrow Connector 8">
            <a:extLst>
              <a:ext uri="{FF2B5EF4-FFF2-40B4-BE49-F238E27FC236}">
                <a16:creationId xmlns:a16="http://schemas.microsoft.com/office/drawing/2014/main" id="{B4F33A5E-6171-40AC-84A7-AC10CD4BC9A1}"/>
              </a:ext>
            </a:extLst>
          </p:cNvPr>
          <p:cNvCxnSpPr/>
          <p:nvPr/>
        </p:nvCxnSpPr>
        <p:spPr>
          <a:xfrm>
            <a:off x="3200401" y="890494"/>
            <a:ext cx="1042893" cy="2211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A16D25B-3E38-4645-B987-4FAA5D745C9F}"/>
              </a:ext>
            </a:extLst>
          </p:cNvPr>
          <p:cNvCxnSpPr/>
          <p:nvPr/>
        </p:nvCxnSpPr>
        <p:spPr>
          <a:xfrm>
            <a:off x="4243294" y="1261035"/>
            <a:ext cx="297628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93E89CD-6050-4705-AAB5-5570BAA31EFF}"/>
              </a:ext>
            </a:extLst>
          </p:cNvPr>
          <p:cNvCxnSpPr>
            <a:cxnSpLocks/>
          </p:cNvCxnSpPr>
          <p:nvPr/>
        </p:nvCxnSpPr>
        <p:spPr>
          <a:xfrm>
            <a:off x="3260166" y="2705488"/>
            <a:ext cx="2184399" cy="1183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E87BE3C-04DE-4D75-A986-C348EB13BBE3}"/>
              </a:ext>
            </a:extLst>
          </p:cNvPr>
          <p:cNvCxnSpPr/>
          <p:nvPr/>
        </p:nvCxnSpPr>
        <p:spPr>
          <a:xfrm>
            <a:off x="5576047" y="2844799"/>
            <a:ext cx="20140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4128B13-2DA2-463F-A111-C63E2FB0FFC3}"/>
              </a:ext>
            </a:extLst>
          </p:cNvPr>
          <p:cNvCxnSpPr/>
          <p:nvPr/>
        </p:nvCxnSpPr>
        <p:spPr>
          <a:xfrm>
            <a:off x="3860800" y="3010647"/>
            <a:ext cx="5558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6EB34A6-9E74-4D0D-82A2-97267EE5C207}"/>
              </a:ext>
            </a:extLst>
          </p:cNvPr>
          <p:cNvCxnSpPr/>
          <p:nvPr/>
        </p:nvCxnSpPr>
        <p:spPr>
          <a:xfrm flipH="1">
            <a:off x="7315200" y="1643529"/>
            <a:ext cx="1739153" cy="2133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59BDEDC-935D-4B25-8754-8F4D3DF67566}"/>
              </a:ext>
            </a:extLst>
          </p:cNvPr>
          <p:cNvCxnSpPr/>
          <p:nvPr/>
        </p:nvCxnSpPr>
        <p:spPr>
          <a:xfrm>
            <a:off x="7327153" y="3932518"/>
            <a:ext cx="4556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764AACF-36EF-4CB0-9728-661DA44FB653}"/>
              </a:ext>
            </a:extLst>
          </p:cNvPr>
          <p:cNvCxnSpPr/>
          <p:nvPr/>
        </p:nvCxnSpPr>
        <p:spPr>
          <a:xfrm>
            <a:off x="3860800" y="4117788"/>
            <a:ext cx="396837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6DD729E-9C69-468E-BB84-FB0A6FA3BA5D}"/>
              </a:ext>
            </a:extLst>
          </p:cNvPr>
          <p:cNvCxnSpPr/>
          <p:nvPr/>
        </p:nvCxnSpPr>
        <p:spPr>
          <a:xfrm flipH="1">
            <a:off x="7664775" y="3681506"/>
            <a:ext cx="1428376" cy="8546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A7CCC21-137F-40F5-AEDC-B35E7C57408C}"/>
              </a:ext>
            </a:extLst>
          </p:cNvPr>
          <p:cNvCxnSpPr/>
          <p:nvPr/>
        </p:nvCxnSpPr>
        <p:spPr>
          <a:xfrm>
            <a:off x="5271247" y="4673600"/>
            <a:ext cx="26117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39FEA4E-7E08-4292-AE22-1C224FF89F32}"/>
              </a:ext>
            </a:extLst>
          </p:cNvPr>
          <p:cNvCxnSpPr/>
          <p:nvPr/>
        </p:nvCxnSpPr>
        <p:spPr>
          <a:xfrm>
            <a:off x="3908612" y="4828988"/>
            <a:ext cx="15777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FD33198B-0B4B-4BCF-86F2-30C4E47FE4F9}"/>
              </a:ext>
            </a:extLst>
          </p:cNvPr>
          <p:cNvCxnSpPr/>
          <p:nvPr/>
        </p:nvCxnSpPr>
        <p:spPr>
          <a:xfrm>
            <a:off x="3382682" y="4906682"/>
            <a:ext cx="699247" cy="1733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0DBE260-D205-4CCD-B381-3A8AA61522D6}"/>
              </a:ext>
            </a:extLst>
          </p:cNvPr>
          <p:cNvCxnSpPr>
            <a:cxnSpLocks/>
          </p:cNvCxnSpPr>
          <p:nvPr/>
        </p:nvCxnSpPr>
        <p:spPr>
          <a:xfrm flipV="1">
            <a:off x="4195482" y="5205506"/>
            <a:ext cx="368748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6967F36-296D-45C6-A36F-BC01FADDB324}"/>
              </a:ext>
            </a:extLst>
          </p:cNvPr>
          <p:cNvCxnSpPr/>
          <p:nvPr/>
        </p:nvCxnSpPr>
        <p:spPr>
          <a:xfrm>
            <a:off x="3908612" y="5372846"/>
            <a:ext cx="397435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22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40A9A-8F70-469B-816C-14BF7A31A567}"/>
              </a:ext>
            </a:extLst>
          </p:cNvPr>
          <p:cNvGrpSpPr/>
          <p:nvPr/>
        </p:nvGrpSpPr>
        <p:grpSpPr>
          <a:xfrm>
            <a:off x="2256628" y="738545"/>
            <a:ext cx="7678744" cy="4335254"/>
            <a:chOff x="0" y="-546892"/>
            <a:chExt cx="7678744" cy="4335254"/>
          </a:xfrm>
        </p:grpSpPr>
        <p:sp>
          <p:nvSpPr>
            <p:cNvPr id="3" name="Rectangle: Rounded Corners 2">
              <a:extLst>
                <a:ext uri="{FF2B5EF4-FFF2-40B4-BE49-F238E27FC236}">
                  <a16:creationId xmlns:a16="http://schemas.microsoft.com/office/drawing/2014/main" id="{71CE91F8-3BEC-47A4-A00E-786C6D23B864}"/>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67ED901A-99AA-4916-984B-21415C647AB9}"/>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kern="1200" dirty="0"/>
                <a:t>Reflection</a:t>
              </a:r>
              <a:endParaRPr lang="en-US" sz="8000" kern="1200" dirty="0"/>
            </a:p>
          </p:txBody>
        </p:sp>
      </p:grpSp>
    </p:spTree>
    <p:extLst>
      <p:ext uri="{BB962C8B-B14F-4D97-AF65-F5344CB8AC3E}">
        <p14:creationId xmlns:p14="http://schemas.microsoft.com/office/powerpoint/2010/main" val="17160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F9398F-54B3-43CE-874E-039DA0BC865B}"/>
              </a:ext>
            </a:extLst>
          </p:cNvPr>
          <p:cNvPicPr>
            <a:picLocks noChangeAspect="1"/>
          </p:cNvPicPr>
          <p:nvPr/>
        </p:nvPicPr>
        <p:blipFill>
          <a:blip r:embed="rId2"/>
          <a:stretch>
            <a:fillRect/>
          </a:stretch>
        </p:blipFill>
        <p:spPr>
          <a:xfrm>
            <a:off x="-975865" y="8348"/>
            <a:ext cx="8754703" cy="5838659"/>
          </a:xfrm>
          <a:prstGeom prst="rect">
            <a:avLst/>
          </a:prstGeom>
        </p:spPr>
      </p:pic>
      <p:sp>
        <p:nvSpPr>
          <p:cNvPr id="5" name="TextBox 4">
            <a:extLst>
              <a:ext uri="{FF2B5EF4-FFF2-40B4-BE49-F238E27FC236}">
                <a16:creationId xmlns:a16="http://schemas.microsoft.com/office/drawing/2014/main" id="{CF462F33-A692-4DB5-871E-1422D994CAB3}"/>
              </a:ext>
            </a:extLst>
          </p:cNvPr>
          <p:cNvSpPr txBox="1"/>
          <p:nvPr/>
        </p:nvSpPr>
        <p:spPr>
          <a:xfrm>
            <a:off x="7275683" y="366667"/>
            <a:ext cx="4347500" cy="5016758"/>
          </a:xfrm>
          <a:prstGeom prst="rect">
            <a:avLst/>
          </a:prstGeom>
          <a:noFill/>
        </p:spPr>
        <p:txBody>
          <a:bodyPr wrap="square" rtlCol="0">
            <a:spAutoFit/>
          </a:bodyPr>
          <a:lstStyle/>
          <a:p>
            <a:r>
              <a:rPr lang="en-GB" sz="3200" b="1" dirty="0"/>
              <a:t>In which spheres are we providing opportunities for ‘John 10’ flourishing?</a:t>
            </a:r>
          </a:p>
          <a:p>
            <a:pPr marL="457200" indent="-457200">
              <a:buFont typeface="Arial" panose="020B0604020202020204" pitchFamily="34" charset="0"/>
              <a:buChar char="•"/>
            </a:pPr>
            <a:r>
              <a:rPr lang="en-GB" sz="3200" b="1" dirty="0"/>
              <a:t>Identity</a:t>
            </a:r>
          </a:p>
          <a:p>
            <a:pPr marL="457200" indent="-457200">
              <a:buFont typeface="Arial" panose="020B0604020202020204" pitchFamily="34" charset="0"/>
              <a:buChar char="•"/>
            </a:pPr>
            <a:r>
              <a:rPr lang="en-GB" sz="3200" b="1" dirty="0"/>
              <a:t>Empowering</a:t>
            </a:r>
          </a:p>
          <a:p>
            <a:pPr marL="457200" indent="-457200">
              <a:buFont typeface="Arial" panose="020B0604020202020204" pitchFamily="34" charset="0"/>
              <a:buChar char="•"/>
            </a:pPr>
            <a:r>
              <a:rPr lang="en-GB" sz="3200" b="1" dirty="0"/>
              <a:t>Authenticity</a:t>
            </a:r>
          </a:p>
          <a:p>
            <a:pPr marL="457200" indent="-457200">
              <a:buFont typeface="Arial" panose="020B0604020202020204" pitchFamily="34" charset="0"/>
              <a:buChar char="•"/>
            </a:pPr>
            <a:r>
              <a:rPr lang="en-GB" sz="3200" b="1" dirty="0"/>
              <a:t>Commitment</a:t>
            </a:r>
          </a:p>
          <a:p>
            <a:pPr marL="457200" indent="-457200">
              <a:buFont typeface="Arial" panose="020B0604020202020204" pitchFamily="34" charset="0"/>
              <a:buChar char="•"/>
            </a:pPr>
            <a:r>
              <a:rPr lang="en-GB" sz="3200" b="1" dirty="0"/>
              <a:t>Inclusion</a:t>
            </a:r>
          </a:p>
          <a:p>
            <a:pPr marL="457200" indent="-457200" algn="ctr">
              <a:buFont typeface="Arial" panose="020B0604020202020204" pitchFamily="34" charset="0"/>
              <a:buChar char="•"/>
            </a:pPr>
            <a:endParaRPr lang="en-GB" sz="3200" b="1" dirty="0"/>
          </a:p>
          <a:p>
            <a:pPr marL="457200" indent="-457200" algn="ctr">
              <a:buFont typeface="Arial" panose="020B0604020202020204" pitchFamily="34" charset="0"/>
              <a:buChar char="•"/>
            </a:pPr>
            <a:endParaRPr lang="en-GB" sz="3200" dirty="0"/>
          </a:p>
        </p:txBody>
      </p:sp>
    </p:spTree>
    <p:extLst>
      <p:ext uri="{BB962C8B-B14F-4D97-AF65-F5344CB8AC3E}">
        <p14:creationId xmlns:p14="http://schemas.microsoft.com/office/powerpoint/2010/main" val="201268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DB1D5-73B9-4756-9A2E-BE1412BD6D29}"/>
              </a:ext>
            </a:extLst>
          </p:cNvPr>
          <p:cNvPicPr>
            <a:picLocks noChangeAspect="1"/>
          </p:cNvPicPr>
          <p:nvPr/>
        </p:nvPicPr>
        <p:blipFill>
          <a:blip r:embed="rId2"/>
          <a:stretch>
            <a:fillRect/>
          </a:stretch>
        </p:blipFill>
        <p:spPr>
          <a:xfrm>
            <a:off x="1150374" y="256999"/>
            <a:ext cx="9250188" cy="5106482"/>
          </a:xfrm>
          <a:prstGeom prst="rect">
            <a:avLst/>
          </a:prstGeom>
        </p:spPr>
      </p:pic>
    </p:spTree>
    <p:extLst>
      <p:ext uri="{BB962C8B-B14F-4D97-AF65-F5344CB8AC3E}">
        <p14:creationId xmlns:p14="http://schemas.microsoft.com/office/powerpoint/2010/main" val="4228539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09770686"/>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90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79138-69BE-4B85-B36B-033867E87127}"/>
              </a:ext>
            </a:extLst>
          </p:cNvPr>
          <p:cNvPicPr>
            <a:picLocks noChangeAspect="1"/>
          </p:cNvPicPr>
          <p:nvPr/>
        </p:nvPicPr>
        <p:blipFill>
          <a:blip r:embed="rId3"/>
          <a:stretch>
            <a:fillRect/>
          </a:stretch>
        </p:blipFill>
        <p:spPr>
          <a:xfrm>
            <a:off x="505476" y="391558"/>
            <a:ext cx="8148884" cy="4691597"/>
          </a:xfrm>
          <a:prstGeom prst="rect">
            <a:avLst/>
          </a:prstGeom>
        </p:spPr>
      </p:pic>
      <p:pic>
        <p:nvPicPr>
          <p:cNvPr id="3" name="Picture 2">
            <a:extLst>
              <a:ext uri="{FF2B5EF4-FFF2-40B4-BE49-F238E27FC236}">
                <a16:creationId xmlns:a16="http://schemas.microsoft.com/office/drawing/2014/main" id="{30E9225E-17A0-4783-88EE-A7669CB96253}"/>
              </a:ext>
            </a:extLst>
          </p:cNvPr>
          <p:cNvPicPr>
            <a:picLocks noChangeAspect="1"/>
          </p:cNvPicPr>
          <p:nvPr/>
        </p:nvPicPr>
        <p:blipFill rotWithShape="1">
          <a:blip r:embed="rId4"/>
          <a:srcRect l="22150" t="14685" r="23147" b="19292"/>
          <a:stretch/>
        </p:blipFill>
        <p:spPr>
          <a:xfrm>
            <a:off x="8938335" y="289327"/>
            <a:ext cx="2534261" cy="4962588"/>
          </a:xfrm>
          <a:prstGeom prst="rect">
            <a:avLst/>
          </a:prstGeom>
        </p:spPr>
      </p:pic>
    </p:spTree>
    <p:extLst>
      <p:ext uri="{BB962C8B-B14F-4D97-AF65-F5344CB8AC3E}">
        <p14:creationId xmlns:p14="http://schemas.microsoft.com/office/powerpoint/2010/main" val="1170955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DFDBC0-C6A3-4281-9EC3-9FE76D838721}"/>
              </a:ext>
            </a:extLst>
          </p:cNvPr>
          <p:cNvSpPr txBox="1">
            <a:spLocks/>
          </p:cNvSpPr>
          <p:nvPr/>
        </p:nvSpPr>
        <p:spPr>
          <a:xfrm>
            <a:off x="829258" y="230331"/>
            <a:ext cx="4895681" cy="3084369"/>
          </a:xfrm>
          <a:prstGeom prst="rect">
            <a:avLst/>
          </a:prstGeo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Font typeface="Arial"/>
              <a:buNone/>
            </a:pPr>
            <a:r>
              <a:rPr lang="en-GB" sz="3000" dirty="0">
                <a:solidFill>
                  <a:prstClr val="black"/>
                </a:solidFill>
              </a:rPr>
              <a:t>Faith formation is a process – a journey that starts with spirituality and may be expressed through faith.</a:t>
            </a:r>
          </a:p>
          <a:p>
            <a:pPr marL="0" indent="0">
              <a:buFont typeface="Arial"/>
              <a:buNone/>
            </a:pPr>
            <a:endParaRPr lang="en-GB" dirty="0"/>
          </a:p>
        </p:txBody>
      </p:sp>
      <p:sp>
        <p:nvSpPr>
          <p:cNvPr id="3" name="Content Placeholder 3">
            <a:extLst>
              <a:ext uri="{FF2B5EF4-FFF2-40B4-BE49-F238E27FC236}">
                <a16:creationId xmlns:a16="http://schemas.microsoft.com/office/drawing/2014/main" id="{A82E6D32-7A85-411D-9694-946F5A8AF57E}"/>
              </a:ext>
            </a:extLst>
          </p:cNvPr>
          <p:cNvSpPr txBox="1">
            <a:spLocks/>
          </p:cNvSpPr>
          <p:nvPr/>
        </p:nvSpPr>
        <p:spPr>
          <a:xfrm>
            <a:off x="6360791" y="230331"/>
            <a:ext cx="5373061" cy="3306041"/>
          </a:xfrm>
          <a:prstGeom prst="rect">
            <a:avLst/>
          </a:prstGeo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Font typeface="Arial"/>
              <a:buNone/>
            </a:pPr>
            <a:r>
              <a:rPr lang="en-GB" sz="3000" dirty="0">
                <a:solidFill>
                  <a:prstClr val="black"/>
                </a:solidFill>
              </a:rPr>
              <a:t>There is a crucial difference between creating an ethos of spiritual/faith formation and the provision of religious education.</a:t>
            </a:r>
          </a:p>
          <a:p>
            <a:pPr marL="0" indent="0">
              <a:buFont typeface="Arial"/>
              <a:buNone/>
            </a:pPr>
            <a:endParaRPr lang="en-GB" dirty="0"/>
          </a:p>
        </p:txBody>
      </p:sp>
      <p:pic>
        <p:nvPicPr>
          <p:cNvPr id="5" name="Picture 4" descr="A close up of a sign&#10;&#10;Description automatically generated">
            <a:extLst>
              <a:ext uri="{FF2B5EF4-FFF2-40B4-BE49-F238E27FC236}">
                <a16:creationId xmlns:a16="http://schemas.microsoft.com/office/drawing/2014/main" id="{CC696773-4D1A-41F6-949B-FBAD59E88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410" y="2368885"/>
            <a:ext cx="3028950" cy="3028950"/>
          </a:xfrm>
          <a:prstGeom prst="rect">
            <a:avLst/>
          </a:prstGeom>
        </p:spPr>
      </p:pic>
      <p:pic>
        <p:nvPicPr>
          <p:cNvPr id="7" name="Picture 6" descr="A close up of a logo&#10;&#10;Description automatically generated">
            <a:extLst>
              <a:ext uri="{FF2B5EF4-FFF2-40B4-BE49-F238E27FC236}">
                <a16:creationId xmlns:a16="http://schemas.microsoft.com/office/drawing/2014/main" id="{76D394F3-5715-474F-8AAD-627112ADAC73}"/>
              </a:ext>
            </a:extLst>
          </p:cNvPr>
          <p:cNvPicPr>
            <a:picLocks noChangeAspect="1"/>
          </p:cNvPicPr>
          <p:nvPr/>
        </p:nvPicPr>
        <p:blipFill rotWithShape="1">
          <a:blip r:embed="rId3">
            <a:extLst>
              <a:ext uri="{28A0092B-C50C-407E-A947-70E740481C1C}">
                <a14:useLocalDpi xmlns:a14="http://schemas.microsoft.com/office/drawing/2010/main" val="0"/>
              </a:ext>
            </a:extLst>
          </a:blip>
          <a:srcRect t="29595"/>
          <a:stretch/>
        </p:blipFill>
        <p:spPr>
          <a:xfrm>
            <a:off x="7436540" y="2368885"/>
            <a:ext cx="2959139" cy="2947662"/>
          </a:xfrm>
          <a:prstGeom prst="rect">
            <a:avLst/>
          </a:prstGeom>
        </p:spPr>
      </p:pic>
    </p:spTree>
    <p:extLst>
      <p:ext uri="{BB962C8B-B14F-4D97-AF65-F5344CB8AC3E}">
        <p14:creationId xmlns:p14="http://schemas.microsoft.com/office/powerpoint/2010/main" val="134453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840" y="288237"/>
            <a:ext cx="9742319" cy="1752599"/>
          </a:xfrm>
        </p:spPr>
        <p:txBody>
          <a:bodyPr>
            <a:normAutofit fontScale="90000"/>
          </a:bodyPr>
          <a:lstStyle/>
          <a:p>
            <a:r>
              <a:rPr lang="en-GB" dirty="0"/>
              <a:t>What is the difference between spirituality and faith?</a:t>
            </a:r>
          </a:p>
        </p:txBody>
      </p:sp>
      <p:sp>
        <p:nvSpPr>
          <p:cNvPr id="4" name="Freeform: Shape 3">
            <a:extLst>
              <a:ext uri="{FF2B5EF4-FFF2-40B4-BE49-F238E27FC236}">
                <a16:creationId xmlns:a16="http://schemas.microsoft.com/office/drawing/2014/main" id="{3FC07779-AD7B-4D98-B51F-495F1375B716}"/>
              </a:ext>
            </a:extLst>
          </p:cNvPr>
          <p:cNvSpPr/>
          <p:nvPr/>
        </p:nvSpPr>
        <p:spPr>
          <a:xfrm>
            <a:off x="4732073" y="2425370"/>
            <a:ext cx="6235084" cy="1208414"/>
          </a:xfrm>
          <a:custGeom>
            <a:avLst/>
            <a:gdLst>
              <a:gd name="connsiteX0" fmla="*/ 201406 w 1208414"/>
              <a:gd name="connsiteY0" fmla="*/ 0 h 6235084"/>
              <a:gd name="connsiteX1" fmla="*/ 1007008 w 1208414"/>
              <a:gd name="connsiteY1" fmla="*/ 0 h 6235084"/>
              <a:gd name="connsiteX2" fmla="*/ 1208414 w 1208414"/>
              <a:gd name="connsiteY2" fmla="*/ 201406 h 6235084"/>
              <a:gd name="connsiteX3" fmla="*/ 1208414 w 1208414"/>
              <a:gd name="connsiteY3" fmla="*/ 6235084 h 6235084"/>
              <a:gd name="connsiteX4" fmla="*/ 1208414 w 1208414"/>
              <a:gd name="connsiteY4" fmla="*/ 6235084 h 6235084"/>
              <a:gd name="connsiteX5" fmla="*/ 0 w 1208414"/>
              <a:gd name="connsiteY5" fmla="*/ 6235084 h 6235084"/>
              <a:gd name="connsiteX6" fmla="*/ 0 w 1208414"/>
              <a:gd name="connsiteY6" fmla="*/ 6235084 h 6235084"/>
              <a:gd name="connsiteX7" fmla="*/ 0 w 1208414"/>
              <a:gd name="connsiteY7" fmla="*/ 201406 h 6235084"/>
              <a:gd name="connsiteX8" fmla="*/ 201406 w 1208414"/>
              <a:gd name="connsiteY8" fmla="*/ 0 h 623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414" h="6235084">
                <a:moveTo>
                  <a:pt x="1208414" y="1039201"/>
                </a:moveTo>
                <a:lnTo>
                  <a:pt x="1208414" y="5195883"/>
                </a:lnTo>
                <a:cubicBezTo>
                  <a:pt x="1208414" y="5769814"/>
                  <a:pt x="1190938" y="6235081"/>
                  <a:pt x="1169380" y="6235081"/>
                </a:cubicBezTo>
                <a:lnTo>
                  <a:pt x="0" y="6235081"/>
                </a:lnTo>
                <a:lnTo>
                  <a:pt x="0" y="6235081"/>
                </a:lnTo>
                <a:lnTo>
                  <a:pt x="0" y="3"/>
                </a:lnTo>
                <a:lnTo>
                  <a:pt x="0" y="3"/>
                </a:lnTo>
                <a:lnTo>
                  <a:pt x="1169380" y="3"/>
                </a:lnTo>
                <a:cubicBezTo>
                  <a:pt x="1190938" y="3"/>
                  <a:pt x="1208414" y="465270"/>
                  <a:pt x="1208414" y="1039201"/>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82815" rIns="306640" bIns="182815" numCol="1" spcCol="1270" anchor="ctr" anchorCtr="0">
            <a:noAutofit/>
          </a:bodyPr>
          <a:lstStyle/>
          <a:p>
            <a:pPr marL="228600" lvl="1" indent="-228600" algn="l" defTabSz="889000">
              <a:lnSpc>
                <a:spcPct val="90000"/>
              </a:lnSpc>
              <a:spcBef>
                <a:spcPct val="0"/>
              </a:spcBef>
              <a:spcAft>
                <a:spcPct val="15000"/>
              </a:spcAft>
              <a:buNone/>
            </a:pPr>
            <a:r>
              <a:rPr lang="en-GB" sz="2000" b="1" kern="1200" dirty="0"/>
              <a:t>    an innate sense of awe and wonder; there’s something or someone more than just me</a:t>
            </a:r>
            <a:endParaRPr lang="en-US" sz="2000" b="1" kern="1200" dirty="0"/>
          </a:p>
        </p:txBody>
      </p:sp>
      <p:sp>
        <p:nvSpPr>
          <p:cNvPr id="5" name="Freeform: Shape 4">
            <a:extLst>
              <a:ext uri="{FF2B5EF4-FFF2-40B4-BE49-F238E27FC236}">
                <a16:creationId xmlns:a16="http://schemas.microsoft.com/office/drawing/2014/main" id="{BE166B76-DC18-4F4C-9908-AB74802382F0}"/>
              </a:ext>
            </a:extLst>
          </p:cNvPr>
          <p:cNvSpPr/>
          <p:nvPr/>
        </p:nvSpPr>
        <p:spPr>
          <a:xfrm>
            <a:off x="1224839" y="2274316"/>
            <a:ext cx="3507234" cy="1510518"/>
          </a:xfrm>
          <a:custGeom>
            <a:avLst/>
            <a:gdLst>
              <a:gd name="connsiteX0" fmla="*/ 0 w 3507234"/>
              <a:gd name="connsiteY0" fmla="*/ 251758 h 1510518"/>
              <a:gd name="connsiteX1" fmla="*/ 251758 w 3507234"/>
              <a:gd name="connsiteY1" fmla="*/ 0 h 1510518"/>
              <a:gd name="connsiteX2" fmla="*/ 3255476 w 3507234"/>
              <a:gd name="connsiteY2" fmla="*/ 0 h 1510518"/>
              <a:gd name="connsiteX3" fmla="*/ 3507234 w 3507234"/>
              <a:gd name="connsiteY3" fmla="*/ 251758 h 1510518"/>
              <a:gd name="connsiteX4" fmla="*/ 3507234 w 3507234"/>
              <a:gd name="connsiteY4" fmla="*/ 1258760 h 1510518"/>
              <a:gd name="connsiteX5" fmla="*/ 3255476 w 3507234"/>
              <a:gd name="connsiteY5" fmla="*/ 1510518 h 1510518"/>
              <a:gd name="connsiteX6" fmla="*/ 251758 w 3507234"/>
              <a:gd name="connsiteY6" fmla="*/ 1510518 h 1510518"/>
              <a:gd name="connsiteX7" fmla="*/ 0 w 3507234"/>
              <a:gd name="connsiteY7" fmla="*/ 1258760 h 1510518"/>
              <a:gd name="connsiteX8" fmla="*/ 0 w 3507234"/>
              <a:gd name="connsiteY8" fmla="*/ 251758 h 15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7234" h="1510518">
                <a:moveTo>
                  <a:pt x="0" y="251758"/>
                </a:moveTo>
                <a:cubicBezTo>
                  <a:pt x="0" y="112716"/>
                  <a:pt x="112716" y="0"/>
                  <a:pt x="251758" y="0"/>
                </a:cubicBezTo>
                <a:lnTo>
                  <a:pt x="3255476" y="0"/>
                </a:lnTo>
                <a:cubicBezTo>
                  <a:pt x="3394518" y="0"/>
                  <a:pt x="3507234" y="112716"/>
                  <a:pt x="3507234" y="251758"/>
                </a:cubicBezTo>
                <a:lnTo>
                  <a:pt x="3507234" y="1258760"/>
                </a:lnTo>
                <a:cubicBezTo>
                  <a:pt x="3507234" y="1397802"/>
                  <a:pt x="3394518" y="1510518"/>
                  <a:pt x="3255476" y="1510518"/>
                </a:cubicBezTo>
                <a:lnTo>
                  <a:pt x="251758" y="1510518"/>
                </a:lnTo>
                <a:cubicBezTo>
                  <a:pt x="112716" y="1510518"/>
                  <a:pt x="0" y="1397802"/>
                  <a:pt x="0" y="1258760"/>
                </a:cubicBezTo>
                <a:lnTo>
                  <a:pt x="0" y="2517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997" tIns="161367" rIns="248997" bIns="161367" numCol="1" spcCol="1270" anchor="ctr" anchorCtr="0">
            <a:noAutofit/>
          </a:bodyPr>
          <a:lstStyle/>
          <a:p>
            <a:pPr marL="0" lvl="0" indent="0" algn="ctr" defTabSz="2044700">
              <a:lnSpc>
                <a:spcPct val="100000"/>
              </a:lnSpc>
              <a:spcBef>
                <a:spcPct val="0"/>
              </a:spcBef>
              <a:spcAft>
                <a:spcPct val="35000"/>
              </a:spcAft>
              <a:buNone/>
            </a:pPr>
            <a:r>
              <a:rPr lang="en-GB" sz="4600" b="1" kern="1200" dirty="0"/>
              <a:t>Spirituality:</a:t>
            </a:r>
            <a:endParaRPr lang="en-US" sz="4600" kern="1200" dirty="0"/>
          </a:p>
        </p:txBody>
      </p:sp>
      <p:sp>
        <p:nvSpPr>
          <p:cNvPr id="6" name="Freeform: Shape 5">
            <a:extLst>
              <a:ext uri="{FF2B5EF4-FFF2-40B4-BE49-F238E27FC236}">
                <a16:creationId xmlns:a16="http://schemas.microsoft.com/office/drawing/2014/main" id="{231C617C-111B-4B40-B4B7-1F4599AFC91D}"/>
              </a:ext>
            </a:extLst>
          </p:cNvPr>
          <p:cNvSpPr/>
          <p:nvPr/>
        </p:nvSpPr>
        <p:spPr>
          <a:xfrm>
            <a:off x="4732073" y="4026882"/>
            <a:ext cx="6235084" cy="1208414"/>
          </a:xfrm>
          <a:custGeom>
            <a:avLst/>
            <a:gdLst>
              <a:gd name="connsiteX0" fmla="*/ 201406 w 1208414"/>
              <a:gd name="connsiteY0" fmla="*/ 0 h 6235084"/>
              <a:gd name="connsiteX1" fmla="*/ 1007008 w 1208414"/>
              <a:gd name="connsiteY1" fmla="*/ 0 h 6235084"/>
              <a:gd name="connsiteX2" fmla="*/ 1208414 w 1208414"/>
              <a:gd name="connsiteY2" fmla="*/ 201406 h 6235084"/>
              <a:gd name="connsiteX3" fmla="*/ 1208414 w 1208414"/>
              <a:gd name="connsiteY3" fmla="*/ 6235084 h 6235084"/>
              <a:gd name="connsiteX4" fmla="*/ 1208414 w 1208414"/>
              <a:gd name="connsiteY4" fmla="*/ 6235084 h 6235084"/>
              <a:gd name="connsiteX5" fmla="*/ 0 w 1208414"/>
              <a:gd name="connsiteY5" fmla="*/ 6235084 h 6235084"/>
              <a:gd name="connsiteX6" fmla="*/ 0 w 1208414"/>
              <a:gd name="connsiteY6" fmla="*/ 6235084 h 6235084"/>
              <a:gd name="connsiteX7" fmla="*/ 0 w 1208414"/>
              <a:gd name="connsiteY7" fmla="*/ 201406 h 6235084"/>
              <a:gd name="connsiteX8" fmla="*/ 201406 w 1208414"/>
              <a:gd name="connsiteY8" fmla="*/ 0 h 623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414" h="6235084">
                <a:moveTo>
                  <a:pt x="1208414" y="1039201"/>
                </a:moveTo>
                <a:lnTo>
                  <a:pt x="1208414" y="5195883"/>
                </a:lnTo>
                <a:cubicBezTo>
                  <a:pt x="1208414" y="5769814"/>
                  <a:pt x="1190938" y="6235081"/>
                  <a:pt x="1169380" y="6235081"/>
                </a:cubicBezTo>
                <a:lnTo>
                  <a:pt x="0" y="6235081"/>
                </a:lnTo>
                <a:lnTo>
                  <a:pt x="0" y="6235081"/>
                </a:lnTo>
                <a:lnTo>
                  <a:pt x="0" y="3"/>
                </a:lnTo>
                <a:lnTo>
                  <a:pt x="0" y="3"/>
                </a:lnTo>
                <a:lnTo>
                  <a:pt x="1169380" y="3"/>
                </a:lnTo>
                <a:cubicBezTo>
                  <a:pt x="1190938" y="3"/>
                  <a:pt x="1208414" y="465270"/>
                  <a:pt x="1208414" y="1039201"/>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82815" rIns="306640" bIns="182815" numCol="1" spcCol="1270" anchor="ctr" anchorCtr="0">
            <a:noAutofit/>
          </a:bodyPr>
          <a:lstStyle/>
          <a:p>
            <a:pPr marL="228600" lvl="1" indent="-228600" algn="l" defTabSz="889000">
              <a:lnSpc>
                <a:spcPct val="90000"/>
              </a:lnSpc>
              <a:spcBef>
                <a:spcPct val="0"/>
              </a:spcBef>
              <a:spcAft>
                <a:spcPct val="15000"/>
              </a:spcAft>
              <a:buNone/>
            </a:pPr>
            <a:r>
              <a:rPr lang="en-GB" sz="2000" b="1" kern="1200" dirty="0"/>
              <a:t>    our response to God;</a:t>
            </a:r>
            <a:endParaRPr lang="en-US" sz="2000" b="1" kern="1200" dirty="0"/>
          </a:p>
          <a:p>
            <a:pPr marL="228600" lvl="1" indent="-228600" algn="l" defTabSz="889000">
              <a:lnSpc>
                <a:spcPct val="90000"/>
              </a:lnSpc>
              <a:spcBef>
                <a:spcPct val="0"/>
              </a:spcBef>
              <a:spcAft>
                <a:spcPct val="15000"/>
              </a:spcAft>
              <a:buNone/>
            </a:pPr>
            <a:r>
              <a:rPr lang="en-GB" sz="2000" b="1" kern="1200" dirty="0"/>
              <a:t>    making a difference to the life that we live</a:t>
            </a:r>
            <a:endParaRPr lang="en-US" sz="2000" b="1" kern="1200" dirty="0"/>
          </a:p>
        </p:txBody>
      </p:sp>
      <p:sp>
        <p:nvSpPr>
          <p:cNvPr id="7" name="Freeform: Shape 6">
            <a:extLst>
              <a:ext uri="{FF2B5EF4-FFF2-40B4-BE49-F238E27FC236}">
                <a16:creationId xmlns:a16="http://schemas.microsoft.com/office/drawing/2014/main" id="{1B761438-6EB8-4C0F-9A38-925C130A3F77}"/>
              </a:ext>
            </a:extLst>
          </p:cNvPr>
          <p:cNvSpPr/>
          <p:nvPr/>
        </p:nvSpPr>
        <p:spPr>
          <a:xfrm>
            <a:off x="1224839" y="3860361"/>
            <a:ext cx="3507234" cy="1510518"/>
          </a:xfrm>
          <a:custGeom>
            <a:avLst/>
            <a:gdLst>
              <a:gd name="connsiteX0" fmla="*/ 0 w 3507234"/>
              <a:gd name="connsiteY0" fmla="*/ 251758 h 1510518"/>
              <a:gd name="connsiteX1" fmla="*/ 251758 w 3507234"/>
              <a:gd name="connsiteY1" fmla="*/ 0 h 1510518"/>
              <a:gd name="connsiteX2" fmla="*/ 3255476 w 3507234"/>
              <a:gd name="connsiteY2" fmla="*/ 0 h 1510518"/>
              <a:gd name="connsiteX3" fmla="*/ 3507234 w 3507234"/>
              <a:gd name="connsiteY3" fmla="*/ 251758 h 1510518"/>
              <a:gd name="connsiteX4" fmla="*/ 3507234 w 3507234"/>
              <a:gd name="connsiteY4" fmla="*/ 1258760 h 1510518"/>
              <a:gd name="connsiteX5" fmla="*/ 3255476 w 3507234"/>
              <a:gd name="connsiteY5" fmla="*/ 1510518 h 1510518"/>
              <a:gd name="connsiteX6" fmla="*/ 251758 w 3507234"/>
              <a:gd name="connsiteY6" fmla="*/ 1510518 h 1510518"/>
              <a:gd name="connsiteX7" fmla="*/ 0 w 3507234"/>
              <a:gd name="connsiteY7" fmla="*/ 1258760 h 1510518"/>
              <a:gd name="connsiteX8" fmla="*/ 0 w 3507234"/>
              <a:gd name="connsiteY8" fmla="*/ 251758 h 15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7234" h="1510518">
                <a:moveTo>
                  <a:pt x="0" y="251758"/>
                </a:moveTo>
                <a:cubicBezTo>
                  <a:pt x="0" y="112716"/>
                  <a:pt x="112716" y="0"/>
                  <a:pt x="251758" y="0"/>
                </a:cubicBezTo>
                <a:lnTo>
                  <a:pt x="3255476" y="0"/>
                </a:lnTo>
                <a:cubicBezTo>
                  <a:pt x="3394518" y="0"/>
                  <a:pt x="3507234" y="112716"/>
                  <a:pt x="3507234" y="251758"/>
                </a:cubicBezTo>
                <a:lnTo>
                  <a:pt x="3507234" y="1258760"/>
                </a:lnTo>
                <a:cubicBezTo>
                  <a:pt x="3507234" y="1397802"/>
                  <a:pt x="3394518" y="1510518"/>
                  <a:pt x="3255476" y="1510518"/>
                </a:cubicBezTo>
                <a:lnTo>
                  <a:pt x="251758" y="1510518"/>
                </a:lnTo>
                <a:cubicBezTo>
                  <a:pt x="112716" y="1510518"/>
                  <a:pt x="0" y="1397802"/>
                  <a:pt x="0" y="1258760"/>
                </a:cubicBezTo>
                <a:lnTo>
                  <a:pt x="0" y="2517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997" tIns="161367" rIns="248997" bIns="161367" numCol="1" spcCol="1270" anchor="ctr" anchorCtr="0">
            <a:noAutofit/>
          </a:bodyPr>
          <a:lstStyle/>
          <a:p>
            <a:pPr marL="0" lvl="0" indent="0" algn="ctr" defTabSz="2044700">
              <a:lnSpc>
                <a:spcPct val="100000"/>
              </a:lnSpc>
              <a:spcBef>
                <a:spcPct val="0"/>
              </a:spcBef>
              <a:spcAft>
                <a:spcPct val="35000"/>
              </a:spcAft>
              <a:buNone/>
            </a:pPr>
            <a:r>
              <a:rPr lang="en-GB" sz="4600" b="1" kern="1200"/>
              <a:t>Faith:</a:t>
            </a:r>
            <a:endParaRPr lang="en-US" sz="4600" kern="1200"/>
          </a:p>
        </p:txBody>
      </p:sp>
    </p:spTree>
    <p:extLst>
      <p:ext uri="{BB962C8B-B14F-4D97-AF65-F5344CB8AC3E}">
        <p14:creationId xmlns:p14="http://schemas.microsoft.com/office/powerpoint/2010/main" val="305523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FD1D-9969-45F1-BBE6-B15EC41A59E3}"/>
              </a:ext>
            </a:extLst>
          </p:cNvPr>
          <p:cNvSpPr>
            <a:spLocks noGrp="1"/>
          </p:cNvSpPr>
          <p:nvPr>
            <p:ph type="title"/>
          </p:nvPr>
        </p:nvSpPr>
        <p:spPr>
          <a:xfrm>
            <a:off x="1715270" y="383309"/>
            <a:ext cx="9742319" cy="1752599"/>
          </a:xfrm>
        </p:spPr>
        <p:txBody>
          <a:bodyPr>
            <a:normAutofit/>
          </a:bodyPr>
          <a:lstStyle/>
          <a:p>
            <a:r>
              <a:rPr lang="en-GB" dirty="0"/>
              <a:t>UNCRC 1989</a:t>
            </a:r>
          </a:p>
        </p:txBody>
      </p:sp>
      <p:graphicFrame>
        <p:nvGraphicFramePr>
          <p:cNvPr id="5" name="Content Placeholder 2">
            <a:extLst>
              <a:ext uri="{FF2B5EF4-FFF2-40B4-BE49-F238E27FC236}">
                <a16:creationId xmlns:a16="http://schemas.microsoft.com/office/drawing/2014/main" id="{48CEC32C-6F14-433F-BF21-4BC48A3E51DE}"/>
              </a:ext>
            </a:extLst>
          </p:cNvPr>
          <p:cNvGraphicFramePr>
            <a:graphicFrameLocks noGrp="1"/>
          </p:cNvGraphicFramePr>
          <p:nvPr>
            <p:ph idx="1"/>
            <p:extLst>
              <p:ext uri="{D42A27DB-BD31-4B8C-83A1-F6EECF244321}">
                <p14:modId xmlns:p14="http://schemas.microsoft.com/office/powerpoint/2010/main" val="1460803625"/>
              </p:ext>
            </p:extLst>
          </p:nvPr>
        </p:nvGraphicFramePr>
        <p:xfrm>
          <a:off x="884167" y="1259608"/>
          <a:ext cx="10723419" cy="4581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986231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white background&#10;&#10;Description generated with very high confidence">
            <a:extLst>
              <a:ext uri="{FF2B5EF4-FFF2-40B4-BE49-F238E27FC236}">
                <a16:creationId xmlns:a16="http://schemas.microsoft.com/office/drawing/2014/main" id="{8EA67676-12FA-4519-9B7A-6743EB5E61A3}"/>
              </a:ext>
            </a:extLst>
          </p:cNvPr>
          <p:cNvPicPr>
            <a:picLocks noGrp="1" noChangeAspect="1"/>
          </p:cNvPicPr>
          <p:nvPr>
            <p:ph idx="1"/>
          </p:nvPr>
        </p:nvPicPr>
        <p:blipFill rotWithShape="1">
          <a:blip r:embed="rId3"/>
          <a:srcRect l="1" t="15668" r="1" b="8171"/>
          <a:stretch/>
        </p:blipFill>
        <p:spPr>
          <a:xfrm>
            <a:off x="2975059" y="0"/>
            <a:ext cx="9216941" cy="5264899"/>
          </a:xfrm>
          <a:custGeom>
            <a:avLst/>
            <a:gdLst>
              <a:gd name="connsiteX0" fmla="*/ 867942 w 11395934"/>
              <a:gd name="connsiteY0" fmla="*/ 0 h 6858000"/>
              <a:gd name="connsiteX1" fmla="*/ 1786638 w 11395934"/>
              <a:gd name="connsiteY1" fmla="*/ 0 h 6858000"/>
              <a:gd name="connsiteX2" fmla="*/ 11395934 w 11395934"/>
              <a:gd name="connsiteY2" fmla="*/ 0 h 6858000"/>
              <a:gd name="connsiteX3" fmla="*/ 11395934 w 11395934"/>
              <a:gd name="connsiteY3" fmla="*/ 6858000 h 6858000"/>
              <a:gd name="connsiteX4" fmla="*/ 1925619 w 11395934"/>
              <a:gd name="connsiteY4" fmla="*/ 6858000 h 6858000"/>
              <a:gd name="connsiteX5" fmla="*/ 1924311 w 11395934"/>
              <a:gd name="connsiteY5" fmla="*/ 6820097 h 6858000"/>
              <a:gd name="connsiteX6" fmla="*/ 1925076 w 11395934"/>
              <a:gd name="connsiteY6" fmla="*/ 6858000 h 6858000"/>
              <a:gd name="connsiteX7" fmla="*/ 1892647 w 11395934"/>
              <a:gd name="connsiteY7" fmla="*/ 6858000 h 6858000"/>
              <a:gd name="connsiteX8" fmla="*/ 0 w 11395934"/>
              <a:gd name="connsiteY8" fmla="*/ 5314276 h 6858000"/>
              <a:gd name="connsiteX9" fmla="*/ 867942 w 1139593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sp>
        <p:nvSpPr>
          <p:cNvPr id="6" name="TextBox 5">
            <a:extLst>
              <a:ext uri="{FF2B5EF4-FFF2-40B4-BE49-F238E27FC236}">
                <a16:creationId xmlns:a16="http://schemas.microsoft.com/office/drawing/2014/main" id="{8424CCE6-0AD0-404A-84F4-0C4FA2F18430}"/>
              </a:ext>
            </a:extLst>
          </p:cNvPr>
          <p:cNvSpPr txBox="1"/>
          <p:nvPr/>
        </p:nvSpPr>
        <p:spPr>
          <a:xfrm>
            <a:off x="8276929" y="4202743"/>
            <a:ext cx="3702044" cy="923330"/>
          </a:xfrm>
          <a:prstGeom prst="rect">
            <a:avLst/>
          </a:prstGeom>
          <a:noFill/>
        </p:spPr>
        <p:txBody>
          <a:bodyPr wrap="square" rtlCol="0">
            <a:spAutoFit/>
          </a:bodyPr>
          <a:lstStyle/>
          <a:p>
            <a:pPr defTabSz="457189"/>
            <a:r>
              <a:rPr lang="en-GB" sz="5400" b="1" i="1" dirty="0">
                <a:solidFill>
                  <a:prstClr val="black"/>
                </a:solidFill>
                <a:latin typeface="Corbel" panose="020B0503020204020204"/>
              </a:rPr>
              <a:t>Year 6 pupil</a:t>
            </a:r>
            <a:r>
              <a:rPr lang="en-GB" sz="5400" dirty="0">
                <a:solidFill>
                  <a:prstClr val="black"/>
                </a:solidFill>
                <a:latin typeface="Corbel" panose="020B0503020204020204"/>
              </a:rPr>
              <a:t> </a:t>
            </a:r>
          </a:p>
        </p:txBody>
      </p:sp>
      <p:sp>
        <p:nvSpPr>
          <p:cNvPr id="2" name="TextBox 1">
            <a:extLst>
              <a:ext uri="{FF2B5EF4-FFF2-40B4-BE49-F238E27FC236}">
                <a16:creationId xmlns:a16="http://schemas.microsoft.com/office/drawing/2014/main" id="{7CB1084C-DE1E-4F1D-BEC0-C3449B38F196}"/>
              </a:ext>
            </a:extLst>
          </p:cNvPr>
          <p:cNvSpPr txBox="1"/>
          <p:nvPr/>
        </p:nvSpPr>
        <p:spPr>
          <a:xfrm>
            <a:off x="306693" y="408924"/>
            <a:ext cx="2396750" cy="1754326"/>
          </a:xfrm>
          <a:prstGeom prst="rect">
            <a:avLst/>
          </a:prstGeom>
          <a:noFill/>
        </p:spPr>
        <p:txBody>
          <a:bodyPr wrap="square" rtlCol="0">
            <a:spAutoFit/>
          </a:bodyPr>
          <a:lstStyle/>
          <a:p>
            <a:r>
              <a:rPr lang="en-GB" sz="3600" dirty="0"/>
              <a:t>How do we understand Spirituality?</a:t>
            </a:r>
          </a:p>
        </p:txBody>
      </p:sp>
    </p:spTree>
    <p:extLst>
      <p:ext uri="{BB962C8B-B14F-4D97-AF65-F5344CB8AC3E}">
        <p14:creationId xmlns:p14="http://schemas.microsoft.com/office/powerpoint/2010/main" val="2069921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7776"/>
          <a:stretch/>
        </p:blipFill>
        <p:spPr>
          <a:xfrm>
            <a:off x="3094115" y="-1"/>
            <a:ext cx="9097885" cy="5475041"/>
          </a:xfrm>
          <a:custGeom>
            <a:avLst/>
            <a:gdLst>
              <a:gd name="connsiteX0" fmla="*/ 867942 w 11395934"/>
              <a:gd name="connsiteY0" fmla="*/ 0 h 6858000"/>
              <a:gd name="connsiteX1" fmla="*/ 1786638 w 11395934"/>
              <a:gd name="connsiteY1" fmla="*/ 0 h 6858000"/>
              <a:gd name="connsiteX2" fmla="*/ 11395934 w 11395934"/>
              <a:gd name="connsiteY2" fmla="*/ 0 h 6858000"/>
              <a:gd name="connsiteX3" fmla="*/ 11395934 w 11395934"/>
              <a:gd name="connsiteY3" fmla="*/ 6858000 h 6858000"/>
              <a:gd name="connsiteX4" fmla="*/ 1925619 w 11395934"/>
              <a:gd name="connsiteY4" fmla="*/ 6858000 h 6858000"/>
              <a:gd name="connsiteX5" fmla="*/ 1924311 w 11395934"/>
              <a:gd name="connsiteY5" fmla="*/ 6820097 h 6858000"/>
              <a:gd name="connsiteX6" fmla="*/ 1925076 w 11395934"/>
              <a:gd name="connsiteY6" fmla="*/ 6858000 h 6858000"/>
              <a:gd name="connsiteX7" fmla="*/ 1892647 w 11395934"/>
              <a:gd name="connsiteY7" fmla="*/ 6858000 h 6858000"/>
              <a:gd name="connsiteX8" fmla="*/ 0 w 11395934"/>
              <a:gd name="connsiteY8" fmla="*/ 5314276 h 6858000"/>
              <a:gd name="connsiteX9" fmla="*/ 867942 w 1139593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sp>
        <p:nvSpPr>
          <p:cNvPr id="5" name="TextBox 4"/>
          <p:cNvSpPr txBox="1"/>
          <p:nvPr/>
        </p:nvSpPr>
        <p:spPr>
          <a:xfrm>
            <a:off x="402313" y="730073"/>
            <a:ext cx="2386324" cy="1754326"/>
          </a:xfrm>
          <a:prstGeom prst="rect">
            <a:avLst/>
          </a:prstGeom>
          <a:noFill/>
        </p:spPr>
        <p:txBody>
          <a:bodyPr wrap="square" rtlCol="0">
            <a:spAutoFit/>
          </a:bodyPr>
          <a:lstStyle/>
          <a:p>
            <a:pPr defTabSz="457189">
              <a:defRPr/>
            </a:pPr>
            <a:r>
              <a:rPr lang="en-GB" sz="3600" b="1" dirty="0">
                <a:latin typeface="Corbel" panose="020B0503020204020204"/>
              </a:rPr>
              <a:t>Spirituality is like the wind</a:t>
            </a:r>
          </a:p>
        </p:txBody>
      </p:sp>
    </p:spTree>
    <p:extLst>
      <p:ext uri="{BB962C8B-B14F-4D97-AF65-F5344CB8AC3E}">
        <p14:creationId xmlns:p14="http://schemas.microsoft.com/office/powerpoint/2010/main" val="215265872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E7070-5A21-4863-A2B1-79A4CB9E31D8}"/>
              </a:ext>
            </a:extLst>
          </p:cNvPr>
          <p:cNvPicPr>
            <a:picLocks noChangeAspect="1"/>
          </p:cNvPicPr>
          <p:nvPr/>
        </p:nvPicPr>
        <p:blipFill>
          <a:blip r:embed="rId2"/>
          <a:stretch>
            <a:fillRect/>
          </a:stretch>
        </p:blipFill>
        <p:spPr>
          <a:xfrm>
            <a:off x="1057277" y="176065"/>
            <a:ext cx="9057918" cy="5218112"/>
          </a:xfrm>
          <a:prstGeom prst="rect">
            <a:avLst/>
          </a:prstGeom>
        </p:spPr>
      </p:pic>
    </p:spTree>
    <p:extLst>
      <p:ext uri="{BB962C8B-B14F-4D97-AF65-F5344CB8AC3E}">
        <p14:creationId xmlns:p14="http://schemas.microsoft.com/office/powerpoint/2010/main" val="3176922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9B321-861B-4950-8278-BC05507E6968}"/>
              </a:ext>
            </a:extLst>
          </p:cNvPr>
          <p:cNvPicPr>
            <a:picLocks noChangeAspect="1"/>
          </p:cNvPicPr>
          <p:nvPr/>
        </p:nvPicPr>
        <p:blipFill>
          <a:blip r:embed="rId3"/>
          <a:stretch>
            <a:fillRect/>
          </a:stretch>
        </p:blipFill>
        <p:spPr>
          <a:xfrm>
            <a:off x="735402" y="1272653"/>
            <a:ext cx="10721196" cy="3300118"/>
          </a:xfrm>
          <a:prstGeom prst="rect">
            <a:avLst/>
          </a:prstGeom>
        </p:spPr>
      </p:pic>
    </p:spTree>
    <p:extLst>
      <p:ext uri="{BB962C8B-B14F-4D97-AF65-F5344CB8AC3E}">
        <p14:creationId xmlns:p14="http://schemas.microsoft.com/office/powerpoint/2010/main" val="626775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914760" y="367747"/>
            <a:ext cx="4901459" cy="505305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Title 1"/>
          <p:cNvSpPr>
            <a:spLocks noGrp="1"/>
          </p:cNvSpPr>
          <p:nvPr>
            <p:ph type="title"/>
          </p:nvPr>
        </p:nvSpPr>
        <p:spPr>
          <a:xfrm>
            <a:off x="672546" y="516835"/>
            <a:ext cx="4901458" cy="2475836"/>
          </a:xfrm>
        </p:spPr>
        <p:txBody>
          <a:bodyPr vert="horz" lIns="91440" tIns="45720" rIns="91440" bIns="45720" rtlCol="0" anchor="ctr">
            <a:normAutofit fontScale="90000"/>
          </a:bodyPr>
          <a:lstStyle/>
          <a:p>
            <a:pPr algn="l"/>
            <a:r>
              <a:rPr lang="en-US" sz="4000" dirty="0"/>
              <a:t>What sort of existential questions might arise for children and young people?</a:t>
            </a:r>
          </a:p>
        </p:txBody>
      </p:sp>
      <p:sp>
        <p:nvSpPr>
          <p:cNvPr id="6" name="Title 3">
            <a:extLst>
              <a:ext uri="{FF2B5EF4-FFF2-40B4-BE49-F238E27FC236}">
                <a16:creationId xmlns:a16="http://schemas.microsoft.com/office/drawing/2014/main" id="{2ADE505F-A2AF-4BE7-85CB-4A7529C90BCB}"/>
              </a:ext>
            </a:extLst>
          </p:cNvPr>
          <p:cNvSpPr txBox="1">
            <a:spLocks/>
          </p:cNvSpPr>
          <p:nvPr/>
        </p:nvSpPr>
        <p:spPr>
          <a:xfrm>
            <a:off x="666913" y="3378877"/>
            <a:ext cx="4907091" cy="1752599"/>
          </a:xfrm>
        </p:spPr>
        <p:txBody>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r>
              <a:rPr lang="en-GB" sz="4000" dirty="0"/>
              <a:t>What might trigger these questions?</a:t>
            </a:r>
          </a:p>
        </p:txBody>
      </p:sp>
    </p:spTree>
    <p:extLst>
      <p:ext uri="{BB962C8B-B14F-4D97-AF65-F5344CB8AC3E}">
        <p14:creationId xmlns:p14="http://schemas.microsoft.com/office/powerpoint/2010/main" val="200864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A10601-BFE8-4D99-9FF9-DFBC488D9226}"/>
              </a:ext>
            </a:extLst>
          </p:cNvPr>
          <p:cNvSpPr>
            <a:spLocks noGrp="1"/>
          </p:cNvSpPr>
          <p:nvPr>
            <p:ph idx="1"/>
          </p:nvPr>
        </p:nvSpPr>
        <p:spPr>
          <a:xfrm>
            <a:off x="619066" y="490664"/>
            <a:ext cx="10815805" cy="4993843"/>
          </a:xfrm>
        </p:spPr>
        <p:txBody>
          <a:bodyPr/>
          <a:lstStyle/>
          <a:p>
            <a:pPr marL="0" indent="0">
              <a:buNone/>
            </a:pPr>
            <a:r>
              <a:rPr lang="en-GB" sz="2800" dirty="0"/>
              <a:t>Left to their own devices (children) will likely become religious in some sense but probably in a sense more like what you would call superstition than a thoughtful, sophisticated belief and behaviour system.</a:t>
            </a:r>
          </a:p>
          <a:p>
            <a:pPr marL="0" indent="0">
              <a:buNone/>
            </a:pPr>
            <a:endParaRPr lang="en-GB" sz="2800" dirty="0"/>
          </a:p>
          <a:p>
            <a:pPr marL="0" indent="0">
              <a:buNone/>
            </a:pPr>
            <a:r>
              <a:rPr lang="en-GB" sz="2800" dirty="0"/>
              <a:t>Failure to provide….a system of beliefs and practices refined and honed through generations of theological debate, philosophical scrutiny and collective experience, may leave them open to religious extremism, catchy anecdotes from charismatic spiritualists, or buffet-style ……from various available traditions, whether or not they actually make sense together.</a:t>
            </a:r>
          </a:p>
          <a:p>
            <a:pPr marL="0" indent="0">
              <a:buNone/>
            </a:pPr>
            <a:r>
              <a:rPr lang="en-GB" sz="2800" b="1" i="1" dirty="0"/>
              <a:t>Justin L. Barrett </a:t>
            </a:r>
            <a:r>
              <a:rPr lang="en-GB" sz="2800" i="1" dirty="0"/>
              <a:t>– Born Believers, 2012</a:t>
            </a:r>
          </a:p>
        </p:txBody>
      </p:sp>
    </p:spTree>
    <p:extLst>
      <p:ext uri="{BB962C8B-B14F-4D97-AF65-F5344CB8AC3E}">
        <p14:creationId xmlns:p14="http://schemas.microsoft.com/office/powerpoint/2010/main" val="329082972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1E726-68DC-4454-8D5B-E1227054CFF0}"/>
              </a:ext>
            </a:extLst>
          </p:cNvPr>
          <p:cNvPicPr>
            <a:picLocks noChangeAspect="1"/>
          </p:cNvPicPr>
          <p:nvPr/>
        </p:nvPicPr>
        <p:blipFill>
          <a:blip r:embed="rId2"/>
          <a:stretch>
            <a:fillRect/>
          </a:stretch>
        </p:blipFill>
        <p:spPr>
          <a:xfrm>
            <a:off x="661605" y="497542"/>
            <a:ext cx="5657255" cy="4988858"/>
          </a:xfrm>
          <a:prstGeom prst="rect">
            <a:avLst/>
          </a:prstGeom>
        </p:spPr>
      </p:pic>
      <p:pic>
        <p:nvPicPr>
          <p:cNvPr id="4" name="Picture 3">
            <a:extLst>
              <a:ext uri="{FF2B5EF4-FFF2-40B4-BE49-F238E27FC236}">
                <a16:creationId xmlns:a16="http://schemas.microsoft.com/office/drawing/2014/main" id="{C5AF6192-C9C3-40DF-B487-E6DF2B4F1566}"/>
              </a:ext>
            </a:extLst>
          </p:cNvPr>
          <p:cNvPicPr>
            <a:picLocks noChangeAspect="1"/>
          </p:cNvPicPr>
          <p:nvPr/>
        </p:nvPicPr>
        <p:blipFill>
          <a:blip r:embed="rId3"/>
          <a:stretch>
            <a:fillRect/>
          </a:stretch>
        </p:blipFill>
        <p:spPr>
          <a:xfrm rot="1241457">
            <a:off x="7417819" y="503702"/>
            <a:ext cx="3136191" cy="4652626"/>
          </a:xfrm>
          <a:prstGeom prst="rect">
            <a:avLst/>
          </a:prstGeom>
        </p:spPr>
      </p:pic>
    </p:spTree>
    <p:extLst>
      <p:ext uri="{BB962C8B-B14F-4D97-AF65-F5344CB8AC3E}">
        <p14:creationId xmlns:p14="http://schemas.microsoft.com/office/powerpoint/2010/main" val="3113012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969A9-C992-46E0-B544-8F25656AFE80}"/>
              </a:ext>
            </a:extLst>
          </p:cNvPr>
          <p:cNvPicPr>
            <a:picLocks noChangeAspect="1"/>
          </p:cNvPicPr>
          <p:nvPr/>
        </p:nvPicPr>
        <p:blipFill>
          <a:blip r:embed="rId3"/>
          <a:stretch>
            <a:fillRect/>
          </a:stretch>
        </p:blipFill>
        <p:spPr>
          <a:xfrm>
            <a:off x="794184" y="75251"/>
            <a:ext cx="9684499" cy="5447531"/>
          </a:xfrm>
          <a:prstGeom prst="rect">
            <a:avLst/>
          </a:prstGeom>
        </p:spPr>
      </p:pic>
      <p:sp>
        <p:nvSpPr>
          <p:cNvPr id="3" name="Rectangle 2">
            <a:extLst>
              <a:ext uri="{FF2B5EF4-FFF2-40B4-BE49-F238E27FC236}">
                <a16:creationId xmlns:a16="http://schemas.microsoft.com/office/drawing/2014/main" id="{30702AEA-CB36-40C5-8FEE-E16D5E8B25AF}"/>
              </a:ext>
            </a:extLst>
          </p:cNvPr>
          <p:cNvSpPr/>
          <p:nvPr/>
        </p:nvSpPr>
        <p:spPr>
          <a:xfrm>
            <a:off x="3961042" y="1273547"/>
            <a:ext cx="2632861" cy="2062103"/>
          </a:xfrm>
          <a:prstGeom prst="rect">
            <a:avLst/>
          </a:prstGeom>
        </p:spPr>
        <p:txBody>
          <a:bodyPr wrap="square">
            <a:spAutoFit/>
          </a:bodyPr>
          <a:lstStyle/>
          <a:p>
            <a:r>
              <a:rPr lang="en-US" sz="3200" b="1" dirty="0">
                <a:solidFill>
                  <a:schemeClr val="bg1"/>
                </a:solidFill>
              </a:rPr>
              <a:t>What gets in the way of spiritual flourishing?</a:t>
            </a:r>
            <a:endParaRPr lang="en-GB" sz="3200" dirty="0"/>
          </a:p>
        </p:txBody>
      </p:sp>
    </p:spTree>
    <p:extLst>
      <p:ext uri="{BB962C8B-B14F-4D97-AF65-F5344CB8AC3E}">
        <p14:creationId xmlns:p14="http://schemas.microsoft.com/office/powerpoint/2010/main" val="3900205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81" y="295278"/>
            <a:ext cx="5260680" cy="1752599"/>
          </a:xfrm>
        </p:spPr>
        <p:txBody>
          <a:bodyPr vert="horz" lIns="91440" tIns="45720" rIns="91440" bIns="45720" rtlCol="0" anchor="ctr">
            <a:normAutofit/>
          </a:bodyPr>
          <a:lstStyle/>
          <a:p>
            <a:pPr algn="l"/>
            <a:r>
              <a:rPr lang="en-US" sz="4400" dirty="0"/>
              <a:t>Getting in the way of spiritual flourishing</a:t>
            </a:r>
          </a:p>
        </p:txBody>
      </p:sp>
      <p:sp>
        <p:nvSpPr>
          <p:cNvPr id="7" name="Content Placeholder 6"/>
          <p:cNvSpPr>
            <a:spLocks noGrp="1"/>
          </p:cNvSpPr>
          <p:nvPr>
            <p:ph sz="half" idx="2"/>
          </p:nvPr>
        </p:nvSpPr>
        <p:spPr>
          <a:xfrm>
            <a:off x="609813" y="2163861"/>
            <a:ext cx="5260680" cy="3124201"/>
          </a:xfrm>
        </p:spPr>
        <p:txBody>
          <a:bodyPr vert="horz" lIns="91440" tIns="45720" rIns="91440" bIns="45720" rtlCol="0" anchor="ctr">
            <a:noAutofit/>
          </a:bodyPr>
          <a:lstStyle/>
          <a:p>
            <a:pPr>
              <a:lnSpc>
                <a:spcPct val="90000"/>
              </a:lnSpc>
            </a:pPr>
            <a:r>
              <a:rPr lang="en-US" sz="2000" b="1" dirty="0"/>
              <a:t>Material pursuit</a:t>
            </a:r>
          </a:p>
          <a:p>
            <a:pPr lvl="1">
              <a:lnSpc>
                <a:spcPct val="90000"/>
              </a:lnSpc>
            </a:pPr>
            <a:r>
              <a:rPr lang="en-US" sz="2000" dirty="0"/>
              <a:t>Disconnection with Other</a:t>
            </a:r>
          </a:p>
          <a:p>
            <a:pPr lvl="1">
              <a:lnSpc>
                <a:spcPct val="90000"/>
              </a:lnSpc>
            </a:pPr>
            <a:r>
              <a:rPr lang="en-US" sz="2000" dirty="0"/>
              <a:t>Affirmation in material excess</a:t>
            </a:r>
          </a:p>
          <a:p>
            <a:pPr>
              <a:lnSpc>
                <a:spcPct val="90000"/>
              </a:lnSpc>
            </a:pPr>
            <a:r>
              <a:rPr lang="en-US" sz="2000" b="1" dirty="0"/>
              <a:t>Trivialising</a:t>
            </a:r>
          </a:p>
          <a:p>
            <a:pPr lvl="1">
              <a:lnSpc>
                <a:spcPct val="90000"/>
              </a:lnSpc>
            </a:pPr>
            <a:r>
              <a:rPr lang="en-US" sz="2000" dirty="0"/>
              <a:t>Masking of inner feelings and values</a:t>
            </a:r>
          </a:p>
          <a:p>
            <a:pPr lvl="0">
              <a:lnSpc>
                <a:spcPct val="90000"/>
              </a:lnSpc>
            </a:pPr>
            <a:r>
              <a:rPr lang="en-US" sz="2000" b="1" dirty="0"/>
              <a:t>Lack of time</a:t>
            </a:r>
          </a:p>
          <a:p>
            <a:pPr lvl="1">
              <a:lnSpc>
                <a:spcPct val="90000"/>
              </a:lnSpc>
            </a:pPr>
            <a:r>
              <a:rPr lang="en-US" sz="2000" dirty="0"/>
              <a:t>Busyness of adults</a:t>
            </a:r>
          </a:p>
          <a:p>
            <a:pPr lvl="1">
              <a:lnSpc>
                <a:spcPct val="90000"/>
              </a:lnSpc>
            </a:pPr>
            <a:r>
              <a:rPr lang="en-US" sz="2000" dirty="0"/>
              <a:t>Lack of space for stillness and listening</a:t>
            </a:r>
          </a:p>
        </p:txBody>
      </p:sp>
      <p:pic>
        <p:nvPicPr>
          <p:cNvPr id="4" name="Picture 3" descr="A group of people in a field&#10;&#10;Description automatically generated">
            <a:extLst>
              <a:ext uri="{FF2B5EF4-FFF2-40B4-BE49-F238E27FC236}">
                <a16:creationId xmlns:a16="http://schemas.microsoft.com/office/drawing/2014/main" id="{CB5BD45D-4EAF-4837-8B95-6298C59A7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686" y="158970"/>
            <a:ext cx="3475294" cy="5207723"/>
          </a:xfrm>
          <a:prstGeom prst="rect">
            <a:avLst/>
          </a:prstGeom>
        </p:spPr>
      </p:pic>
    </p:spTree>
    <p:extLst>
      <p:ext uri="{BB962C8B-B14F-4D97-AF65-F5344CB8AC3E}">
        <p14:creationId xmlns:p14="http://schemas.microsoft.com/office/powerpoint/2010/main" val="37612722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white, holding, air&#10;&#10;Description automatically generated">
            <a:extLst>
              <a:ext uri="{FF2B5EF4-FFF2-40B4-BE49-F238E27FC236}">
                <a16:creationId xmlns:a16="http://schemas.microsoft.com/office/drawing/2014/main" id="{DCB1D411-95AB-45F5-9C52-C3C019C5A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4" y="170385"/>
            <a:ext cx="5480721" cy="5480721"/>
          </a:xfrm>
          <a:prstGeom prst="rect">
            <a:avLst/>
          </a:prstGeom>
        </p:spPr>
      </p:pic>
      <p:sp>
        <p:nvSpPr>
          <p:cNvPr id="4" name="TextBox 3">
            <a:extLst>
              <a:ext uri="{FF2B5EF4-FFF2-40B4-BE49-F238E27FC236}">
                <a16:creationId xmlns:a16="http://schemas.microsoft.com/office/drawing/2014/main" id="{52FE7693-72C1-4215-83F7-441FF466E2EB}"/>
              </a:ext>
            </a:extLst>
          </p:cNvPr>
          <p:cNvSpPr txBox="1"/>
          <p:nvPr/>
        </p:nvSpPr>
        <p:spPr>
          <a:xfrm>
            <a:off x="6253133" y="249898"/>
            <a:ext cx="5304656" cy="1323439"/>
          </a:xfrm>
          <a:prstGeom prst="rect">
            <a:avLst/>
          </a:prstGeom>
          <a:noFill/>
        </p:spPr>
        <p:txBody>
          <a:bodyPr wrap="square" rtlCol="0">
            <a:spAutoFit/>
          </a:bodyPr>
          <a:lstStyle/>
          <a:p>
            <a:r>
              <a:rPr lang="en-GB" sz="4000" dirty="0"/>
              <a:t>What can break through these barriers?</a:t>
            </a:r>
          </a:p>
        </p:txBody>
      </p:sp>
      <p:pic>
        <p:nvPicPr>
          <p:cNvPr id="2" name="Picture 1">
            <a:extLst>
              <a:ext uri="{FF2B5EF4-FFF2-40B4-BE49-F238E27FC236}">
                <a16:creationId xmlns:a16="http://schemas.microsoft.com/office/drawing/2014/main" id="{CEECCE30-02F8-493A-9213-556F1B037C61}"/>
              </a:ext>
            </a:extLst>
          </p:cNvPr>
          <p:cNvPicPr>
            <a:picLocks noChangeAspect="1"/>
          </p:cNvPicPr>
          <p:nvPr/>
        </p:nvPicPr>
        <p:blipFill rotWithShape="1">
          <a:blip r:embed="rId4"/>
          <a:srcRect l="16090" t="23819" r="13728"/>
          <a:stretch/>
        </p:blipFill>
        <p:spPr>
          <a:xfrm>
            <a:off x="7683607" y="1745087"/>
            <a:ext cx="2748279" cy="3622477"/>
          </a:xfrm>
          <a:prstGeom prst="rect">
            <a:avLst/>
          </a:prstGeom>
        </p:spPr>
      </p:pic>
    </p:spTree>
    <p:extLst>
      <p:ext uri="{BB962C8B-B14F-4D97-AF65-F5344CB8AC3E}">
        <p14:creationId xmlns:p14="http://schemas.microsoft.com/office/powerpoint/2010/main" val="30381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A27FC0-4D6D-45B4-9326-9C993F9C98ED}"/>
              </a:ext>
            </a:extLst>
          </p:cNvPr>
          <p:cNvSpPr>
            <a:spLocks noGrp="1"/>
          </p:cNvSpPr>
          <p:nvPr>
            <p:ph type="title"/>
          </p:nvPr>
        </p:nvSpPr>
        <p:spPr>
          <a:xfrm>
            <a:off x="198783" y="685802"/>
            <a:ext cx="5564459" cy="1752599"/>
          </a:xfrm>
        </p:spPr>
        <p:txBody>
          <a:bodyPr vert="horz" lIns="91440" tIns="45720" rIns="91440" bIns="45720" rtlCol="0" anchor="ctr">
            <a:normAutofit fontScale="90000"/>
          </a:bodyPr>
          <a:lstStyle/>
          <a:p>
            <a:pPr>
              <a:lnSpc>
                <a:spcPct val="90000"/>
              </a:lnSpc>
            </a:pPr>
            <a:r>
              <a:rPr lang="en-US" dirty="0"/>
              <a:t>To flourish spiritually, children need:</a:t>
            </a:r>
          </a:p>
        </p:txBody>
      </p:sp>
      <p:sp>
        <p:nvSpPr>
          <p:cNvPr id="7" name="Content Placeholder 6">
            <a:extLst>
              <a:ext uri="{FF2B5EF4-FFF2-40B4-BE49-F238E27FC236}">
                <a16:creationId xmlns:a16="http://schemas.microsoft.com/office/drawing/2014/main" id="{737F8595-690C-469F-9690-08B4FE97D857}"/>
              </a:ext>
            </a:extLst>
          </p:cNvPr>
          <p:cNvSpPr>
            <a:spLocks noGrp="1"/>
          </p:cNvSpPr>
          <p:nvPr>
            <p:ph sz="half" idx="2"/>
          </p:nvPr>
        </p:nvSpPr>
        <p:spPr>
          <a:xfrm>
            <a:off x="348936" y="2667001"/>
            <a:ext cx="5640702" cy="3124201"/>
          </a:xfrm>
        </p:spPr>
        <p:txBody>
          <a:bodyPr vert="horz" lIns="91440" tIns="45720" rIns="91440" bIns="45720" rtlCol="0" anchor="ctr">
            <a:noAutofit/>
          </a:bodyPr>
          <a:lstStyle/>
          <a:p>
            <a:pPr marL="0" indent="0"/>
            <a:r>
              <a:rPr lang="en-US" sz="2800" dirty="0"/>
              <a:t>Time be listened to</a:t>
            </a:r>
          </a:p>
          <a:p>
            <a:pPr marL="0" indent="0"/>
            <a:r>
              <a:rPr lang="en-US" sz="2800" dirty="0"/>
              <a:t>Respectful adults</a:t>
            </a:r>
          </a:p>
          <a:p>
            <a:pPr marL="0" indent="0"/>
            <a:r>
              <a:rPr lang="en-US" sz="2800" dirty="0"/>
              <a:t>Space to explore</a:t>
            </a:r>
          </a:p>
          <a:p>
            <a:pPr marL="0" indent="0"/>
            <a:r>
              <a:rPr lang="en-US" sz="2800" dirty="0"/>
              <a:t>Opportunities to wonder</a:t>
            </a:r>
          </a:p>
          <a:p>
            <a:pPr marL="0" indent="0"/>
            <a:r>
              <a:rPr lang="en-US" sz="2800" dirty="0"/>
              <a:t>To know there is another way</a:t>
            </a:r>
          </a:p>
        </p:txBody>
      </p:sp>
      <p:pic>
        <p:nvPicPr>
          <p:cNvPr id="5" name="Content Placeholder 4">
            <a:extLst>
              <a:ext uri="{FF2B5EF4-FFF2-40B4-BE49-F238E27FC236}">
                <a16:creationId xmlns:a16="http://schemas.microsoft.com/office/drawing/2014/main" id="{BA20BB25-D1FD-4380-B88B-871EE8DCB195}"/>
              </a:ext>
            </a:extLst>
          </p:cNvPr>
          <p:cNvPicPr>
            <a:picLocks noGrp="1" noChangeAspect="1"/>
          </p:cNvPicPr>
          <p:nvPr>
            <p:ph sz="half" idx="1"/>
          </p:nvPr>
        </p:nvPicPr>
        <p:blipFill rotWithShape="1">
          <a:blip r:embed="rId3"/>
          <a:srcRect r="-3" b="4159"/>
          <a:stretch/>
        </p:blipFill>
        <p:spPr>
          <a:xfrm>
            <a:off x="7098909" y="347264"/>
            <a:ext cx="4744155" cy="4546708"/>
          </a:xfrm>
          <a:prstGeom prst="rect">
            <a:avLst/>
          </a:prstGeom>
        </p:spPr>
      </p:pic>
    </p:spTree>
    <p:extLst>
      <p:ext uri="{BB962C8B-B14F-4D97-AF65-F5344CB8AC3E}">
        <p14:creationId xmlns:p14="http://schemas.microsoft.com/office/powerpoint/2010/main" val="3498411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8EE28A-3166-49DC-BDEF-4FC3DF0A784B}"/>
              </a:ext>
            </a:extLst>
          </p:cNvPr>
          <p:cNvSpPr txBox="1"/>
          <p:nvPr/>
        </p:nvSpPr>
        <p:spPr>
          <a:xfrm>
            <a:off x="732656" y="205934"/>
            <a:ext cx="6020273" cy="6309420"/>
          </a:xfrm>
          <a:prstGeom prst="rect">
            <a:avLst/>
          </a:prstGeom>
          <a:noFill/>
        </p:spPr>
        <p:txBody>
          <a:bodyPr wrap="square" rtlCol="0">
            <a:spAutoFit/>
          </a:bodyPr>
          <a:lstStyle/>
          <a:p>
            <a:r>
              <a:rPr lang="en-GB" sz="4000" dirty="0"/>
              <a:t>Where is this already happening…</a:t>
            </a:r>
          </a:p>
          <a:p>
            <a:pPr marL="571500" indent="-571500">
              <a:buFont typeface="Wingdings" panose="05000000000000000000" pitchFamily="2" charset="2"/>
              <a:buChar char="§"/>
            </a:pPr>
            <a:r>
              <a:rPr lang="en-GB" sz="4000" dirty="0"/>
              <a:t>in school?</a:t>
            </a:r>
          </a:p>
          <a:p>
            <a:pPr marL="571500" indent="-571500">
              <a:buFont typeface="Wingdings" panose="05000000000000000000" pitchFamily="2" charset="2"/>
              <a:buChar char="§"/>
            </a:pPr>
            <a:r>
              <a:rPr lang="en-GB" sz="4000" dirty="0"/>
              <a:t>at church?</a:t>
            </a:r>
          </a:p>
          <a:p>
            <a:pPr marL="571500" indent="-571500">
              <a:buFont typeface="Wingdings" panose="05000000000000000000" pitchFamily="2" charset="2"/>
              <a:buChar char="§"/>
            </a:pPr>
            <a:r>
              <a:rPr lang="en-GB" sz="4000" dirty="0"/>
              <a:t>within households?</a:t>
            </a:r>
          </a:p>
          <a:p>
            <a:pPr marL="571500" indent="-571500">
              <a:buFont typeface="Wingdings" panose="05000000000000000000" pitchFamily="2" charset="2"/>
              <a:buChar char="§"/>
            </a:pPr>
            <a:endParaRPr lang="en-GB" sz="4000" dirty="0"/>
          </a:p>
          <a:p>
            <a:r>
              <a:rPr lang="en-GB" sz="4000" dirty="0"/>
              <a:t>Where are the opportunities to develop this further?</a:t>
            </a:r>
          </a:p>
          <a:p>
            <a:endParaRPr lang="en-GB" sz="4400" dirty="0"/>
          </a:p>
        </p:txBody>
      </p:sp>
      <p:pic>
        <p:nvPicPr>
          <p:cNvPr id="5" name="Picture 4">
            <a:extLst>
              <a:ext uri="{FF2B5EF4-FFF2-40B4-BE49-F238E27FC236}">
                <a16:creationId xmlns:a16="http://schemas.microsoft.com/office/drawing/2014/main" id="{0A88D4C3-C5CD-4F67-B5F6-6E23F32DAC58}"/>
              </a:ext>
            </a:extLst>
          </p:cNvPr>
          <p:cNvPicPr>
            <a:picLocks noChangeAspect="1"/>
          </p:cNvPicPr>
          <p:nvPr/>
        </p:nvPicPr>
        <p:blipFill>
          <a:blip r:embed="rId2"/>
          <a:stretch>
            <a:fillRect/>
          </a:stretch>
        </p:blipFill>
        <p:spPr>
          <a:xfrm>
            <a:off x="7262164" y="465718"/>
            <a:ext cx="4710107" cy="4429744"/>
          </a:xfrm>
          <a:prstGeom prst="rect">
            <a:avLst/>
          </a:prstGeom>
        </p:spPr>
      </p:pic>
    </p:spTree>
    <p:extLst>
      <p:ext uri="{BB962C8B-B14F-4D97-AF65-F5344CB8AC3E}">
        <p14:creationId xmlns:p14="http://schemas.microsoft.com/office/powerpoint/2010/main" val="1419086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686915214"/>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08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07288-AB76-4802-A989-DD3CF53EDD22}"/>
              </a:ext>
            </a:extLst>
          </p:cNvPr>
          <p:cNvPicPr>
            <a:picLocks noChangeAspect="1"/>
          </p:cNvPicPr>
          <p:nvPr/>
        </p:nvPicPr>
        <p:blipFill rotWithShape="1">
          <a:blip r:embed="rId3"/>
          <a:srcRect b="6331"/>
          <a:stretch/>
        </p:blipFill>
        <p:spPr>
          <a:xfrm>
            <a:off x="270723" y="396662"/>
            <a:ext cx="7578350" cy="4936391"/>
          </a:xfrm>
          <a:prstGeom prst="rect">
            <a:avLst/>
          </a:prstGeom>
        </p:spPr>
      </p:pic>
      <p:pic>
        <p:nvPicPr>
          <p:cNvPr id="4" name="Picture 3">
            <a:extLst>
              <a:ext uri="{FF2B5EF4-FFF2-40B4-BE49-F238E27FC236}">
                <a16:creationId xmlns:a16="http://schemas.microsoft.com/office/drawing/2014/main" id="{EECCA908-9E61-46C7-87F0-C3548FD92639}"/>
              </a:ext>
            </a:extLst>
          </p:cNvPr>
          <p:cNvPicPr>
            <a:picLocks noChangeAspect="1"/>
          </p:cNvPicPr>
          <p:nvPr/>
        </p:nvPicPr>
        <p:blipFill rotWithShape="1">
          <a:blip r:embed="rId4"/>
          <a:srcRect l="38626"/>
          <a:stretch/>
        </p:blipFill>
        <p:spPr>
          <a:xfrm>
            <a:off x="8086772" y="765831"/>
            <a:ext cx="3879941" cy="4198055"/>
          </a:xfrm>
          <a:prstGeom prst="rect">
            <a:avLst/>
          </a:prstGeom>
        </p:spPr>
      </p:pic>
    </p:spTree>
    <p:extLst>
      <p:ext uri="{BB962C8B-B14F-4D97-AF65-F5344CB8AC3E}">
        <p14:creationId xmlns:p14="http://schemas.microsoft.com/office/powerpoint/2010/main" val="896608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44296" y="2040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23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3710D9-6357-4E71-A212-059CBD6693D9}"/>
              </a:ext>
            </a:extLst>
          </p:cNvPr>
          <p:cNvSpPr txBox="1"/>
          <p:nvPr/>
        </p:nvSpPr>
        <p:spPr>
          <a:xfrm>
            <a:off x="630426" y="1069117"/>
            <a:ext cx="4498166" cy="3539430"/>
          </a:xfrm>
          <a:prstGeom prst="rect">
            <a:avLst/>
          </a:prstGeom>
          <a:noFill/>
        </p:spPr>
        <p:txBody>
          <a:bodyPr wrap="square" rtlCol="0">
            <a:spAutoFit/>
          </a:bodyPr>
          <a:lstStyle/>
          <a:p>
            <a:pPr algn="ctr"/>
            <a:r>
              <a:rPr lang="en-GB" sz="4000" i="1" dirty="0"/>
              <a:t>‘Creation is only possible in the liminal space between order and chaos.’</a:t>
            </a:r>
          </a:p>
          <a:p>
            <a:pPr algn="ctr"/>
            <a:r>
              <a:rPr lang="en-GB" sz="2400" dirty="0"/>
              <a:t>John Polkinghorne </a:t>
            </a:r>
          </a:p>
        </p:txBody>
      </p:sp>
      <p:pic>
        <p:nvPicPr>
          <p:cNvPr id="3" name="Picture 2">
            <a:extLst>
              <a:ext uri="{FF2B5EF4-FFF2-40B4-BE49-F238E27FC236}">
                <a16:creationId xmlns:a16="http://schemas.microsoft.com/office/drawing/2014/main" id="{BEB75B32-94CD-4DC6-9212-80C9BD0EBCF4}"/>
              </a:ext>
            </a:extLst>
          </p:cNvPr>
          <p:cNvPicPr>
            <a:picLocks noChangeAspect="1"/>
          </p:cNvPicPr>
          <p:nvPr/>
        </p:nvPicPr>
        <p:blipFill>
          <a:blip r:embed="rId3"/>
          <a:stretch>
            <a:fillRect/>
          </a:stretch>
        </p:blipFill>
        <p:spPr>
          <a:xfrm>
            <a:off x="5535858" y="830260"/>
            <a:ext cx="6025716" cy="4017144"/>
          </a:xfrm>
          <a:prstGeom prst="rect">
            <a:avLst/>
          </a:prstGeom>
        </p:spPr>
      </p:pic>
    </p:spTree>
    <p:extLst>
      <p:ext uri="{BB962C8B-B14F-4D97-AF65-F5344CB8AC3E}">
        <p14:creationId xmlns:p14="http://schemas.microsoft.com/office/powerpoint/2010/main" val="2914164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high confidence">
            <a:extLst>
              <a:ext uri="{FF2B5EF4-FFF2-40B4-BE49-F238E27FC236}">
                <a16:creationId xmlns:a16="http://schemas.microsoft.com/office/drawing/2014/main" id="{8789AB3A-2D0F-4528-8717-C852D0A4AB76}"/>
              </a:ext>
            </a:extLst>
          </p:cNvPr>
          <p:cNvPicPr>
            <a:picLocks noChangeAspect="1"/>
          </p:cNvPicPr>
          <p:nvPr/>
        </p:nvPicPr>
        <p:blipFill>
          <a:blip r:embed="rId2"/>
          <a:stretch>
            <a:fillRect/>
          </a:stretch>
        </p:blipFill>
        <p:spPr>
          <a:xfrm rot="20679352">
            <a:off x="493226" y="771406"/>
            <a:ext cx="4511636" cy="4511636"/>
          </a:xfrm>
          <a:prstGeom prst="rect">
            <a:avLst/>
          </a:prstGeom>
        </p:spPr>
      </p:pic>
      <p:sp>
        <p:nvSpPr>
          <p:cNvPr id="4" name="TextBox 3">
            <a:extLst>
              <a:ext uri="{FF2B5EF4-FFF2-40B4-BE49-F238E27FC236}">
                <a16:creationId xmlns:a16="http://schemas.microsoft.com/office/drawing/2014/main" id="{3496F940-E811-4EE2-B79E-637CA2391384}"/>
              </a:ext>
            </a:extLst>
          </p:cNvPr>
          <p:cNvSpPr txBox="1"/>
          <p:nvPr/>
        </p:nvSpPr>
        <p:spPr>
          <a:xfrm>
            <a:off x="5349013" y="1166701"/>
            <a:ext cx="6244683" cy="3785652"/>
          </a:xfrm>
          <a:prstGeom prst="rect">
            <a:avLst/>
          </a:prstGeom>
          <a:noFill/>
        </p:spPr>
        <p:txBody>
          <a:bodyPr wrap="square" rtlCol="0">
            <a:spAutoFit/>
          </a:bodyPr>
          <a:lstStyle/>
          <a:p>
            <a:r>
              <a:rPr lang="en-GB" sz="3733" dirty="0"/>
              <a:t>“…to </a:t>
            </a:r>
            <a:r>
              <a:rPr lang="en-GB" sz="4267" b="1" dirty="0"/>
              <a:t>nurture, nourish and evoke </a:t>
            </a:r>
            <a:r>
              <a:rPr lang="en-GB" sz="3733" dirty="0"/>
              <a:t>a consciousness and perception </a:t>
            </a:r>
            <a:r>
              <a:rPr lang="en-GB" sz="4267" b="1" dirty="0"/>
              <a:t>alternative</a:t>
            </a:r>
            <a:r>
              <a:rPr lang="en-GB" sz="3733" dirty="0"/>
              <a:t> </a:t>
            </a:r>
            <a:r>
              <a:rPr lang="en-GB" sz="4267" b="1" dirty="0"/>
              <a:t>to</a:t>
            </a:r>
            <a:r>
              <a:rPr lang="en-GB" sz="3733" dirty="0"/>
              <a:t> the consciousness and perception of the dominant culture around us.”</a:t>
            </a:r>
          </a:p>
        </p:txBody>
      </p:sp>
    </p:spTree>
    <p:extLst>
      <p:ext uri="{BB962C8B-B14F-4D97-AF65-F5344CB8AC3E}">
        <p14:creationId xmlns:p14="http://schemas.microsoft.com/office/powerpoint/2010/main" val="310186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6351C-4B15-4FBA-BCE5-DFC0675F7327}"/>
              </a:ext>
            </a:extLst>
          </p:cNvPr>
          <p:cNvGrpSpPr/>
          <p:nvPr/>
        </p:nvGrpSpPr>
        <p:grpSpPr>
          <a:xfrm>
            <a:off x="1187395" y="-445272"/>
            <a:ext cx="10177668" cy="6509467"/>
            <a:chOff x="0" y="1427530"/>
            <a:chExt cx="2512346" cy="1049019"/>
          </a:xfrm>
        </p:grpSpPr>
        <p:sp>
          <p:nvSpPr>
            <p:cNvPr id="3" name="Rectangle: Rounded Corners 2">
              <a:extLst>
                <a:ext uri="{FF2B5EF4-FFF2-40B4-BE49-F238E27FC236}">
                  <a16:creationId xmlns:a16="http://schemas.microsoft.com/office/drawing/2014/main" id="{B78C557A-3B67-425E-81B6-80109D8F0D3E}"/>
                </a:ext>
              </a:extLst>
            </p:cNvPr>
            <p:cNvSpPr/>
            <p:nvPr/>
          </p:nvSpPr>
          <p:spPr>
            <a:xfrm>
              <a:off x="0" y="1559732"/>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4D0261C4-4B35-4A52-80BA-C1F2E9077753}"/>
                </a:ext>
              </a:extLst>
            </p:cNvPr>
            <p:cNvSpPr txBox="1"/>
            <p:nvPr/>
          </p:nvSpPr>
          <p:spPr>
            <a:xfrm>
              <a:off x="0" y="1427530"/>
              <a:ext cx="2402503" cy="1049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4267" dirty="0"/>
                <a:t>“The </a:t>
              </a:r>
              <a:r>
                <a:rPr lang="en-US" sz="4267" b="1" i="1" dirty="0"/>
                <a:t>imagination</a:t>
              </a:r>
              <a:r>
                <a:rPr lang="en-US" sz="4267" dirty="0"/>
                <a:t> must come before the </a:t>
              </a:r>
              <a:r>
                <a:rPr lang="en-US" sz="4267" b="1" i="1" dirty="0"/>
                <a:t>implementation. </a:t>
              </a:r>
            </a:p>
            <a:p>
              <a:pPr algn="ctr" defTabSz="2370607">
                <a:lnSpc>
                  <a:spcPct val="90000"/>
                </a:lnSpc>
                <a:spcBef>
                  <a:spcPct val="0"/>
                </a:spcBef>
                <a:spcAft>
                  <a:spcPct val="35000"/>
                </a:spcAft>
              </a:pPr>
              <a:r>
                <a:rPr lang="en-US" sz="4267" dirty="0"/>
                <a:t>Our culture is competent to </a:t>
              </a:r>
              <a:r>
                <a:rPr lang="en-US" sz="4267" b="1" dirty="0"/>
                <a:t>implement almost anything </a:t>
              </a:r>
              <a:r>
                <a:rPr lang="en-US" sz="4267" dirty="0"/>
                <a:t>and </a:t>
              </a:r>
              <a:r>
                <a:rPr lang="en-US" sz="4267" b="1" dirty="0"/>
                <a:t>imagine almost nothing</a:t>
              </a:r>
              <a:r>
                <a:rPr lang="en-US" sz="4267" dirty="0"/>
                <a:t>.</a:t>
              </a:r>
            </a:p>
            <a:p>
              <a:pPr algn="ctr" defTabSz="2370607">
                <a:lnSpc>
                  <a:spcPct val="90000"/>
                </a:lnSpc>
                <a:spcBef>
                  <a:spcPct val="0"/>
                </a:spcBef>
                <a:spcAft>
                  <a:spcPct val="35000"/>
                </a:spcAft>
              </a:pPr>
              <a:r>
                <a:rPr lang="en-US" sz="4267" dirty="0"/>
                <a:t>It is our vocation to keep alive the </a:t>
              </a:r>
              <a:r>
                <a:rPr lang="en-US" sz="4267" b="1" dirty="0"/>
                <a:t>ministry of imagination</a:t>
              </a:r>
              <a:r>
                <a:rPr lang="en-US" sz="4267" dirty="0"/>
                <a:t>”</a:t>
              </a:r>
            </a:p>
          </p:txBody>
        </p:sp>
      </p:grpSp>
    </p:spTree>
    <p:extLst>
      <p:ext uri="{BB962C8B-B14F-4D97-AF65-F5344CB8AC3E}">
        <p14:creationId xmlns:p14="http://schemas.microsoft.com/office/powerpoint/2010/main" val="409681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0649AD-7235-4930-A49D-7E6770AA1D84}"/>
              </a:ext>
            </a:extLst>
          </p:cNvPr>
          <p:cNvGrpSpPr/>
          <p:nvPr/>
        </p:nvGrpSpPr>
        <p:grpSpPr>
          <a:xfrm>
            <a:off x="486712" y="2392027"/>
            <a:ext cx="4009664" cy="2368256"/>
            <a:chOff x="-35274" y="1412388"/>
            <a:chExt cx="2512346" cy="1173672"/>
          </a:xfrm>
        </p:grpSpPr>
        <p:sp>
          <p:nvSpPr>
            <p:cNvPr id="3" name="Rectangle: Rounded Corners 2">
              <a:extLst>
                <a:ext uri="{FF2B5EF4-FFF2-40B4-BE49-F238E27FC236}">
                  <a16:creationId xmlns:a16="http://schemas.microsoft.com/office/drawing/2014/main" id="{8226A4EF-ECB3-44AA-AFAC-7E153322E212}"/>
                </a:ext>
              </a:extLst>
            </p:cNvPr>
            <p:cNvSpPr/>
            <p:nvPr/>
          </p:nvSpPr>
          <p:spPr>
            <a:xfrm>
              <a:off x="-35274" y="1589766"/>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00AD440D-9DAA-497C-A36C-D3A700CD9006}"/>
                </a:ext>
              </a:extLst>
            </p:cNvPr>
            <p:cNvSpPr txBox="1"/>
            <p:nvPr/>
          </p:nvSpPr>
          <p:spPr>
            <a:xfrm>
              <a:off x="64839" y="1412388"/>
              <a:ext cx="2312120" cy="1173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6400" b="1" dirty="0"/>
                <a:t>CRITICISE</a:t>
              </a:r>
            </a:p>
          </p:txBody>
        </p:sp>
      </p:grpSp>
      <p:grpSp>
        <p:nvGrpSpPr>
          <p:cNvPr id="19" name="Group 18">
            <a:extLst>
              <a:ext uri="{FF2B5EF4-FFF2-40B4-BE49-F238E27FC236}">
                <a16:creationId xmlns:a16="http://schemas.microsoft.com/office/drawing/2014/main" id="{84F7DE85-3CF9-4B89-AFA4-F01A8DC067E6}"/>
              </a:ext>
            </a:extLst>
          </p:cNvPr>
          <p:cNvGrpSpPr/>
          <p:nvPr/>
        </p:nvGrpSpPr>
        <p:grpSpPr>
          <a:xfrm>
            <a:off x="7476477" y="2348249"/>
            <a:ext cx="4176073" cy="2368256"/>
            <a:chOff x="-35274" y="1412388"/>
            <a:chExt cx="2512346" cy="1173672"/>
          </a:xfrm>
        </p:grpSpPr>
        <p:sp>
          <p:nvSpPr>
            <p:cNvPr id="20" name="Rectangle: Rounded Corners 19">
              <a:extLst>
                <a:ext uri="{FF2B5EF4-FFF2-40B4-BE49-F238E27FC236}">
                  <a16:creationId xmlns:a16="http://schemas.microsoft.com/office/drawing/2014/main" id="{E5CE9AD9-DBC3-4BD6-B383-03CCD45434B9}"/>
                </a:ext>
              </a:extLst>
            </p:cNvPr>
            <p:cNvSpPr/>
            <p:nvPr/>
          </p:nvSpPr>
          <p:spPr>
            <a:xfrm>
              <a:off x="-35274" y="1589766"/>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F8E6D19D-A0E7-4376-BDC2-5F4CA515D0FB}"/>
                </a:ext>
              </a:extLst>
            </p:cNvPr>
            <p:cNvSpPr txBox="1"/>
            <p:nvPr/>
          </p:nvSpPr>
          <p:spPr>
            <a:xfrm>
              <a:off x="64839" y="1412388"/>
              <a:ext cx="2312120" cy="1173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6400" b="1" dirty="0"/>
                <a:t>ENERGISE</a:t>
              </a:r>
            </a:p>
          </p:txBody>
        </p:sp>
      </p:grpSp>
      <p:sp>
        <p:nvSpPr>
          <p:cNvPr id="8" name="Arrow: Left-Right 7">
            <a:extLst>
              <a:ext uri="{FF2B5EF4-FFF2-40B4-BE49-F238E27FC236}">
                <a16:creationId xmlns:a16="http://schemas.microsoft.com/office/drawing/2014/main" id="{8D5EBB12-60D6-4F2E-94DC-E108D42E874E}"/>
              </a:ext>
            </a:extLst>
          </p:cNvPr>
          <p:cNvSpPr/>
          <p:nvPr/>
        </p:nvSpPr>
        <p:spPr>
          <a:xfrm>
            <a:off x="4796297" y="3099075"/>
            <a:ext cx="2380256" cy="954156"/>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grpSp>
        <p:nvGrpSpPr>
          <p:cNvPr id="22" name="Group 21">
            <a:extLst>
              <a:ext uri="{FF2B5EF4-FFF2-40B4-BE49-F238E27FC236}">
                <a16:creationId xmlns:a16="http://schemas.microsoft.com/office/drawing/2014/main" id="{05C2479E-B350-4FF6-84CC-F7A49191981D}"/>
              </a:ext>
            </a:extLst>
          </p:cNvPr>
          <p:cNvGrpSpPr/>
          <p:nvPr/>
        </p:nvGrpSpPr>
        <p:grpSpPr>
          <a:xfrm>
            <a:off x="2904975" y="678785"/>
            <a:ext cx="6162901" cy="1091888"/>
            <a:chOff x="0" y="1559732"/>
            <a:chExt cx="2512346" cy="818916"/>
          </a:xfrm>
        </p:grpSpPr>
        <p:sp>
          <p:nvSpPr>
            <p:cNvPr id="23" name="Rectangle: Rounded Corners 22">
              <a:extLst>
                <a:ext uri="{FF2B5EF4-FFF2-40B4-BE49-F238E27FC236}">
                  <a16:creationId xmlns:a16="http://schemas.microsoft.com/office/drawing/2014/main" id="{9CB1B72A-E634-47AC-9CF4-44AF4DED4AF5}"/>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CA5CE03B-15B3-483A-931F-EBAC41260B0D}"/>
                </a:ext>
              </a:extLst>
            </p:cNvPr>
            <p:cNvSpPr txBox="1"/>
            <p:nvPr/>
          </p:nvSpPr>
          <p:spPr>
            <a:xfrm>
              <a:off x="254854" y="1610790"/>
              <a:ext cx="2091976" cy="71679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03200" tIns="203200" rIns="203200" bIns="203200" numCol="1" spcCol="1270" anchor="ctr" anchorCtr="0">
              <a:noAutofit/>
            </a:bodyPr>
            <a:lstStyle/>
            <a:p>
              <a:pPr algn="ctr" defTabSz="2370607">
                <a:lnSpc>
                  <a:spcPct val="90000"/>
                </a:lnSpc>
                <a:spcBef>
                  <a:spcPct val="0"/>
                </a:spcBef>
                <a:spcAft>
                  <a:spcPct val="35000"/>
                </a:spcAft>
              </a:pPr>
              <a:r>
                <a:rPr lang="en-US" sz="3733" b="1" dirty="0"/>
                <a:t>Leading Courageously, Inspiring Hope</a:t>
              </a:r>
            </a:p>
          </p:txBody>
        </p:sp>
      </p:grpSp>
    </p:spTree>
    <p:extLst>
      <p:ext uri="{BB962C8B-B14F-4D97-AF65-F5344CB8AC3E}">
        <p14:creationId xmlns:p14="http://schemas.microsoft.com/office/powerpoint/2010/main" val="41554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8319D-DC36-4991-B08D-242EB535A09A}"/>
              </a:ext>
            </a:extLst>
          </p:cNvPr>
          <p:cNvPicPr>
            <a:picLocks noChangeAspect="1"/>
          </p:cNvPicPr>
          <p:nvPr/>
        </p:nvPicPr>
        <p:blipFill rotWithShape="1">
          <a:blip r:embed="rId2"/>
          <a:srcRect l="7902" r="31431" b="22478"/>
          <a:stretch/>
        </p:blipFill>
        <p:spPr>
          <a:xfrm>
            <a:off x="4793768" y="446578"/>
            <a:ext cx="6837856" cy="4914873"/>
          </a:xfrm>
          <a:prstGeom prst="rect">
            <a:avLst/>
          </a:prstGeom>
        </p:spPr>
      </p:pic>
      <p:sp>
        <p:nvSpPr>
          <p:cNvPr id="4" name="TextBox 3">
            <a:extLst>
              <a:ext uri="{FF2B5EF4-FFF2-40B4-BE49-F238E27FC236}">
                <a16:creationId xmlns:a16="http://schemas.microsoft.com/office/drawing/2014/main" id="{E18AC027-BF7E-4BE8-BAE8-59EA7FD12C1E}"/>
              </a:ext>
            </a:extLst>
          </p:cNvPr>
          <p:cNvSpPr txBox="1"/>
          <p:nvPr/>
        </p:nvSpPr>
        <p:spPr>
          <a:xfrm>
            <a:off x="471399" y="477078"/>
            <a:ext cx="4265307" cy="1938992"/>
          </a:xfrm>
          <a:prstGeom prst="rect">
            <a:avLst/>
          </a:prstGeom>
          <a:noFill/>
        </p:spPr>
        <p:txBody>
          <a:bodyPr wrap="square" rtlCol="0">
            <a:spAutoFit/>
          </a:bodyPr>
          <a:lstStyle/>
          <a:p>
            <a:r>
              <a:rPr lang="en-GB" sz="6000" dirty="0"/>
              <a:t>Making a new box</a:t>
            </a:r>
          </a:p>
        </p:txBody>
      </p:sp>
      <p:sp>
        <p:nvSpPr>
          <p:cNvPr id="5" name="TextBox 4">
            <a:extLst>
              <a:ext uri="{FF2B5EF4-FFF2-40B4-BE49-F238E27FC236}">
                <a16:creationId xmlns:a16="http://schemas.microsoft.com/office/drawing/2014/main" id="{DDA7352D-E339-42DA-A717-E609BCF64EE8}"/>
              </a:ext>
            </a:extLst>
          </p:cNvPr>
          <p:cNvSpPr txBox="1"/>
          <p:nvPr/>
        </p:nvSpPr>
        <p:spPr>
          <a:xfrm>
            <a:off x="471399" y="2872270"/>
            <a:ext cx="3492894" cy="3139321"/>
          </a:xfrm>
          <a:prstGeom prst="rect">
            <a:avLst/>
          </a:prstGeom>
          <a:noFill/>
        </p:spPr>
        <p:txBody>
          <a:bodyPr wrap="square" rtlCol="0">
            <a:spAutoFit/>
          </a:bodyPr>
          <a:lstStyle/>
          <a:p>
            <a:r>
              <a:rPr lang="en-GB" dirty="0"/>
              <a:t>“… Growing Faith requires ‘thinking in a new box’, not merely innovating within the existing box…</a:t>
            </a:r>
          </a:p>
          <a:p>
            <a:endParaRPr lang="en-GB" dirty="0"/>
          </a:p>
          <a:p>
            <a:r>
              <a:rPr lang="en-GB" dirty="0"/>
              <a:t>It requires an intentional choice to look for the new ideas together rather than accept the same old ideas repackaged as new resources and products.”</a:t>
            </a:r>
          </a:p>
          <a:p>
            <a:endParaRPr lang="en-GB" dirty="0"/>
          </a:p>
          <a:p>
            <a:endParaRPr lang="en-GB" dirty="0"/>
          </a:p>
        </p:txBody>
      </p:sp>
    </p:spTree>
    <p:extLst>
      <p:ext uri="{BB962C8B-B14F-4D97-AF65-F5344CB8AC3E}">
        <p14:creationId xmlns:p14="http://schemas.microsoft.com/office/powerpoint/2010/main" val="4089831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11349" y="578992"/>
          <a:ext cx="558465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E3E538BB-2463-4416-9773-DBF07DFC4FE0}"/>
              </a:ext>
            </a:extLst>
          </p:cNvPr>
          <p:cNvPicPr>
            <a:picLocks noChangeAspect="1"/>
          </p:cNvPicPr>
          <p:nvPr/>
        </p:nvPicPr>
        <p:blipFill rotWithShape="1">
          <a:blip r:embed="rId7"/>
          <a:srcRect l="43813" t="9475" r="18221" b="4957"/>
          <a:stretch/>
        </p:blipFill>
        <p:spPr>
          <a:xfrm rot="892189">
            <a:off x="7572213" y="603991"/>
            <a:ext cx="2903991" cy="4363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281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dirty="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Tree>
    <p:extLst>
      <p:ext uri="{BB962C8B-B14F-4D97-AF65-F5344CB8AC3E}">
        <p14:creationId xmlns:p14="http://schemas.microsoft.com/office/powerpoint/2010/main" val="6809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DBAAA-AA9F-419A-91C0-11CD7BD7E318}"/>
              </a:ext>
            </a:extLst>
          </p:cNvPr>
          <p:cNvSpPr txBox="1"/>
          <p:nvPr/>
        </p:nvSpPr>
        <p:spPr>
          <a:xfrm>
            <a:off x="602027" y="533873"/>
            <a:ext cx="10120875" cy="2585323"/>
          </a:xfrm>
          <a:prstGeom prst="rect">
            <a:avLst/>
          </a:prstGeom>
          <a:noFill/>
        </p:spPr>
        <p:txBody>
          <a:bodyPr wrap="square" rtlCol="0">
            <a:spAutoFit/>
          </a:bodyPr>
          <a:lstStyle/>
          <a:p>
            <a:pPr algn="ctr"/>
            <a:r>
              <a:rPr lang="en-GB" sz="5400" dirty="0"/>
              <a:t>Which leadership practices might we need to develop in order to </a:t>
            </a:r>
            <a:r>
              <a:rPr lang="en-GB" sz="5400" i="1" dirty="0"/>
              <a:t>grow faith </a:t>
            </a:r>
            <a:r>
              <a:rPr lang="en-GB" sz="5400" dirty="0"/>
              <a:t>in our community?</a:t>
            </a:r>
          </a:p>
        </p:txBody>
      </p:sp>
      <p:sp>
        <p:nvSpPr>
          <p:cNvPr id="3" name="Rectangle 2">
            <a:extLst>
              <a:ext uri="{FF2B5EF4-FFF2-40B4-BE49-F238E27FC236}">
                <a16:creationId xmlns:a16="http://schemas.microsoft.com/office/drawing/2014/main" id="{57B4FAE4-7CE4-4A59-B118-577630ED480C}"/>
              </a:ext>
            </a:extLst>
          </p:cNvPr>
          <p:cNvSpPr/>
          <p:nvPr/>
        </p:nvSpPr>
        <p:spPr>
          <a:xfrm>
            <a:off x="1455313" y="3837904"/>
            <a:ext cx="9040969" cy="11140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dirty="0"/>
              <a:t>Choose 1 to explore in detail</a:t>
            </a:r>
          </a:p>
        </p:txBody>
      </p:sp>
    </p:spTree>
    <p:extLst>
      <p:ext uri="{BB962C8B-B14F-4D97-AF65-F5344CB8AC3E}">
        <p14:creationId xmlns:p14="http://schemas.microsoft.com/office/powerpoint/2010/main" val="298638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n, road, blackboard&#10;&#10;Description automatically generated">
            <a:extLst>
              <a:ext uri="{FF2B5EF4-FFF2-40B4-BE49-F238E27FC236}">
                <a16:creationId xmlns:a16="http://schemas.microsoft.com/office/drawing/2014/main" id="{6E2C393B-5AEC-4E6C-AE5F-9897A7401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524000"/>
            <a:ext cx="5715000" cy="3810000"/>
          </a:xfrm>
          <a:prstGeom prst="rect">
            <a:avLst/>
          </a:prstGeom>
        </p:spPr>
      </p:pic>
      <p:sp>
        <p:nvSpPr>
          <p:cNvPr id="4" name="TextBox 3">
            <a:extLst>
              <a:ext uri="{FF2B5EF4-FFF2-40B4-BE49-F238E27FC236}">
                <a16:creationId xmlns:a16="http://schemas.microsoft.com/office/drawing/2014/main" id="{C73C7542-486E-4929-ADC9-18448E74912C}"/>
              </a:ext>
            </a:extLst>
          </p:cNvPr>
          <p:cNvSpPr txBox="1"/>
          <p:nvPr/>
        </p:nvSpPr>
        <p:spPr>
          <a:xfrm>
            <a:off x="3157804" y="283975"/>
            <a:ext cx="5770375" cy="1200329"/>
          </a:xfrm>
          <a:prstGeom prst="rect">
            <a:avLst/>
          </a:prstGeom>
          <a:noFill/>
        </p:spPr>
        <p:txBody>
          <a:bodyPr wrap="square" rtlCol="0">
            <a:spAutoFit/>
          </a:bodyPr>
          <a:lstStyle/>
          <a:p>
            <a:pPr algn="ctr"/>
            <a:r>
              <a:rPr lang="en-GB" sz="3600" dirty="0"/>
              <a:t>How will we begin to develop this with...?</a:t>
            </a:r>
          </a:p>
        </p:txBody>
      </p:sp>
      <p:sp>
        <p:nvSpPr>
          <p:cNvPr id="5" name="Oval 4">
            <a:extLst>
              <a:ext uri="{FF2B5EF4-FFF2-40B4-BE49-F238E27FC236}">
                <a16:creationId xmlns:a16="http://schemas.microsoft.com/office/drawing/2014/main" id="{E5A59B90-A8A5-4FE9-8708-4EC75C6485B5}"/>
              </a:ext>
            </a:extLst>
          </p:cNvPr>
          <p:cNvSpPr/>
          <p:nvPr/>
        </p:nvSpPr>
        <p:spPr>
          <a:xfrm>
            <a:off x="817848" y="1300606"/>
            <a:ext cx="1834480" cy="10450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Parents</a:t>
            </a:r>
          </a:p>
        </p:txBody>
      </p:sp>
      <p:sp>
        <p:nvSpPr>
          <p:cNvPr id="6" name="Oval 5">
            <a:extLst>
              <a:ext uri="{FF2B5EF4-FFF2-40B4-BE49-F238E27FC236}">
                <a16:creationId xmlns:a16="http://schemas.microsoft.com/office/drawing/2014/main" id="{47D74FD8-8FD8-49C1-B10C-4FFA4F569769}"/>
              </a:ext>
            </a:extLst>
          </p:cNvPr>
          <p:cNvSpPr/>
          <p:nvPr/>
        </p:nvSpPr>
        <p:spPr>
          <a:xfrm>
            <a:off x="817848" y="2906485"/>
            <a:ext cx="1834480" cy="10450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School staff</a:t>
            </a:r>
          </a:p>
        </p:txBody>
      </p:sp>
      <p:sp>
        <p:nvSpPr>
          <p:cNvPr id="7" name="Oval 6">
            <a:extLst>
              <a:ext uri="{FF2B5EF4-FFF2-40B4-BE49-F238E27FC236}">
                <a16:creationId xmlns:a16="http://schemas.microsoft.com/office/drawing/2014/main" id="{D7F5FCDB-8216-4E6D-B870-AA349451522C}"/>
              </a:ext>
            </a:extLst>
          </p:cNvPr>
          <p:cNvSpPr/>
          <p:nvPr/>
        </p:nvSpPr>
        <p:spPr>
          <a:xfrm>
            <a:off x="890735" y="4400668"/>
            <a:ext cx="1834480" cy="10450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Church members</a:t>
            </a:r>
          </a:p>
        </p:txBody>
      </p:sp>
      <p:sp>
        <p:nvSpPr>
          <p:cNvPr id="8" name="Oval 7">
            <a:extLst>
              <a:ext uri="{FF2B5EF4-FFF2-40B4-BE49-F238E27FC236}">
                <a16:creationId xmlns:a16="http://schemas.microsoft.com/office/drawing/2014/main" id="{F4003B16-605B-4932-ACB7-E6C471114620}"/>
              </a:ext>
            </a:extLst>
          </p:cNvPr>
          <p:cNvSpPr/>
          <p:nvPr/>
        </p:nvSpPr>
        <p:spPr>
          <a:xfrm>
            <a:off x="10315961" y="2916403"/>
            <a:ext cx="1834480" cy="10450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Children &amp; young people</a:t>
            </a:r>
          </a:p>
        </p:txBody>
      </p:sp>
      <p:sp>
        <p:nvSpPr>
          <p:cNvPr id="9" name="Arrow: Right 8">
            <a:extLst>
              <a:ext uri="{FF2B5EF4-FFF2-40B4-BE49-F238E27FC236}">
                <a16:creationId xmlns:a16="http://schemas.microsoft.com/office/drawing/2014/main" id="{D5562B7B-66AE-4B0E-9430-F5A6A62ECFFF}"/>
              </a:ext>
            </a:extLst>
          </p:cNvPr>
          <p:cNvSpPr/>
          <p:nvPr/>
        </p:nvSpPr>
        <p:spPr>
          <a:xfrm rot="1793583">
            <a:off x="9212154" y="1862877"/>
            <a:ext cx="1130221" cy="8736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C1D8F72B-A10A-4F52-BAF3-B544544ABC9E}"/>
              </a:ext>
            </a:extLst>
          </p:cNvPr>
          <p:cNvSpPr/>
          <p:nvPr/>
        </p:nvSpPr>
        <p:spPr>
          <a:xfrm>
            <a:off x="9069620" y="3002070"/>
            <a:ext cx="1130221" cy="8736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1B0983EE-EC8A-4D04-B7F8-6D26E19A944E}"/>
              </a:ext>
            </a:extLst>
          </p:cNvPr>
          <p:cNvSpPr/>
          <p:nvPr/>
        </p:nvSpPr>
        <p:spPr>
          <a:xfrm rot="19276488">
            <a:off x="9217944" y="4119873"/>
            <a:ext cx="1130221" cy="8736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67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7ED71-DC54-4AEE-9992-00244BCF4D4B}"/>
              </a:ext>
            </a:extLst>
          </p:cNvPr>
          <p:cNvSpPr txBox="1"/>
          <p:nvPr/>
        </p:nvSpPr>
        <p:spPr>
          <a:xfrm>
            <a:off x="408925" y="374847"/>
            <a:ext cx="8138728" cy="6247864"/>
          </a:xfrm>
          <a:prstGeom prst="rect">
            <a:avLst/>
          </a:prstGeom>
          <a:noFill/>
        </p:spPr>
        <p:txBody>
          <a:bodyPr wrap="square" rtlCol="0">
            <a:spAutoFit/>
          </a:bodyPr>
          <a:lstStyle/>
          <a:p>
            <a:r>
              <a:rPr lang="en-GB" sz="4800" dirty="0"/>
              <a:t>Formulating research questions</a:t>
            </a:r>
          </a:p>
          <a:p>
            <a:endParaRPr lang="en-GB" sz="3200" dirty="0"/>
          </a:p>
          <a:p>
            <a:r>
              <a:rPr lang="en-GB" sz="3200" dirty="0"/>
              <a:t>What would you like to explore around ‘becoming a community of faith where children and young people are INCLUDED and VALUED as EQUAL MEMBERS – fellow pilgrims’?</a:t>
            </a:r>
          </a:p>
          <a:p>
            <a:endParaRPr lang="en-GB" sz="3200" dirty="0"/>
          </a:p>
          <a:p>
            <a:r>
              <a:rPr lang="en-GB" sz="3200" dirty="0"/>
              <a:t>How will you go about finding this out?</a:t>
            </a:r>
          </a:p>
          <a:p>
            <a:endParaRPr lang="en-GB" sz="3200" dirty="0"/>
          </a:p>
          <a:p>
            <a:r>
              <a:rPr lang="en-GB" sz="3200" dirty="0"/>
              <a:t>Who will you need to involve?</a:t>
            </a:r>
          </a:p>
          <a:p>
            <a:endParaRPr lang="en-GB" sz="3200" dirty="0"/>
          </a:p>
          <a:p>
            <a:endParaRPr lang="en-GB" sz="3200" dirty="0"/>
          </a:p>
        </p:txBody>
      </p:sp>
      <p:pic>
        <p:nvPicPr>
          <p:cNvPr id="3" name="Picture 2">
            <a:extLst>
              <a:ext uri="{FF2B5EF4-FFF2-40B4-BE49-F238E27FC236}">
                <a16:creationId xmlns:a16="http://schemas.microsoft.com/office/drawing/2014/main" id="{7F7E26E6-7BD3-40A7-A6E1-8602757EA177}"/>
              </a:ext>
            </a:extLst>
          </p:cNvPr>
          <p:cNvPicPr>
            <a:picLocks noChangeAspect="1"/>
          </p:cNvPicPr>
          <p:nvPr/>
        </p:nvPicPr>
        <p:blipFill>
          <a:blip r:embed="rId2"/>
          <a:stretch>
            <a:fillRect/>
          </a:stretch>
        </p:blipFill>
        <p:spPr>
          <a:xfrm>
            <a:off x="8468139" y="1005620"/>
            <a:ext cx="3428260" cy="3419837"/>
          </a:xfrm>
          <a:prstGeom prst="rect">
            <a:avLst/>
          </a:prstGeom>
        </p:spPr>
      </p:pic>
    </p:spTree>
    <p:extLst>
      <p:ext uri="{BB962C8B-B14F-4D97-AF65-F5344CB8AC3E}">
        <p14:creationId xmlns:p14="http://schemas.microsoft.com/office/powerpoint/2010/main" val="328575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E313D9-6444-4476-93D6-07E496B78ACA}"/>
              </a:ext>
            </a:extLst>
          </p:cNvPr>
          <p:cNvPicPr>
            <a:picLocks noChangeAspect="1"/>
          </p:cNvPicPr>
          <p:nvPr/>
        </p:nvPicPr>
        <p:blipFill>
          <a:blip r:embed="rId2"/>
          <a:stretch>
            <a:fillRect/>
          </a:stretch>
        </p:blipFill>
        <p:spPr>
          <a:xfrm>
            <a:off x="1207826" y="221501"/>
            <a:ext cx="9310614" cy="5108325"/>
          </a:xfrm>
          <a:prstGeom prst="rect">
            <a:avLst/>
          </a:prstGeom>
        </p:spPr>
      </p:pic>
    </p:spTree>
    <p:extLst>
      <p:ext uri="{BB962C8B-B14F-4D97-AF65-F5344CB8AC3E}">
        <p14:creationId xmlns:p14="http://schemas.microsoft.com/office/powerpoint/2010/main" val="630034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193B-A110-4EA9-8A54-721B764CF9DF}"/>
              </a:ext>
            </a:extLst>
          </p:cNvPr>
          <p:cNvSpPr/>
          <p:nvPr/>
        </p:nvSpPr>
        <p:spPr>
          <a:xfrm>
            <a:off x="6949440" y="2025134"/>
            <a:ext cx="4405747" cy="1446550"/>
          </a:xfrm>
          <a:prstGeom prst="rect">
            <a:avLst/>
          </a:prstGeom>
        </p:spPr>
        <p:txBody>
          <a:bodyPr wrap="square">
            <a:spAutoFit/>
          </a:bodyPr>
          <a:lstStyle/>
          <a:p>
            <a:r>
              <a:rPr lang="en-GB" sz="4400" b="1" dirty="0">
                <a:solidFill>
                  <a:srgbClr val="4C2176"/>
                </a:solidFill>
                <a:latin typeface="Arial" panose="020B0604020202020204" pitchFamily="34" charset="0"/>
              </a:rPr>
              <a:t>Inspiring Faithfulness</a:t>
            </a:r>
            <a:endParaRPr lang="en-GB" sz="4400" dirty="0"/>
          </a:p>
        </p:txBody>
      </p:sp>
      <p:pic>
        <p:nvPicPr>
          <p:cNvPr id="4" name="Picture 3">
            <a:extLst>
              <a:ext uri="{FF2B5EF4-FFF2-40B4-BE49-F238E27FC236}">
                <a16:creationId xmlns:a16="http://schemas.microsoft.com/office/drawing/2014/main" id="{1ABD9D33-7D93-4916-B366-4E9514FFB8DA}"/>
              </a:ext>
            </a:extLst>
          </p:cNvPr>
          <p:cNvPicPr>
            <a:picLocks noChangeAspect="1"/>
          </p:cNvPicPr>
          <p:nvPr/>
        </p:nvPicPr>
        <p:blipFill rotWithShape="1">
          <a:blip r:embed="rId2"/>
          <a:srcRect l="-424" b="8606"/>
          <a:stretch/>
        </p:blipFill>
        <p:spPr>
          <a:xfrm>
            <a:off x="433941" y="232757"/>
            <a:ext cx="5882346" cy="5353396"/>
          </a:xfrm>
          <a:prstGeom prst="rect">
            <a:avLst/>
          </a:prstGeom>
        </p:spPr>
      </p:pic>
    </p:spTree>
    <p:extLst>
      <p:ext uri="{BB962C8B-B14F-4D97-AF65-F5344CB8AC3E}">
        <p14:creationId xmlns:p14="http://schemas.microsoft.com/office/powerpoint/2010/main" val="1612828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7FB31-D681-4102-AC6E-2FDAE52D7035}"/>
              </a:ext>
            </a:extLst>
          </p:cNvPr>
          <p:cNvPicPr>
            <a:picLocks noChangeAspect="1"/>
          </p:cNvPicPr>
          <p:nvPr/>
        </p:nvPicPr>
        <p:blipFill>
          <a:blip r:embed="rId2"/>
          <a:stretch>
            <a:fillRect/>
          </a:stretch>
        </p:blipFill>
        <p:spPr>
          <a:xfrm>
            <a:off x="1891275" y="377875"/>
            <a:ext cx="7911547" cy="4818725"/>
          </a:xfrm>
          <a:prstGeom prst="rect">
            <a:avLst/>
          </a:prstGeom>
        </p:spPr>
      </p:pic>
    </p:spTree>
    <p:extLst>
      <p:ext uri="{BB962C8B-B14F-4D97-AF65-F5344CB8AC3E}">
        <p14:creationId xmlns:p14="http://schemas.microsoft.com/office/powerpoint/2010/main" val="781192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68870695"/>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479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55773803"/>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40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8A062-C336-46B0-BC89-4A7DB85C1297}"/>
              </a:ext>
            </a:extLst>
          </p:cNvPr>
          <p:cNvPicPr>
            <a:picLocks noChangeAspect="1"/>
          </p:cNvPicPr>
          <p:nvPr/>
        </p:nvPicPr>
        <p:blipFill>
          <a:blip r:embed="rId3"/>
          <a:stretch>
            <a:fillRect/>
          </a:stretch>
        </p:blipFill>
        <p:spPr>
          <a:xfrm>
            <a:off x="3971515" y="156873"/>
            <a:ext cx="6490130" cy="5289410"/>
          </a:xfrm>
          <a:prstGeom prst="rect">
            <a:avLst/>
          </a:prstGeom>
        </p:spPr>
      </p:pic>
      <p:sp>
        <p:nvSpPr>
          <p:cNvPr id="5" name="TextBox 4">
            <a:extLst>
              <a:ext uri="{FF2B5EF4-FFF2-40B4-BE49-F238E27FC236}">
                <a16:creationId xmlns:a16="http://schemas.microsoft.com/office/drawing/2014/main" id="{DE180C65-289E-4780-B939-255260A19994}"/>
              </a:ext>
            </a:extLst>
          </p:cNvPr>
          <p:cNvSpPr txBox="1"/>
          <p:nvPr/>
        </p:nvSpPr>
        <p:spPr>
          <a:xfrm>
            <a:off x="375540" y="324668"/>
            <a:ext cx="2514504" cy="3046988"/>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defTabSz="914377"/>
            <a:r>
              <a:rPr lang="en-GB" sz="3200" dirty="0">
                <a:solidFill>
                  <a:prstClr val="white"/>
                </a:solidFill>
                <a:latin typeface="Gill Sans MT" panose="020B0502020104020203" pitchFamily="34" charset="0"/>
              </a:rPr>
              <a:t>Growing Faith </a:t>
            </a:r>
            <a:r>
              <a:rPr lang="en-GB" sz="3200" i="1" dirty="0">
                <a:solidFill>
                  <a:prstClr val="white"/>
                </a:solidFill>
                <a:latin typeface="Gill Sans MT" panose="020B0502020104020203" pitchFamily="34" charset="0"/>
              </a:rPr>
              <a:t>‘separately’ </a:t>
            </a:r>
            <a:r>
              <a:rPr lang="en-GB" sz="3200" dirty="0">
                <a:solidFill>
                  <a:prstClr val="white"/>
                </a:solidFill>
                <a:latin typeface="Gill Sans MT" panose="020B0502020104020203" pitchFamily="34" charset="0"/>
              </a:rPr>
              <a:t>in Schools, Churches and Households</a:t>
            </a:r>
          </a:p>
        </p:txBody>
      </p:sp>
    </p:spTree>
    <p:extLst>
      <p:ext uri="{BB962C8B-B14F-4D97-AF65-F5344CB8AC3E}">
        <p14:creationId xmlns:p14="http://schemas.microsoft.com/office/powerpoint/2010/main" val="588340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7399A8E0-1524-49EC-A733-8FE83B289838}"/>
              </a:ext>
            </a:extLst>
          </p:cNvPr>
          <p:cNvGraphicFramePr/>
          <p:nvPr>
            <p:extLst>
              <p:ext uri="{D42A27DB-BD31-4B8C-83A1-F6EECF244321}">
                <p14:modId xmlns:p14="http://schemas.microsoft.com/office/powerpoint/2010/main" val="1998488689"/>
              </p:ext>
            </p:extLst>
          </p:nvPr>
        </p:nvGraphicFramePr>
        <p:xfrm>
          <a:off x="1986564" y="22655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BC925500-F96B-4B5C-B899-70C79C703B5B}"/>
              </a:ext>
            </a:extLst>
          </p:cNvPr>
          <p:cNvSpPr txBox="1"/>
          <p:nvPr/>
        </p:nvSpPr>
        <p:spPr>
          <a:xfrm>
            <a:off x="8708420" y="880623"/>
            <a:ext cx="3346704" cy="923330"/>
          </a:xfrm>
          <a:prstGeom prst="rect">
            <a:avLst/>
          </a:prstGeom>
          <a:noFill/>
        </p:spPr>
        <p:txBody>
          <a:bodyPr wrap="square" rtlCol="0">
            <a:spAutoFit/>
          </a:bodyPr>
          <a:lstStyle/>
          <a:p>
            <a:pPr algn="ctr" defTabSz="914377"/>
            <a:r>
              <a:rPr lang="en-GB" dirty="0">
                <a:solidFill>
                  <a:prstClr val="black"/>
                </a:solidFill>
                <a:latin typeface="Gill Sans MT" panose="020B0502020104020203" pitchFamily="34" charset="0"/>
              </a:rPr>
              <a:t>Our primary focus for Growing Faith is the intersection between 2 or more of the elements</a:t>
            </a:r>
          </a:p>
        </p:txBody>
      </p:sp>
      <p:sp>
        <p:nvSpPr>
          <p:cNvPr id="14" name="TextBox 13">
            <a:extLst>
              <a:ext uri="{FF2B5EF4-FFF2-40B4-BE49-F238E27FC236}">
                <a16:creationId xmlns:a16="http://schemas.microsoft.com/office/drawing/2014/main" id="{06756B70-3D05-46B7-9F43-2CA7E5698009}"/>
              </a:ext>
            </a:extLst>
          </p:cNvPr>
          <p:cNvSpPr txBox="1"/>
          <p:nvPr/>
        </p:nvSpPr>
        <p:spPr>
          <a:xfrm>
            <a:off x="9025732" y="2281768"/>
            <a:ext cx="3040067" cy="1477328"/>
          </a:xfrm>
          <a:prstGeom prst="rect">
            <a:avLst/>
          </a:prstGeom>
          <a:noFill/>
        </p:spPr>
        <p:txBody>
          <a:bodyPr wrap="square" rtlCol="0">
            <a:spAutoFit/>
          </a:bodyPr>
          <a:lstStyle/>
          <a:p>
            <a:pPr algn="ctr" defTabSz="914377"/>
            <a:r>
              <a:rPr lang="en-GB" dirty="0">
                <a:solidFill>
                  <a:prstClr val="black"/>
                </a:solidFill>
                <a:latin typeface="Gill Sans MT" panose="020B0502020104020203" pitchFamily="34" charset="0"/>
              </a:rPr>
              <a:t>Our understanding of young people’s faith development is that it much more likely to happen, and be sustained if it happens in the intersection</a:t>
            </a:r>
          </a:p>
        </p:txBody>
      </p:sp>
      <p:cxnSp>
        <p:nvCxnSpPr>
          <p:cNvPr id="20" name="Straight Arrow Connector 19">
            <a:extLst>
              <a:ext uri="{FF2B5EF4-FFF2-40B4-BE49-F238E27FC236}">
                <a16:creationId xmlns:a16="http://schemas.microsoft.com/office/drawing/2014/main" id="{087C0B93-D7C5-44D5-8D70-0A8EAEE27E05}"/>
              </a:ext>
            </a:extLst>
          </p:cNvPr>
          <p:cNvCxnSpPr>
            <a:cxnSpLocks/>
          </p:cNvCxnSpPr>
          <p:nvPr/>
        </p:nvCxnSpPr>
        <p:spPr>
          <a:xfrm flipH="1">
            <a:off x="4989353" y="1552573"/>
            <a:ext cx="3990340" cy="108039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844B8A-F344-41F4-A602-5A9914CE26AA}"/>
              </a:ext>
            </a:extLst>
          </p:cNvPr>
          <p:cNvCxnSpPr>
            <a:cxnSpLocks/>
          </p:cNvCxnSpPr>
          <p:nvPr/>
        </p:nvCxnSpPr>
        <p:spPr>
          <a:xfrm flipH="1">
            <a:off x="6050564" y="2632970"/>
            <a:ext cx="2889504" cy="167943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7FCA90A-22C3-42EB-A79F-0EDC9335DEC5}"/>
              </a:ext>
            </a:extLst>
          </p:cNvPr>
          <p:cNvCxnSpPr>
            <a:cxnSpLocks/>
          </p:cNvCxnSpPr>
          <p:nvPr/>
        </p:nvCxnSpPr>
        <p:spPr>
          <a:xfrm flipH="1">
            <a:off x="6836950" y="1708697"/>
            <a:ext cx="2142743" cy="96325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AD1EC30-F82C-4744-A964-34BFEA2505E5}"/>
              </a:ext>
            </a:extLst>
          </p:cNvPr>
          <p:cNvCxnSpPr>
            <a:cxnSpLocks/>
          </p:cNvCxnSpPr>
          <p:nvPr/>
        </p:nvCxnSpPr>
        <p:spPr>
          <a:xfrm flipH="1">
            <a:off x="6050566" y="2417465"/>
            <a:ext cx="3019600" cy="82615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033CB62-4DB2-4B2B-87DE-9CB8184A5219}"/>
              </a:ext>
            </a:extLst>
          </p:cNvPr>
          <p:cNvSpPr txBox="1"/>
          <p:nvPr/>
        </p:nvSpPr>
        <p:spPr>
          <a:xfrm>
            <a:off x="302908" y="663139"/>
            <a:ext cx="3730171" cy="1754326"/>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defTabSz="914377"/>
            <a:r>
              <a:rPr lang="en-GB" sz="3600" dirty="0">
                <a:solidFill>
                  <a:prstClr val="white"/>
                </a:solidFill>
                <a:latin typeface="Gill Sans MT" panose="020B0502020104020203" pitchFamily="34" charset="0"/>
              </a:rPr>
              <a:t>The </a:t>
            </a:r>
          </a:p>
          <a:p>
            <a:pPr algn="ctr" defTabSz="914377"/>
            <a:r>
              <a:rPr lang="en-GB" sz="3600" i="1" dirty="0">
                <a:solidFill>
                  <a:prstClr val="white"/>
                </a:solidFill>
                <a:latin typeface="Gill Sans MT" panose="020B0502020104020203" pitchFamily="34" charset="0"/>
              </a:rPr>
              <a:t>Growing Faith</a:t>
            </a:r>
            <a:r>
              <a:rPr lang="en-GB" sz="3600" dirty="0">
                <a:solidFill>
                  <a:prstClr val="white"/>
                </a:solidFill>
                <a:latin typeface="Gill Sans MT" panose="020B0502020104020203" pitchFamily="34" charset="0"/>
              </a:rPr>
              <a:t> Intersection</a:t>
            </a:r>
          </a:p>
        </p:txBody>
      </p:sp>
    </p:spTree>
    <p:extLst>
      <p:ext uri="{BB962C8B-B14F-4D97-AF65-F5344CB8AC3E}">
        <p14:creationId xmlns:p14="http://schemas.microsoft.com/office/powerpoint/2010/main" val="199229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
      <a:dk1>
        <a:srgbClr val="00257A"/>
      </a:dk1>
      <a:lt1>
        <a:srgbClr val="FFFFFF"/>
      </a:lt1>
      <a:dk2>
        <a:srgbClr val="9966CC"/>
      </a:dk2>
      <a:lt2>
        <a:srgbClr val="C0B3D3"/>
      </a:lt2>
      <a:accent1>
        <a:srgbClr val="00257A"/>
      </a:accent1>
      <a:accent2>
        <a:srgbClr val="C0B3D3"/>
      </a:accent2>
      <a:accent3>
        <a:srgbClr val="9966CC"/>
      </a:accent3>
      <a:accent4>
        <a:srgbClr val="CCD4E5"/>
      </a:accent4>
      <a:accent5>
        <a:srgbClr val="F3F0F7"/>
      </a:accent5>
      <a:accent6>
        <a:srgbClr val="EBE1F5"/>
      </a:accent6>
      <a:hlink>
        <a:srgbClr val="00257A"/>
      </a:hlink>
      <a:folHlink>
        <a:srgbClr val="9966CC"/>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2234</TotalTime>
  <Words>1434</Words>
  <Application>Microsoft Office PowerPoint</Application>
  <PresentationFormat>Widescreen</PresentationFormat>
  <Paragraphs>179</Paragraphs>
  <Slides>51</Slides>
  <Notes>23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Calibri</vt:lpstr>
      <vt:lpstr>Corbel</vt:lpstr>
      <vt:lpstr>Gill Sans MT</vt:lpstr>
      <vt:lpstr>Wingdings</vt:lpstr>
      <vt:lpstr>Inside Pages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AIMING FOR THE CENTRE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difference between spirituality and faith?</vt:lpstr>
      <vt:lpstr>UNCRC 1989</vt:lpstr>
      <vt:lpstr>PowerPoint Presentation</vt:lpstr>
      <vt:lpstr>PowerPoint Presentation</vt:lpstr>
      <vt:lpstr>PowerPoint Presentation</vt:lpstr>
      <vt:lpstr>What sort of existential questions might arise for children and young people?</vt:lpstr>
      <vt:lpstr>PowerPoint Presentation</vt:lpstr>
      <vt:lpstr>PowerPoint Presentation</vt:lpstr>
      <vt:lpstr>PowerPoint Presentation</vt:lpstr>
      <vt:lpstr>Getting in the way of spiritual flourishing</vt:lpstr>
      <vt:lpstr>PowerPoint Presentation</vt:lpstr>
      <vt:lpstr>To flourish spiritually, children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Emily Norman</cp:lastModifiedBy>
  <cp:revision>112</cp:revision>
  <cp:lastPrinted>2020-01-28T16:17:32Z</cp:lastPrinted>
  <dcterms:created xsi:type="dcterms:W3CDTF">2019-06-17T10:21:06Z</dcterms:created>
  <dcterms:modified xsi:type="dcterms:W3CDTF">2020-01-30T12:16:40Z</dcterms:modified>
</cp:coreProperties>
</file>