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576" r:id="rId2"/>
    <p:sldId id="693" r:id="rId3"/>
    <p:sldId id="702" r:id="rId4"/>
    <p:sldId id="701" r:id="rId5"/>
    <p:sldId id="688" r:id="rId6"/>
    <p:sldId id="358" r:id="rId7"/>
    <p:sldId id="691" r:id="rId8"/>
    <p:sldId id="371" r:id="rId9"/>
    <p:sldId id="373" r:id="rId10"/>
    <p:sldId id="374" r:id="rId11"/>
    <p:sldId id="375" r:id="rId12"/>
    <p:sldId id="334" r:id="rId13"/>
    <p:sldId id="785" r:id="rId14"/>
    <p:sldId id="718" r:id="rId15"/>
    <p:sldId id="720" r:id="rId16"/>
    <p:sldId id="828" r:id="rId17"/>
    <p:sldId id="825" r:id="rId18"/>
    <p:sldId id="826" r:id="rId19"/>
    <p:sldId id="722" r:id="rId20"/>
    <p:sldId id="734" r:id="rId21"/>
    <p:sldId id="717" r:id="rId22"/>
    <p:sldId id="665" r:id="rId23"/>
    <p:sldId id="735" r:id="rId24"/>
    <p:sldId id="528" r:id="rId25"/>
    <p:sldId id="730" r:id="rId26"/>
    <p:sldId id="731" r:id="rId27"/>
    <p:sldId id="729" r:id="rId28"/>
    <p:sldId id="728" r:id="rId29"/>
    <p:sldId id="739" r:id="rId30"/>
    <p:sldId id="732" r:id="rId31"/>
    <p:sldId id="733" r:id="rId32"/>
    <p:sldId id="703" r:id="rId33"/>
    <p:sldId id="708" r:id="rId34"/>
    <p:sldId id="679" r:id="rId35"/>
    <p:sldId id="709" r:id="rId36"/>
    <p:sldId id="824" r:id="rId37"/>
    <p:sldId id="704" r:id="rId38"/>
    <p:sldId id="706" r:id="rId39"/>
    <p:sldId id="725" r:id="rId40"/>
    <p:sldId id="727" r:id="rId41"/>
    <p:sldId id="872" r:id="rId42"/>
    <p:sldId id="873" r:id="rId43"/>
  </p:sldIdLst>
  <p:sldSz cx="12192000" cy="6858000"/>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95231" autoAdjust="0"/>
  </p:normalViewPr>
  <p:slideViewPr>
    <p:cSldViewPr snapToGrid="0">
      <p:cViewPr varScale="1">
        <p:scale>
          <a:sx n="80" d="100"/>
          <a:sy n="80" d="100"/>
        </p:scale>
        <p:origin x="165" y="48"/>
      </p:cViewPr>
      <p:guideLst/>
    </p:cSldViewPr>
  </p:slideViewPr>
  <p:outlineViewPr>
    <p:cViewPr>
      <p:scale>
        <a:sx n="33" d="100"/>
        <a:sy n="33" d="100"/>
      </p:scale>
      <p:origin x="0" y="-114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r>
            <a:rPr lang="en-US" sz="4800" b="1" dirty="0"/>
            <a:t>Chester Diocese Peer Support Network: Visionary Curriculum Leadership – </a:t>
          </a:r>
          <a:r>
            <a:rPr lang="en-US" sz="4000" b="1" dirty="0"/>
            <a:t>30.1.20</a:t>
          </a:r>
          <a:endParaRPr lang="en-US" sz="4000"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X="100000" custScaleY="178520" custLinFactNeighborX="-20724" custLinFactNeighborY="-20147">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dgm:spPr/>
      <dgm:t>
        <a:bodyPr/>
        <a:lstStyle/>
        <a:p>
          <a:r>
            <a:rPr lang="en-US" b="1" dirty="0"/>
            <a:t>Defining our Current Reality</a:t>
          </a:r>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LinFactNeighborY="-33158">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r>
            <a:rPr lang="en-US" sz="6000" b="1" dirty="0"/>
            <a:t>Ethos Enhancing Outcomes</a:t>
          </a:r>
          <a:endParaRPr lang="en-US" sz="6000"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Y="156941" custLinFactNeighborY="-33158">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0"/>
          <a:ext cx="8128000" cy="48367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b="1" kern="1200" dirty="0"/>
            <a:t>Chester Diocese Peer Support Network: Visionary Curriculum Leadership – </a:t>
          </a:r>
          <a:r>
            <a:rPr lang="en-US" sz="4000" b="1" kern="1200" dirty="0"/>
            <a:t>30.1.20</a:t>
          </a:r>
          <a:endParaRPr lang="en-US" sz="4000" kern="1200" dirty="0"/>
        </a:p>
      </dsp:txBody>
      <dsp:txXfrm>
        <a:off x="141662" y="141662"/>
        <a:ext cx="7844676" cy="45533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456305"/>
          <a:ext cx="8128000" cy="270933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b="1" kern="1200" dirty="0"/>
            <a:t>Defining our Current Reality</a:t>
          </a:r>
        </a:p>
      </dsp:txBody>
      <dsp:txXfrm>
        <a:off x="79354" y="535659"/>
        <a:ext cx="7969292" cy="25506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0"/>
          <a:ext cx="8128000" cy="42520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b="1" kern="1200" dirty="0"/>
            <a:t>Ethos Enhancing Outcomes</a:t>
          </a:r>
          <a:endParaRPr lang="en-US" sz="6000" kern="1200" dirty="0"/>
        </a:p>
      </dsp:txBody>
      <dsp:txXfrm>
        <a:off x="124538" y="124538"/>
        <a:ext cx="7878924" cy="4002979"/>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49099" cy="498932"/>
          </a:xfrm>
          <a:prstGeom prst="rect">
            <a:avLst/>
          </a:prstGeom>
        </p:spPr>
        <p:txBody>
          <a:bodyPr vert="horz" lIns="91451" tIns="45725" rIns="91451" bIns="45725" rtlCol="0"/>
          <a:lstStyle>
            <a:lvl1pPr algn="l">
              <a:defRPr sz="1200"/>
            </a:lvl1pPr>
          </a:lstStyle>
          <a:p>
            <a:endParaRPr lang="en-GB"/>
          </a:p>
        </p:txBody>
      </p:sp>
      <p:sp>
        <p:nvSpPr>
          <p:cNvPr id="3" name="Date Placeholder 2"/>
          <p:cNvSpPr>
            <a:spLocks noGrp="1"/>
          </p:cNvSpPr>
          <p:nvPr>
            <p:ph type="dt" idx="1"/>
          </p:nvPr>
        </p:nvSpPr>
        <p:spPr>
          <a:xfrm>
            <a:off x="3854941" y="0"/>
            <a:ext cx="2949099" cy="498932"/>
          </a:xfrm>
          <a:prstGeom prst="rect">
            <a:avLst/>
          </a:prstGeom>
        </p:spPr>
        <p:txBody>
          <a:bodyPr vert="horz" lIns="91451" tIns="45725" rIns="91451" bIns="45725" rtlCol="0"/>
          <a:lstStyle>
            <a:lvl1pPr algn="r">
              <a:defRPr sz="1200"/>
            </a:lvl1pPr>
          </a:lstStyle>
          <a:p>
            <a:fld id="{F7FED21E-5084-4E0E-B1E6-8D25AEFF656F}" type="datetimeFigureOut">
              <a:rPr lang="en-GB" smtClean="0"/>
              <a:t>30/01/2020</a:t>
            </a:fld>
            <a:endParaRPr lang="en-GB"/>
          </a:p>
        </p:txBody>
      </p:sp>
      <p:sp>
        <p:nvSpPr>
          <p:cNvPr id="4" name="Slide Image Placeholder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51" tIns="45725" rIns="91451" bIns="45725" rtlCol="0" anchor="ctr"/>
          <a:lstStyle/>
          <a:p>
            <a:endParaRPr lang="en-GB"/>
          </a:p>
        </p:txBody>
      </p:sp>
      <p:sp>
        <p:nvSpPr>
          <p:cNvPr id="5" name="Notes Placeholder 4"/>
          <p:cNvSpPr>
            <a:spLocks noGrp="1"/>
          </p:cNvSpPr>
          <p:nvPr>
            <p:ph type="body" sz="quarter" idx="3"/>
          </p:nvPr>
        </p:nvSpPr>
        <p:spPr>
          <a:xfrm>
            <a:off x="680562" y="4785598"/>
            <a:ext cx="5444490" cy="3915489"/>
          </a:xfrm>
          <a:prstGeom prst="rect">
            <a:avLst/>
          </a:prstGeom>
        </p:spPr>
        <p:txBody>
          <a:bodyPr vert="horz" lIns="91451" tIns="45725" rIns="91451" bIns="4572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2" y="9445172"/>
            <a:ext cx="2949099" cy="498931"/>
          </a:xfrm>
          <a:prstGeom prst="rect">
            <a:avLst/>
          </a:prstGeom>
        </p:spPr>
        <p:txBody>
          <a:bodyPr vert="horz" lIns="91451" tIns="45725" rIns="91451" bIns="45725" rtlCol="0" anchor="b"/>
          <a:lstStyle>
            <a:lvl1pPr algn="l">
              <a:defRPr sz="1200"/>
            </a:lvl1pPr>
          </a:lstStyle>
          <a:p>
            <a:endParaRPr lang="en-GB"/>
          </a:p>
        </p:txBody>
      </p:sp>
      <p:sp>
        <p:nvSpPr>
          <p:cNvPr id="7" name="Slide Number Placeholder 6"/>
          <p:cNvSpPr>
            <a:spLocks noGrp="1"/>
          </p:cNvSpPr>
          <p:nvPr>
            <p:ph type="sldNum" sz="quarter" idx="5"/>
          </p:nvPr>
        </p:nvSpPr>
        <p:spPr>
          <a:xfrm>
            <a:off x="3854941" y="9445172"/>
            <a:ext cx="2949099" cy="498931"/>
          </a:xfrm>
          <a:prstGeom prst="rect">
            <a:avLst/>
          </a:prstGeom>
        </p:spPr>
        <p:txBody>
          <a:bodyPr vert="horz" lIns="91451" tIns="45725" rIns="91451" bIns="45725" rtlCol="0" anchor="b"/>
          <a:lstStyle>
            <a:lvl1pPr algn="r">
              <a:defRPr sz="1200"/>
            </a:lvl1pPr>
          </a:lstStyle>
          <a:p>
            <a:fld id="{9D9998D5-325A-4DEB-9AAA-8E88D77429C4}" type="slidenum">
              <a:rPr lang="en-GB" smtClean="0"/>
              <a:t>‹#›</a:t>
            </a:fld>
            <a:endParaRPr lang="en-GB"/>
          </a:p>
        </p:txBody>
      </p:sp>
    </p:spTree>
    <p:extLst>
      <p:ext uri="{BB962C8B-B14F-4D97-AF65-F5344CB8AC3E}">
        <p14:creationId xmlns:p14="http://schemas.microsoft.com/office/powerpoint/2010/main" val="2877871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1</a:t>
            </a:fld>
            <a:endParaRPr lang="en-GB"/>
          </a:p>
        </p:txBody>
      </p:sp>
    </p:spTree>
    <p:extLst>
      <p:ext uri="{BB962C8B-B14F-4D97-AF65-F5344CB8AC3E}">
        <p14:creationId xmlns:p14="http://schemas.microsoft.com/office/powerpoint/2010/main" val="1595516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10</a:t>
            </a:fld>
            <a:endParaRPr lang="en-GB"/>
          </a:p>
        </p:txBody>
      </p:sp>
    </p:spTree>
    <p:extLst>
      <p:ext uri="{BB962C8B-B14F-4D97-AF65-F5344CB8AC3E}">
        <p14:creationId xmlns:p14="http://schemas.microsoft.com/office/powerpoint/2010/main" val="709714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11</a:t>
            </a:fld>
            <a:endParaRPr lang="en-GB"/>
          </a:p>
        </p:txBody>
      </p:sp>
    </p:spTree>
    <p:extLst>
      <p:ext uri="{BB962C8B-B14F-4D97-AF65-F5344CB8AC3E}">
        <p14:creationId xmlns:p14="http://schemas.microsoft.com/office/powerpoint/2010/main" val="200542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12</a:t>
            </a:fld>
            <a:endParaRPr lang="en-GB"/>
          </a:p>
        </p:txBody>
      </p:sp>
    </p:spTree>
    <p:extLst>
      <p:ext uri="{BB962C8B-B14F-4D97-AF65-F5344CB8AC3E}">
        <p14:creationId xmlns:p14="http://schemas.microsoft.com/office/powerpoint/2010/main" val="2394391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9998D5-325A-4DEB-9AAA-8E88D77429C4}" type="slidenum">
              <a:rPr lang="en-GB" smtClean="0"/>
              <a:t>13</a:t>
            </a:fld>
            <a:endParaRPr lang="en-GB"/>
          </a:p>
        </p:txBody>
      </p:sp>
    </p:spTree>
    <p:extLst>
      <p:ext uri="{BB962C8B-B14F-4D97-AF65-F5344CB8AC3E}">
        <p14:creationId xmlns:p14="http://schemas.microsoft.com/office/powerpoint/2010/main" val="4171467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14</a:t>
            </a:fld>
            <a:endParaRPr lang="en-GB"/>
          </a:p>
        </p:txBody>
      </p:sp>
    </p:spTree>
    <p:extLst>
      <p:ext uri="{BB962C8B-B14F-4D97-AF65-F5344CB8AC3E}">
        <p14:creationId xmlns:p14="http://schemas.microsoft.com/office/powerpoint/2010/main" val="3012979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15</a:t>
            </a:fld>
            <a:endParaRPr lang="en-GB"/>
          </a:p>
        </p:txBody>
      </p:sp>
    </p:spTree>
    <p:extLst>
      <p:ext uri="{BB962C8B-B14F-4D97-AF65-F5344CB8AC3E}">
        <p14:creationId xmlns:p14="http://schemas.microsoft.com/office/powerpoint/2010/main" val="33739163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16</a:t>
            </a:fld>
            <a:endParaRPr lang="en-GB"/>
          </a:p>
        </p:txBody>
      </p:sp>
    </p:spTree>
    <p:extLst>
      <p:ext uri="{BB962C8B-B14F-4D97-AF65-F5344CB8AC3E}">
        <p14:creationId xmlns:p14="http://schemas.microsoft.com/office/powerpoint/2010/main" val="25830037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17</a:t>
            </a:fld>
            <a:endParaRPr lang="en-GB"/>
          </a:p>
        </p:txBody>
      </p:sp>
    </p:spTree>
    <p:extLst>
      <p:ext uri="{BB962C8B-B14F-4D97-AF65-F5344CB8AC3E}">
        <p14:creationId xmlns:p14="http://schemas.microsoft.com/office/powerpoint/2010/main" val="6233077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18</a:t>
            </a:fld>
            <a:endParaRPr lang="en-GB"/>
          </a:p>
        </p:txBody>
      </p:sp>
    </p:spTree>
    <p:extLst>
      <p:ext uri="{BB962C8B-B14F-4D97-AF65-F5344CB8AC3E}">
        <p14:creationId xmlns:p14="http://schemas.microsoft.com/office/powerpoint/2010/main" val="2551588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Andy Crouch talks about flourishing as being found in the paradox of being both strong and weak at the same time, having both authority and vulnerability… He explains it well in the </a:t>
            </a:r>
            <a:r>
              <a:rPr lang="en-GB" dirty="0" err="1"/>
              <a:t>youtube</a:t>
            </a:r>
            <a:r>
              <a:rPr lang="en-GB" dirty="0"/>
              <a:t> clip!</a:t>
            </a:r>
          </a:p>
        </p:txBody>
      </p:sp>
      <p:sp>
        <p:nvSpPr>
          <p:cNvPr id="4" name="Slide Number Placeholder 3"/>
          <p:cNvSpPr>
            <a:spLocks noGrp="1"/>
          </p:cNvSpPr>
          <p:nvPr>
            <p:ph type="sldNum" sz="quarter" idx="5"/>
          </p:nvPr>
        </p:nvSpPr>
        <p:spPr/>
        <p:txBody>
          <a:bodyPr/>
          <a:lstStyle/>
          <a:p>
            <a:fld id="{9D9998D5-325A-4DEB-9AAA-8E88D77429C4}" type="slidenum">
              <a:rPr lang="en-GB" smtClean="0"/>
              <a:t>19</a:t>
            </a:fld>
            <a:endParaRPr lang="en-GB"/>
          </a:p>
        </p:txBody>
      </p:sp>
    </p:spTree>
    <p:extLst>
      <p:ext uri="{BB962C8B-B14F-4D97-AF65-F5344CB8AC3E}">
        <p14:creationId xmlns:p14="http://schemas.microsoft.com/office/powerpoint/2010/main" val="1680754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2</a:t>
            </a:fld>
            <a:endParaRPr lang="en-GB"/>
          </a:p>
        </p:txBody>
      </p:sp>
    </p:spTree>
    <p:extLst>
      <p:ext uri="{BB962C8B-B14F-4D97-AF65-F5344CB8AC3E}">
        <p14:creationId xmlns:p14="http://schemas.microsoft.com/office/powerpoint/2010/main" val="8506063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Crouch’s model of flourishing to look at the curriculum and how far children are enabled to flourish through different subjects/ approaches. </a:t>
            </a:r>
          </a:p>
        </p:txBody>
      </p:sp>
      <p:sp>
        <p:nvSpPr>
          <p:cNvPr id="4" name="Slide Number Placeholder 3"/>
          <p:cNvSpPr>
            <a:spLocks noGrp="1"/>
          </p:cNvSpPr>
          <p:nvPr>
            <p:ph type="sldNum" sz="quarter" idx="5"/>
          </p:nvPr>
        </p:nvSpPr>
        <p:spPr/>
        <p:txBody>
          <a:bodyPr/>
          <a:lstStyle/>
          <a:p>
            <a:fld id="{9D9998D5-325A-4DEB-9AAA-8E88D77429C4}" type="slidenum">
              <a:rPr lang="en-GB" smtClean="0"/>
              <a:t>20</a:t>
            </a:fld>
            <a:endParaRPr lang="en-GB"/>
          </a:p>
        </p:txBody>
      </p:sp>
    </p:spTree>
    <p:extLst>
      <p:ext uri="{BB962C8B-B14F-4D97-AF65-F5344CB8AC3E}">
        <p14:creationId xmlns:p14="http://schemas.microsoft.com/office/powerpoint/2010/main" val="11641422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Vision for education puts ‘life in all its fullness’ </a:t>
            </a:r>
            <a:r>
              <a:rPr lang="en-GB" dirty="0" err="1"/>
              <a:t>ie</a:t>
            </a:r>
            <a:r>
              <a:rPr lang="en-GB" dirty="0"/>
              <a:t> flourishing for all humans at its centre. Not just for children but for adults and communities too. We will return later to what we mean by human flourishing.</a:t>
            </a:r>
          </a:p>
        </p:txBody>
      </p:sp>
      <p:sp>
        <p:nvSpPr>
          <p:cNvPr id="4" name="Slide Number Placeholder 3"/>
          <p:cNvSpPr>
            <a:spLocks noGrp="1"/>
          </p:cNvSpPr>
          <p:nvPr>
            <p:ph type="sldNum" sz="quarter" idx="5"/>
          </p:nvPr>
        </p:nvSpPr>
        <p:spPr/>
        <p:txBody>
          <a:bodyPr/>
          <a:lstStyle/>
          <a:p>
            <a:fld id="{9D9998D5-325A-4DEB-9AAA-8E88D77429C4}" type="slidenum">
              <a:rPr lang="en-GB" smtClean="0"/>
              <a:t>21</a:t>
            </a:fld>
            <a:endParaRPr lang="en-GB"/>
          </a:p>
        </p:txBody>
      </p:sp>
    </p:spTree>
    <p:extLst>
      <p:ext uri="{BB962C8B-B14F-4D97-AF65-F5344CB8AC3E}">
        <p14:creationId xmlns:p14="http://schemas.microsoft.com/office/powerpoint/2010/main" val="6267525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far does our curriculum give out to others? Where are the opportunities for social action. You could look at the work of #</a:t>
            </a:r>
            <a:r>
              <a:rPr lang="en-GB" dirty="0" err="1"/>
              <a:t>iwill</a:t>
            </a:r>
            <a:r>
              <a:rPr lang="en-GB" dirty="0"/>
              <a:t> here to think about youth social action opportunities. </a:t>
            </a:r>
          </a:p>
        </p:txBody>
      </p:sp>
      <p:sp>
        <p:nvSpPr>
          <p:cNvPr id="4" name="Slide Number Placeholder 3"/>
          <p:cNvSpPr>
            <a:spLocks noGrp="1"/>
          </p:cNvSpPr>
          <p:nvPr>
            <p:ph type="sldNum" sz="quarter" idx="10"/>
          </p:nvPr>
        </p:nvSpPr>
        <p:spPr/>
        <p:txBody>
          <a:bodyPr/>
          <a:lstStyle/>
          <a:p>
            <a:pPr defTabSz="441747">
              <a:defRPr/>
            </a:pPr>
            <a:fld id="{EB056913-BBBF-4376-B8AB-C9EBD5B2BFC7}" type="slidenum">
              <a:rPr lang="en-GB">
                <a:solidFill>
                  <a:prstClr val="black"/>
                </a:solidFill>
                <a:latin typeface="Calibri" panose="020F0502020204030204"/>
              </a:rPr>
              <a:pPr defTabSz="441747">
                <a:defRPr/>
              </a:pPr>
              <a:t>22</a:t>
            </a:fld>
            <a:endParaRPr lang="en-GB">
              <a:solidFill>
                <a:prstClr val="black"/>
              </a:solidFill>
              <a:latin typeface="Calibri" panose="020F0502020204030204"/>
            </a:endParaRPr>
          </a:p>
        </p:txBody>
      </p:sp>
    </p:spTree>
    <p:extLst>
      <p:ext uri="{BB962C8B-B14F-4D97-AF65-F5344CB8AC3E}">
        <p14:creationId xmlns:p14="http://schemas.microsoft.com/office/powerpoint/2010/main" val="5038123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Tom Sherrington talks about children as trees, unique and diverse. They need an environment in which they can develop strong roots (foundations), the trunk grows strong through the acquisition of knowledge and the foliage grows through exploration and discovery.</a:t>
            </a:r>
          </a:p>
        </p:txBody>
      </p:sp>
      <p:sp>
        <p:nvSpPr>
          <p:cNvPr id="4" name="Slide Number Placeholder 3"/>
          <p:cNvSpPr>
            <a:spLocks noGrp="1"/>
          </p:cNvSpPr>
          <p:nvPr>
            <p:ph type="sldNum" sz="quarter" idx="5"/>
          </p:nvPr>
        </p:nvSpPr>
        <p:spPr/>
        <p:txBody>
          <a:bodyPr/>
          <a:lstStyle/>
          <a:p>
            <a:fld id="{9D9998D5-325A-4DEB-9AAA-8E88D77429C4}" type="slidenum">
              <a:rPr lang="en-GB" smtClean="0"/>
              <a:t>23</a:t>
            </a:fld>
            <a:endParaRPr lang="en-GB"/>
          </a:p>
        </p:txBody>
      </p:sp>
    </p:spTree>
    <p:extLst>
      <p:ext uri="{BB962C8B-B14F-4D97-AF65-F5344CB8AC3E}">
        <p14:creationId xmlns:p14="http://schemas.microsoft.com/office/powerpoint/2010/main" val="12943728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Sherrington compares a plantation (all trees the same and in orderly rows) and a rainforest (wild and creative). Are we providing plantation environments for children or rainforests? We need to realise that it isn’t necessarily that plantation is bad and rainforest good, but that children actually need a bit of both. Think </a:t>
            </a:r>
            <a:r>
              <a:rPr lang="en-GB" dirty="0" err="1"/>
              <a:t>eg</a:t>
            </a:r>
            <a:r>
              <a:rPr lang="en-GB" dirty="0"/>
              <a:t> of ASD children. Sherrington suggests a ‘managed rainforest’ as the thing to aim for.</a:t>
            </a:r>
          </a:p>
          <a:p>
            <a:r>
              <a:rPr lang="en-GB" dirty="0"/>
              <a:t>How much of our curriculum is plantation and how much is curriculum?</a:t>
            </a:r>
          </a:p>
        </p:txBody>
      </p:sp>
      <p:sp>
        <p:nvSpPr>
          <p:cNvPr id="4" name="Slide Number Placeholder 3"/>
          <p:cNvSpPr>
            <a:spLocks noGrp="1"/>
          </p:cNvSpPr>
          <p:nvPr>
            <p:ph type="sldNum" sz="quarter" idx="5"/>
          </p:nvPr>
        </p:nvSpPr>
        <p:spPr/>
        <p:txBody>
          <a:bodyPr/>
          <a:lstStyle/>
          <a:p>
            <a:fld id="{9D9998D5-325A-4DEB-9AAA-8E88D77429C4}" type="slidenum">
              <a:rPr lang="en-GB" smtClean="0"/>
              <a:t>24</a:t>
            </a:fld>
            <a:endParaRPr lang="en-GB"/>
          </a:p>
        </p:txBody>
      </p:sp>
    </p:spTree>
    <p:extLst>
      <p:ext uri="{BB962C8B-B14F-4D97-AF65-F5344CB8AC3E}">
        <p14:creationId xmlns:p14="http://schemas.microsoft.com/office/powerpoint/2010/main" val="36680632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 Mary Myatt’s book. Here are some people she quotes in her book. What do you make of these comments? Do you agree, disagree? What are the implications for your own curriculum?</a:t>
            </a:r>
          </a:p>
        </p:txBody>
      </p:sp>
      <p:sp>
        <p:nvSpPr>
          <p:cNvPr id="4" name="Slide Number Placeholder 3"/>
          <p:cNvSpPr>
            <a:spLocks noGrp="1"/>
          </p:cNvSpPr>
          <p:nvPr>
            <p:ph type="sldNum" sz="quarter" idx="5"/>
          </p:nvPr>
        </p:nvSpPr>
        <p:spPr/>
        <p:txBody>
          <a:bodyPr/>
          <a:lstStyle/>
          <a:p>
            <a:fld id="{9D9998D5-325A-4DEB-9AAA-8E88D77429C4}" type="slidenum">
              <a:rPr lang="en-GB" smtClean="0"/>
              <a:t>25</a:t>
            </a:fld>
            <a:endParaRPr lang="en-GB"/>
          </a:p>
        </p:txBody>
      </p:sp>
    </p:spTree>
    <p:extLst>
      <p:ext uri="{BB962C8B-B14F-4D97-AF65-F5344CB8AC3E}">
        <p14:creationId xmlns:p14="http://schemas.microsoft.com/office/powerpoint/2010/main" val="22453156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26</a:t>
            </a:fld>
            <a:endParaRPr lang="en-GB"/>
          </a:p>
        </p:txBody>
      </p:sp>
    </p:spTree>
    <p:extLst>
      <p:ext uri="{BB962C8B-B14F-4D97-AF65-F5344CB8AC3E}">
        <p14:creationId xmlns:p14="http://schemas.microsoft.com/office/powerpoint/2010/main" val="36042809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27</a:t>
            </a:fld>
            <a:endParaRPr lang="en-GB"/>
          </a:p>
        </p:txBody>
      </p:sp>
    </p:spTree>
    <p:extLst>
      <p:ext uri="{BB962C8B-B14F-4D97-AF65-F5344CB8AC3E}">
        <p14:creationId xmlns:p14="http://schemas.microsoft.com/office/powerpoint/2010/main" val="34358067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is much debate about knowledge and skills, but what about wisdom? This element of the vision brings an extra dimension. You can look here at the pages in the vision document (attached) with highlighters, looking at key words and phrases which define WISDOM.</a:t>
            </a:r>
          </a:p>
        </p:txBody>
      </p:sp>
      <p:sp>
        <p:nvSpPr>
          <p:cNvPr id="4" name="Slide Number Placeholder 3"/>
          <p:cNvSpPr>
            <a:spLocks noGrp="1"/>
          </p:cNvSpPr>
          <p:nvPr>
            <p:ph type="sldNum" sz="quarter" idx="5"/>
          </p:nvPr>
        </p:nvSpPr>
        <p:spPr/>
        <p:txBody>
          <a:bodyPr/>
          <a:lstStyle/>
          <a:p>
            <a:fld id="{9D9998D5-325A-4DEB-9AAA-8E88D77429C4}" type="slidenum">
              <a:rPr lang="en-GB" smtClean="0"/>
              <a:t>28</a:t>
            </a:fld>
            <a:endParaRPr lang="en-GB"/>
          </a:p>
        </p:txBody>
      </p:sp>
    </p:spTree>
    <p:extLst>
      <p:ext uri="{BB962C8B-B14F-4D97-AF65-F5344CB8AC3E}">
        <p14:creationId xmlns:p14="http://schemas.microsoft.com/office/powerpoint/2010/main" val="42522971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Andy Wolfe – what if we replace ‘wisdom’ with ‘learning’?</a:t>
            </a:r>
          </a:p>
        </p:txBody>
      </p:sp>
      <p:sp>
        <p:nvSpPr>
          <p:cNvPr id="4" name="Slide Number Placeholder 3"/>
          <p:cNvSpPr>
            <a:spLocks noGrp="1"/>
          </p:cNvSpPr>
          <p:nvPr>
            <p:ph type="sldNum" sz="quarter" idx="5"/>
          </p:nvPr>
        </p:nvSpPr>
        <p:spPr/>
        <p:txBody>
          <a:bodyPr/>
          <a:lstStyle/>
          <a:p>
            <a:fld id="{9D9998D5-325A-4DEB-9AAA-8E88D77429C4}" type="slidenum">
              <a:rPr lang="en-GB" smtClean="0"/>
              <a:t>29</a:t>
            </a:fld>
            <a:endParaRPr lang="en-GB"/>
          </a:p>
        </p:txBody>
      </p:sp>
    </p:spTree>
    <p:extLst>
      <p:ext uri="{BB962C8B-B14F-4D97-AF65-F5344CB8AC3E}">
        <p14:creationId xmlns:p14="http://schemas.microsoft.com/office/powerpoint/2010/main" val="412409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9998D5-325A-4DEB-9AAA-8E88D77429C4}" type="slidenum">
              <a:rPr lang="en-GB" smtClean="0"/>
              <a:t>3</a:t>
            </a:fld>
            <a:endParaRPr lang="en-GB"/>
          </a:p>
        </p:txBody>
      </p:sp>
    </p:spTree>
    <p:extLst>
      <p:ext uri="{BB962C8B-B14F-4D97-AF65-F5344CB8AC3E}">
        <p14:creationId xmlns:p14="http://schemas.microsoft.com/office/powerpoint/2010/main" val="29930465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Give out handouts with this slide and the next one on – get participants to think of how this relates to their curriculum. This one relates to a type of bridge which is made safe by being in tension. In this case, tension is a good thing! Where might the tensions between knowledge and wisdom be in our curricula?</a:t>
            </a:r>
          </a:p>
        </p:txBody>
      </p:sp>
      <p:sp>
        <p:nvSpPr>
          <p:cNvPr id="4" name="Slide Number Placeholder 3"/>
          <p:cNvSpPr>
            <a:spLocks noGrp="1"/>
          </p:cNvSpPr>
          <p:nvPr>
            <p:ph type="sldNum" sz="quarter" idx="5"/>
          </p:nvPr>
        </p:nvSpPr>
        <p:spPr/>
        <p:txBody>
          <a:bodyPr/>
          <a:lstStyle/>
          <a:p>
            <a:fld id="{9D9998D5-325A-4DEB-9AAA-8E88D77429C4}" type="slidenum">
              <a:rPr lang="en-GB" smtClean="0"/>
              <a:t>30</a:t>
            </a:fld>
            <a:endParaRPr lang="en-GB"/>
          </a:p>
        </p:txBody>
      </p:sp>
    </p:spTree>
    <p:extLst>
      <p:ext uri="{BB962C8B-B14F-4D97-AF65-F5344CB8AC3E}">
        <p14:creationId xmlns:p14="http://schemas.microsoft.com/office/powerpoint/2010/main" val="32733726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the handout to think through one subject – the knowledge content goes in the centre, surrounded by the wisdom needed within that subject. Wisdom will be things like wise decision making, holding a breadth of views and understanding, considering the relational aspects of a subject etc…</a:t>
            </a:r>
          </a:p>
        </p:txBody>
      </p:sp>
      <p:sp>
        <p:nvSpPr>
          <p:cNvPr id="4" name="Slide Number Placeholder 3"/>
          <p:cNvSpPr>
            <a:spLocks noGrp="1"/>
          </p:cNvSpPr>
          <p:nvPr>
            <p:ph type="sldNum" sz="quarter" idx="5"/>
          </p:nvPr>
        </p:nvSpPr>
        <p:spPr/>
        <p:txBody>
          <a:bodyPr/>
          <a:lstStyle/>
          <a:p>
            <a:fld id="{9D9998D5-325A-4DEB-9AAA-8E88D77429C4}" type="slidenum">
              <a:rPr lang="en-GB" smtClean="0"/>
              <a:t>31</a:t>
            </a:fld>
            <a:endParaRPr lang="en-GB"/>
          </a:p>
        </p:txBody>
      </p:sp>
    </p:spTree>
    <p:extLst>
      <p:ext uri="{BB962C8B-B14F-4D97-AF65-F5344CB8AC3E}">
        <p14:creationId xmlns:p14="http://schemas.microsoft.com/office/powerpoint/2010/main" val="2347383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32</a:t>
            </a:fld>
            <a:endParaRPr lang="en-GB"/>
          </a:p>
        </p:txBody>
      </p:sp>
    </p:spTree>
    <p:extLst>
      <p:ext uri="{BB962C8B-B14F-4D97-AF65-F5344CB8AC3E}">
        <p14:creationId xmlns:p14="http://schemas.microsoft.com/office/powerpoint/2010/main" val="1481457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33</a:t>
            </a:fld>
            <a:endParaRPr lang="en-GB"/>
          </a:p>
        </p:txBody>
      </p:sp>
    </p:spTree>
    <p:extLst>
      <p:ext uri="{BB962C8B-B14F-4D97-AF65-F5344CB8AC3E}">
        <p14:creationId xmlns:p14="http://schemas.microsoft.com/office/powerpoint/2010/main" val="19385785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34</a:t>
            </a:fld>
            <a:endParaRPr lang="en-GB"/>
          </a:p>
        </p:txBody>
      </p:sp>
    </p:spTree>
    <p:extLst>
      <p:ext uri="{BB962C8B-B14F-4D97-AF65-F5344CB8AC3E}">
        <p14:creationId xmlns:p14="http://schemas.microsoft.com/office/powerpoint/2010/main" val="2587663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35</a:t>
            </a:fld>
            <a:endParaRPr lang="en-GB"/>
          </a:p>
        </p:txBody>
      </p:sp>
    </p:spTree>
    <p:extLst>
      <p:ext uri="{BB962C8B-B14F-4D97-AF65-F5344CB8AC3E}">
        <p14:creationId xmlns:p14="http://schemas.microsoft.com/office/powerpoint/2010/main" val="38751163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36</a:t>
            </a:fld>
            <a:endParaRPr lang="en-GB"/>
          </a:p>
        </p:txBody>
      </p:sp>
    </p:spTree>
    <p:extLst>
      <p:ext uri="{BB962C8B-B14F-4D97-AF65-F5344CB8AC3E}">
        <p14:creationId xmlns:p14="http://schemas.microsoft.com/office/powerpoint/2010/main" val="29746345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37</a:t>
            </a:fld>
            <a:endParaRPr lang="en-GB"/>
          </a:p>
        </p:txBody>
      </p:sp>
    </p:spTree>
    <p:extLst>
      <p:ext uri="{BB962C8B-B14F-4D97-AF65-F5344CB8AC3E}">
        <p14:creationId xmlns:p14="http://schemas.microsoft.com/office/powerpoint/2010/main" val="14405825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9998D5-325A-4DEB-9AAA-8E88D77429C4}" type="slidenum">
              <a:rPr lang="en-GB" smtClean="0"/>
              <a:t>38</a:t>
            </a:fld>
            <a:endParaRPr lang="en-GB"/>
          </a:p>
        </p:txBody>
      </p:sp>
    </p:spTree>
    <p:extLst>
      <p:ext uri="{BB962C8B-B14F-4D97-AF65-F5344CB8AC3E}">
        <p14:creationId xmlns:p14="http://schemas.microsoft.com/office/powerpoint/2010/main" val="37687381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39</a:t>
            </a:fld>
            <a:endParaRPr lang="en-GB"/>
          </a:p>
        </p:txBody>
      </p:sp>
    </p:spTree>
    <p:extLst>
      <p:ext uri="{BB962C8B-B14F-4D97-AF65-F5344CB8AC3E}">
        <p14:creationId xmlns:p14="http://schemas.microsoft.com/office/powerpoint/2010/main" val="1291124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provocative statement from the reflection – do you agree with this?</a:t>
            </a:r>
          </a:p>
        </p:txBody>
      </p:sp>
      <p:sp>
        <p:nvSpPr>
          <p:cNvPr id="4" name="Slide Number Placeholder 3"/>
          <p:cNvSpPr>
            <a:spLocks noGrp="1"/>
          </p:cNvSpPr>
          <p:nvPr>
            <p:ph type="sldNum" sz="quarter" idx="5"/>
          </p:nvPr>
        </p:nvSpPr>
        <p:spPr/>
        <p:txBody>
          <a:bodyPr/>
          <a:lstStyle/>
          <a:p>
            <a:fld id="{9D9998D5-325A-4DEB-9AAA-8E88D77429C4}" type="slidenum">
              <a:rPr lang="en-GB" smtClean="0"/>
              <a:t>4</a:t>
            </a:fld>
            <a:endParaRPr lang="en-GB"/>
          </a:p>
        </p:txBody>
      </p:sp>
    </p:spTree>
    <p:extLst>
      <p:ext uri="{BB962C8B-B14F-4D97-AF65-F5344CB8AC3E}">
        <p14:creationId xmlns:p14="http://schemas.microsoft.com/office/powerpoint/2010/main" val="17162483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40</a:t>
            </a:fld>
            <a:endParaRPr lang="en-GB"/>
          </a:p>
        </p:txBody>
      </p:sp>
    </p:spTree>
    <p:extLst>
      <p:ext uri="{BB962C8B-B14F-4D97-AF65-F5344CB8AC3E}">
        <p14:creationId xmlns:p14="http://schemas.microsoft.com/office/powerpoint/2010/main" val="42355492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056913-BBBF-4376-B8AB-C9EBD5B2BFC7}" type="slidenum">
              <a:rPr lang="en-GB" smtClean="0"/>
              <a:t>41</a:t>
            </a:fld>
            <a:endParaRPr lang="en-GB"/>
          </a:p>
        </p:txBody>
      </p:sp>
    </p:spTree>
    <p:extLst>
      <p:ext uri="{BB962C8B-B14F-4D97-AF65-F5344CB8AC3E}">
        <p14:creationId xmlns:p14="http://schemas.microsoft.com/office/powerpoint/2010/main" val="550095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Maya Angelou</a:t>
            </a:r>
          </a:p>
        </p:txBody>
      </p:sp>
      <p:sp>
        <p:nvSpPr>
          <p:cNvPr id="4" name="Slide Number Placeholder 3"/>
          <p:cNvSpPr>
            <a:spLocks noGrp="1"/>
          </p:cNvSpPr>
          <p:nvPr>
            <p:ph type="sldNum" sz="quarter" idx="5"/>
          </p:nvPr>
        </p:nvSpPr>
        <p:spPr/>
        <p:txBody>
          <a:bodyPr/>
          <a:lstStyle/>
          <a:p>
            <a:fld id="{9D9998D5-325A-4DEB-9AAA-8E88D77429C4}" type="slidenum">
              <a:rPr lang="en-GB" smtClean="0"/>
              <a:t>5</a:t>
            </a:fld>
            <a:endParaRPr lang="en-GB"/>
          </a:p>
        </p:txBody>
      </p:sp>
    </p:spTree>
    <p:extLst>
      <p:ext uri="{BB962C8B-B14F-4D97-AF65-F5344CB8AC3E}">
        <p14:creationId xmlns:p14="http://schemas.microsoft.com/office/powerpoint/2010/main" val="3684726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6</a:t>
            </a:fld>
            <a:endParaRPr lang="en-GB"/>
          </a:p>
        </p:txBody>
      </p:sp>
    </p:spTree>
    <p:extLst>
      <p:ext uri="{BB962C8B-B14F-4D97-AF65-F5344CB8AC3E}">
        <p14:creationId xmlns:p14="http://schemas.microsoft.com/office/powerpoint/2010/main" val="885281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7</a:t>
            </a:fld>
            <a:endParaRPr lang="en-GB"/>
          </a:p>
        </p:txBody>
      </p:sp>
    </p:spTree>
    <p:extLst>
      <p:ext uri="{BB962C8B-B14F-4D97-AF65-F5344CB8AC3E}">
        <p14:creationId xmlns:p14="http://schemas.microsoft.com/office/powerpoint/2010/main" val="893949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8</a:t>
            </a:fld>
            <a:endParaRPr lang="en-GB"/>
          </a:p>
        </p:txBody>
      </p:sp>
    </p:spTree>
    <p:extLst>
      <p:ext uri="{BB962C8B-B14F-4D97-AF65-F5344CB8AC3E}">
        <p14:creationId xmlns:p14="http://schemas.microsoft.com/office/powerpoint/2010/main" val="94932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9</a:t>
            </a:fld>
            <a:endParaRPr lang="en-GB"/>
          </a:p>
        </p:txBody>
      </p:sp>
    </p:spTree>
    <p:extLst>
      <p:ext uri="{BB962C8B-B14F-4D97-AF65-F5344CB8AC3E}">
        <p14:creationId xmlns:p14="http://schemas.microsoft.com/office/powerpoint/2010/main" val="1589238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side Pages">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06632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715"/>
            <a:ext cx="12191999" cy="6856285"/>
          </a:xfrm>
          <a:prstGeom prst="rect">
            <a:avLst/>
          </a:prstGeom>
        </p:spPr>
      </p:pic>
    </p:spTree>
    <p:extLst>
      <p:ext uri="{BB962C8B-B14F-4D97-AF65-F5344CB8AC3E}">
        <p14:creationId xmlns:p14="http://schemas.microsoft.com/office/powerpoint/2010/main" val="3069885534"/>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099400221"/>
              </p:ext>
            </p:extLst>
          </p:nvPr>
        </p:nvGraphicFramePr>
        <p:xfrm>
          <a:off x="2263024" y="58648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7417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60422"/>
            <a:ext cx="11967411" cy="666786"/>
          </a:xfrm>
          <a:prstGeom prst="rect">
            <a:avLst/>
          </a:prstGeom>
          <a:noFill/>
        </p:spPr>
        <p:txBody>
          <a:bodyPr wrap="square" rtlCol="0">
            <a:spAutoFit/>
          </a:bodyPr>
          <a:lstStyle/>
          <a:p>
            <a:pPr algn="r"/>
            <a:r>
              <a:rPr lang="en-GB" sz="3733" b="1" dirty="0"/>
              <a:t>How can we evaluate the prevailing educational narratives?</a:t>
            </a:r>
          </a:p>
        </p:txBody>
      </p:sp>
      <p:sp>
        <p:nvSpPr>
          <p:cNvPr id="2" name="TextBox 1"/>
          <p:cNvSpPr txBox="1"/>
          <p:nvPr/>
        </p:nvSpPr>
        <p:spPr>
          <a:xfrm>
            <a:off x="385011" y="1235243"/>
            <a:ext cx="2646947" cy="2062103"/>
          </a:xfrm>
          <a:prstGeom prst="rect">
            <a:avLst/>
          </a:prstGeom>
          <a:solidFill>
            <a:schemeClr val="accent3">
              <a:lumMod val="40000"/>
              <a:lumOff val="60000"/>
            </a:schemeClr>
          </a:solidFill>
          <a:effectLst>
            <a:outerShdw blurRad="50800" dist="38100" algn="l" rotWithShape="0">
              <a:prstClr val="black">
                <a:alpha val="40000"/>
              </a:prstClr>
            </a:outerShdw>
          </a:effectLst>
        </p:spPr>
        <p:txBody>
          <a:bodyPr wrap="square" rtlCol="0">
            <a:spAutoFit/>
          </a:bodyPr>
          <a:lstStyle/>
          <a:p>
            <a:pPr algn="ctr"/>
            <a:r>
              <a:rPr lang="en-GB" sz="3200" dirty="0"/>
              <a:t>‘A building with 4 walls and tomorrow inside’</a:t>
            </a:r>
          </a:p>
        </p:txBody>
      </p:sp>
      <p:sp>
        <p:nvSpPr>
          <p:cNvPr id="6" name="TextBox 5"/>
          <p:cNvSpPr txBox="1"/>
          <p:nvPr/>
        </p:nvSpPr>
        <p:spPr>
          <a:xfrm>
            <a:off x="2221829" y="3651774"/>
            <a:ext cx="2646947" cy="2062103"/>
          </a:xfrm>
          <a:prstGeom prst="rect">
            <a:avLst/>
          </a:prstGeom>
          <a:solidFill>
            <a:schemeClr val="accent3">
              <a:lumMod val="40000"/>
              <a:lumOff val="60000"/>
            </a:schemeClr>
          </a:solidFill>
          <a:effectLst>
            <a:outerShdw blurRad="50800" dist="38100" algn="l" rotWithShape="0">
              <a:prstClr val="black">
                <a:alpha val="40000"/>
              </a:prstClr>
            </a:outerShdw>
          </a:effectLst>
        </p:spPr>
        <p:txBody>
          <a:bodyPr wrap="square" rtlCol="0">
            <a:spAutoFit/>
          </a:bodyPr>
          <a:lstStyle/>
          <a:p>
            <a:pPr algn="ctr"/>
            <a:r>
              <a:rPr lang="en-GB" sz="3200" dirty="0"/>
              <a:t>Imagine greatness. Knowledge is Power</a:t>
            </a:r>
          </a:p>
        </p:txBody>
      </p:sp>
      <p:sp>
        <p:nvSpPr>
          <p:cNvPr id="7" name="TextBox 6"/>
          <p:cNvSpPr txBox="1"/>
          <p:nvPr/>
        </p:nvSpPr>
        <p:spPr>
          <a:xfrm>
            <a:off x="4732420" y="1235243"/>
            <a:ext cx="2646947" cy="2062103"/>
          </a:xfrm>
          <a:prstGeom prst="rect">
            <a:avLst/>
          </a:prstGeom>
          <a:solidFill>
            <a:schemeClr val="accent3">
              <a:lumMod val="40000"/>
              <a:lumOff val="60000"/>
            </a:schemeClr>
          </a:solidFill>
          <a:effectLst>
            <a:outerShdw blurRad="50800" dist="38100" algn="l" rotWithShape="0">
              <a:prstClr val="black">
                <a:alpha val="40000"/>
              </a:prstClr>
            </a:outerShdw>
          </a:effectLst>
        </p:spPr>
        <p:txBody>
          <a:bodyPr wrap="square" rtlCol="0">
            <a:spAutoFit/>
          </a:bodyPr>
          <a:lstStyle/>
          <a:p>
            <a:pPr algn="ctr"/>
            <a:r>
              <a:rPr lang="en-GB" sz="3200" dirty="0"/>
              <a:t>‘Building a better world, one student at a time’</a:t>
            </a:r>
          </a:p>
        </p:txBody>
      </p:sp>
      <p:sp>
        <p:nvSpPr>
          <p:cNvPr id="8" name="TextBox 7"/>
          <p:cNvSpPr txBox="1"/>
          <p:nvPr/>
        </p:nvSpPr>
        <p:spPr>
          <a:xfrm>
            <a:off x="6432883" y="3814193"/>
            <a:ext cx="2646947" cy="1569660"/>
          </a:xfrm>
          <a:prstGeom prst="rect">
            <a:avLst/>
          </a:prstGeom>
          <a:solidFill>
            <a:schemeClr val="accent3">
              <a:lumMod val="40000"/>
              <a:lumOff val="60000"/>
            </a:schemeClr>
          </a:solidFill>
          <a:effectLst>
            <a:outerShdw blurRad="50800" dist="38100" algn="l" rotWithShape="0">
              <a:prstClr val="black">
                <a:alpha val="40000"/>
              </a:prstClr>
            </a:outerShdw>
          </a:effectLst>
        </p:spPr>
        <p:txBody>
          <a:bodyPr wrap="square" rtlCol="0">
            <a:spAutoFit/>
          </a:bodyPr>
          <a:lstStyle/>
          <a:p>
            <a:pPr algn="ctr"/>
            <a:r>
              <a:rPr lang="en-GB" sz="3200" dirty="0"/>
              <a:t>‘Be safe. Be Kind. Be smart’</a:t>
            </a:r>
          </a:p>
        </p:txBody>
      </p:sp>
      <p:sp>
        <p:nvSpPr>
          <p:cNvPr id="9" name="TextBox 8"/>
          <p:cNvSpPr txBox="1"/>
          <p:nvPr/>
        </p:nvSpPr>
        <p:spPr>
          <a:xfrm>
            <a:off x="9079829" y="1576939"/>
            <a:ext cx="2646947" cy="1569660"/>
          </a:xfrm>
          <a:prstGeom prst="rect">
            <a:avLst/>
          </a:prstGeom>
          <a:solidFill>
            <a:schemeClr val="accent3">
              <a:lumMod val="40000"/>
              <a:lumOff val="60000"/>
            </a:schemeClr>
          </a:solidFill>
          <a:effectLst>
            <a:outerShdw blurRad="50800" dist="38100" algn="l" rotWithShape="0">
              <a:prstClr val="black">
                <a:alpha val="40000"/>
              </a:prstClr>
            </a:outerShdw>
          </a:effectLst>
        </p:spPr>
        <p:txBody>
          <a:bodyPr wrap="square" rtlCol="0">
            <a:spAutoFit/>
          </a:bodyPr>
          <a:lstStyle/>
          <a:p>
            <a:pPr algn="ctr"/>
            <a:r>
              <a:rPr lang="en-GB" sz="3200" dirty="0"/>
              <a:t>Learners Today. Leaders Tomorrow.</a:t>
            </a:r>
          </a:p>
        </p:txBody>
      </p:sp>
    </p:spTree>
    <p:extLst>
      <p:ext uri="{BB962C8B-B14F-4D97-AF65-F5344CB8AC3E}">
        <p14:creationId xmlns:p14="http://schemas.microsoft.com/office/powerpoint/2010/main" val="2232241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bg/>
                                          </p:spTgt>
                                        </p:tgtEl>
                                        <p:attrNameLst>
                                          <p:attrName>style.visibility</p:attrName>
                                        </p:attrNameLst>
                                      </p:cBhvr>
                                      <p:to>
                                        <p:strVal val="visible"/>
                                      </p:to>
                                    </p:set>
                                    <p:animEffect transition="in" filter="fade">
                                      <p:cBhvr>
                                        <p:cTn id="15" dur="500"/>
                                        <p:tgtEl>
                                          <p:spTgt spid="6">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500"/>
                                        <p:tgtEl>
                                          <p:spTgt spid="6">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bg/>
                                          </p:spTgt>
                                        </p:tgtEl>
                                        <p:attrNameLst>
                                          <p:attrName>style.visibility</p:attrName>
                                        </p:attrNameLst>
                                      </p:cBhvr>
                                      <p:to>
                                        <p:strVal val="visible"/>
                                      </p:to>
                                    </p:set>
                                    <p:animEffect transition="in" filter="fade">
                                      <p:cBhvr>
                                        <p:cTn id="23" dur="500"/>
                                        <p:tgtEl>
                                          <p:spTgt spid="7">
                                            <p:bg/>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500"/>
                                        <p:tgtEl>
                                          <p:spTgt spid="7">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bg/>
                                          </p:spTgt>
                                        </p:tgtEl>
                                        <p:attrNameLst>
                                          <p:attrName>style.visibility</p:attrName>
                                        </p:attrNameLst>
                                      </p:cBhvr>
                                      <p:to>
                                        <p:strVal val="visible"/>
                                      </p:to>
                                    </p:set>
                                    <p:animEffect transition="in" filter="fade">
                                      <p:cBhvr>
                                        <p:cTn id="31" dur="500"/>
                                        <p:tgtEl>
                                          <p:spTgt spid="8">
                                            <p:bg/>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txEl>
                                              <p:pRg st="0" end="0"/>
                                            </p:txEl>
                                          </p:spTgt>
                                        </p:tgtEl>
                                        <p:attrNameLst>
                                          <p:attrName>style.visibility</p:attrName>
                                        </p:attrNameLst>
                                      </p:cBhvr>
                                      <p:to>
                                        <p:strVal val="visible"/>
                                      </p:to>
                                    </p:set>
                                    <p:animEffect transition="in" filter="fade">
                                      <p:cBhvr>
                                        <p:cTn id="36" dur="500"/>
                                        <p:tgtEl>
                                          <p:spTgt spid="8">
                                            <p:txEl>
                                              <p:pRg st="0" end="0"/>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
                                            <p:bg/>
                                          </p:spTgt>
                                        </p:tgtEl>
                                        <p:attrNameLst>
                                          <p:attrName>style.visibility</p:attrName>
                                        </p:attrNameLst>
                                      </p:cBhvr>
                                      <p:to>
                                        <p:strVal val="visible"/>
                                      </p:to>
                                    </p:set>
                                    <p:animEffect transition="in" filter="fade">
                                      <p:cBhvr>
                                        <p:cTn id="39" dur="500"/>
                                        <p:tgtEl>
                                          <p:spTgt spid="9">
                                            <p:bg/>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9">
                                            <p:txEl>
                                              <p:pRg st="0" end="0"/>
                                            </p:txEl>
                                          </p:spTgt>
                                        </p:tgtEl>
                                        <p:attrNameLst>
                                          <p:attrName>style.visibility</p:attrName>
                                        </p:attrNameLst>
                                      </p:cBhvr>
                                      <p:to>
                                        <p:strVal val="visible"/>
                                      </p:to>
                                    </p:set>
                                    <p:animEffect transition="in" filter="fade">
                                      <p:cBhvr>
                                        <p:cTn id="44"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6" grpId="0" build="p" animBg="1"/>
      <p:bldP spid="7" grpId="0" build="p" animBg="1"/>
      <p:bldP spid="8" grpId="0" build="p" animBg="1"/>
      <p:bldP spid="9"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60422"/>
            <a:ext cx="11967411" cy="666786"/>
          </a:xfrm>
          <a:prstGeom prst="rect">
            <a:avLst/>
          </a:prstGeom>
          <a:noFill/>
        </p:spPr>
        <p:txBody>
          <a:bodyPr wrap="square" rtlCol="0">
            <a:spAutoFit/>
          </a:bodyPr>
          <a:lstStyle/>
          <a:p>
            <a:pPr algn="r"/>
            <a:r>
              <a:rPr lang="en-GB" sz="3733" b="1" dirty="0"/>
              <a:t>How can we evaluate the prevailing educational narratives?</a:t>
            </a:r>
          </a:p>
        </p:txBody>
      </p:sp>
      <p:sp>
        <p:nvSpPr>
          <p:cNvPr id="2" name="TextBox 1"/>
          <p:cNvSpPr txBox="1"/>
          <p:nvPr/>
        </p:nvSpPr>
        <p:spPr>
          <a:xfrm>
            <a:off x="657727" y="1588169"/>
            <a:ext cx="2646947" cy="1569660"/>
          </a:xfrm>
          <a:prstGeom prst="rect">
            <a:avLst/>
          </a:prstGeom>
          <a:solidFill>
            <a:schemeClr val="accent3">
              <a:lumMod val="40000"/>
              <a:lumOff val="60000"/>
            </a:schemeClr>
          </a:solidFill>
          <a:effectLst>
            <a:outerShdw blurRad="50800" dist="38100" algn="l" rotWithShape="0">
              <a:prstClr val="black">
                <a:alpha val="40000"/>
              </a:prstClr>
            </a:outerShdw>
          </a:effectLst>
        </p:spPr>
        <p:txBody>
          <a:bodyPr wrap="square" rtlCol="0">
            <a:spAutoFit/>
          </a:bodyPr>
          <a:lstStyle/>
          <a:p>
            <a:pPr algn="ctr"/>
            <a:r>
              <a:rPr lang="en-GB" sz="3200" dirty="0"/>
              <a:t>Every percentage point counts</a:t>
            </a:r>
          </a:p>
        </p:txBody>
      </p:sp>
      <p:sp>
        <p:nvSpPr>
          <p:cNvPr id="6" name="TextBox 5"/>
          <p:cNvSpPr txBox="1"/>
          <p:nvPr/>
        </p:nvSpPr>
        <p:spPr>
          <a:xfrm>
            <a:off x="5406189" y="4054425"/>
            <a:ext cx="4154905" cy="1569660"/>
          </a:xfrm>
          <a:prstGeom prst="rect">
            <a:avLst/>
          </a:prstGeom>
          <a:solidFill>
            <a:schemeClr val="accent3">
              <a:lumMod val="40000"/>
              <a:lumOff val="60000"/>
            </a:schemeClr>
          </a:solidFill>
          <a:effectLst>
            <a:outerShdw blurRad="50800" dist="38100" algn="l" rotWithShape="0">
              <a:prstClr val="black">
                <a:alpha val="40000"/>
              </a:prstClr>
            </a:outerShdw>
          </a:effectLst>
        </p:spPr>
        <p:txBody>
          <a:bodyPr wrap="square" rtlCol="0">
            <a:spAutoFit/>
          </a:bodyPr>
          <a:lstStyle/>
          <a:p>
            <a:pPr algn="ctr"/>
            <a:r>
              <a:rPr lang="en-GB" sz="3200" dirty="0"/>
              <a:t>Most children matter, some matter more than others</a:t>
            </a:r>
          </a:p>
        </p:txBody>
      </p:sp>
      <p:sp>
        <p:nvSpPr>
          <p:cNvPr id="7" name="TextBox 6"/>
          <p:cNvSpPr txBox="1"/>
          <p:nvPr/>
        </p:nvSpPr>
        <p:spPr>
          <a:xfrm>
            <a:off x="4355431" y="1095727"/>
            <a:ext cx="3697707" cy="2062103"/>
          </a:xfrm>
          <a:prstGeom prst="rect">
            <a:avLst/>
          </a:prstGeom>
          <a:solidFill>
            <a:schemeClr val="accent3">
              <a:lumMod val="40000"/>
              <a:lumOff val="60000"/>
            </a:schemeClr>
          </a:solidFill>
          <a:effectLst>
            <a:outerShdw blurRad="50800" dist="38100" algn="l" rotWithShape="0">
              <a:prstClr val="black">
                <a:alpha val="40000"/>
              </a:prstClr>
            </a:outerShdw>
          </a:effectLst>
        </p:spPr>
        <p:txBody>
          <a:bodyPr wrap="square" rtlCol="0">
            <a:spAutoFit/>
          </a:bodyPr>
          <a:lstStyle/>
          <a:p>
            <a:pPr algn="ctr"/>
            <a:r>
              <a:rPr lang="en-GB" sz="3200" dirty="0"/>
              <a:t>Narrowing the horizons of learning – keeping it tight until May in Year 6</a:t>
            </a:r>
          </a:p>
        </p:txBody>
      </p:sp>
      <p:sp>
        <p:nvSpPr>
          <p:cNvPr id="8" name="TextBox 7"/>
          <p:cNvSpPr txBox="1"/>
          <p:nvPr/>
        </p:nvSpPr>
        <p:spPr>
          <a:xfrm>
            <a:off x="1708484" y="4054424"/>
            <a:ext cx="2646947" cy="1077218"/>
          </a:xfrm>
          <a:prstGeom prst="rect">
            <a:avLst/>
          </a:prstGeom>
          <a:solidFill>
            <a:schemeClr val="accent3">
              <a:lumMod val="40000"/>
              <a:lumOff val="60000"/>
            </a:schemeClr>
          </a:solidFill>
          <a:effectLst>
            <a:outerShdw blurRad="50800" dist="38100" algn="l" rotWithShape="0">
              <a:prstClr val="black">
                <a:alpha val="40000"/>
              </a:prstClr>
            </a:outerShdw>
          </a:effectLst>
        </p:spPr>
        <p:txBody>
          <a:bodyPr wrap="square" rtlCol="0">
            <a:spAutoFit/>
          </a:bodyPr>
          <a:lstStyle/>
          <a:p>
            <a:pPr algn="ctr"/>
            <a:r>
              <a:rPr lang="en-GB" sz="3200" dirty="0"/>
              <a:t>Their results? My job.</a:t>
            </a:r>
          </a:p>
        </p:txBody>
      </p:sp>
      <p:sp>
        <p:nvSpPr>
          <p:cNvPr id="9" name="TextBox 8"/>
          <p:cNvSpPr txBox="1"/>
          <p:nvPr/>
        </p:nvSpPr>
        <p:spPr>
          <a:xfrm>
            <a:off x="9079829" y="1576939"/>
            <a:ext cx="2646947" cy="2062103"/>
          </a:xfrm>
          <a:prstGeom prst="rect">
            <a:avLst/>
          </a:prstGeom>
          <a:solidFill>
            <a:schemeClr val="accent3">
              <a:lumMod val="40000"/>
              <a:lumOff val="60000"/>
            </a:schemeClr>
          </a:solidFill>
          <a:effectLst>
            <a:outerShdw blurRad="50800" dist="38100" algn="l" rotWithShape="0">
              <a:prstClr val="black">
                <a:alpha val="40000"/>
              </a:prstClr>
            </a:outerShdw>
          </a:effectLst>
        </p:spPr>
        <p:txBody>
          <a:bodyPr wrap="square" rtlCol="0">
            <a:spAutoFit/>
          </a:bodyPr>
          <a:lstStyle/>
          <a:p>
            <a:pPr algn="ctr"/>
            <a:r>
              <a:rPr lang="en-GB" sz="3200" dirty="0"/>
              <a:t>Your child? Our unit of economic capital</a:t>
            </a:r>
          </a:p>
        </p:txBody>
      </p:sp>
    </p:spTree>
    <p:extLst>
      <p:ext uri="{BB962C8B-B14F-4D97-AF65-F5344CB8AC3E}">
        <p14:creationId xmlns:p14="http://schemas.microsoft.com/office/powerpoint/2010/main" val="36069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bg/>
                                          </p:spTgt>
                                        </p:tgtEl>
                                        <p:attrNameLst>
                                          <p:attrName>style.visibility</p:attrName>
                                        </p:attrNameLst>
                                      </p:cBhvr>
                                      <p:to>
                                        <p:strVal val="visible"/>
                                      </p:to>
                                    </p:set>
                                    <p:animEffect transition="in" filter="fade">
                                      <p:cBhvr>
                                        <p:cTn id="15" dur="500"/>
                                        <p:tgtEl>
                                          <p:spTgt spid="8">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500"/>
                                        <p:tgtEl>
                                          <p:spTgt spid="8">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bg/>
                                          </p:spTgt>
                                        </p:tgtEl>
                                        <p:attrNameLst>
                                          <p:attrName>style.visibility</p:attrName>
                                        </p:attrNameLst>
                                      </p:cBhvr>
                                      <p:to>
                                        <p:strVal val="visible"/>
                                      </p:to>
                                    </p:set>
                                    <p:animEffect transition="in" filter="fade">
                                      <p:cBhvr>
                                        <p:cTn id="23" dur="500"/>
                                        <p:tgtEl>
                                          <p:spTgt spid="7">
                                            <p:bg/>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500"/>
                                        <p:tgtEl>
                                          <p:spTgt spid="7">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bg/>
                                          </p:spTgt>
                                        </p:tgtEl>
                                        <p:attrNameLst>
                                          <p:attrName>style.visibility</p:attrName>
                                        </p:attrNameLst>
                                      </p:cBhvr>
                                      <p:to>
                                        <p:strVal val="visible"/>
                                      </p:to>
                                    </p:set>
                                    <p:animEffect transition="in" filter="fade">
                                      <p:cBhvr>
                                        <p:cTn id="31" dur="500"/>
                                        <p:tgtEl>
                                          <p:spTgt spid="6">
                                            <p:bg/>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xEl>
                                              <p:pRg st="0" end="0"/>
                                            </p:txEl>
                                          </p:spTgt>
                                        </p:tgtEl>
                                        <p:attrNameLst>
                                          <p:attrName>style.visibility</p:attrName>
                                        </p:attrNameLst>
                                      </p:cBhvr>
                                      <p:to>
                                        <p:strVal val="visible"/>
                                      </p:to>
                                    </p:set>
                                    <p:animEffect transition="in" filter="fade">
                                      <p:cBhvr>
                                        <p:cTn id="36" dur="500"/>
                                        <p:tgtEl>
                                          <p:spTgt spid="6">
                                            <p:txEl>
                                              <p:pRg st="0" end="0"/>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
                                            <p:bg/>
                                          </p:spTgt>
                                        </p:tgtEl>
                                        <p:attrNameLst>
                                          <p:attrName>style.visibility</p:attrName>
                                        </p:attrNameLst>
                                      </p:cBhvr>
                                      <p:to>
                                        <p:strVal val="visible"/>
                                      </p:to>
                                    </p:set>
                                    <p:animEffect transition="in" filter="fade">
                                      <p:cBhvr>
                                        <p:cTn id="39" dur="500"/>
                                        <p:tgtEl>
                                          <p:spTgt spid="9">
                                            <p:bg/>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9">
                                            <p:txEl>
                                              <p:pRg st="0" end="0"/>
                                            </p:txEl>
                                          </p:spTgt>
                                        </p:tgtEl>
                                        <p:attrNameLst>
                                          <p:attrName>style.visibility</p:attrName>
                                        </p:attrNameLst>
                                      </p:cBhvr>
                                      <p:to>
                                        <p:strVal val="visible"/>
                                      </p:to>
                                    </p:set>
                                    <p:animEffect transition="in" filter="fade">
                                      <p:cBhvr>
                                        <p:cTn id="44"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6" grpId="0" build="p" animBg="1"/>
      <p:bldP spid="7" grpId="0" build="p" animBg="1"/>
      <p:bldP spid="8" grpId="0" build="p" animBg="1"/>
      <p:bldP spid="9"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5"/>
          <p:cNvSpPr txBox="1">
            <a:spLocks/>
          </p:cNvSpPr>
          <p:nvPr/>
        </p:nvSpPr>
        <p:spPr>
          <a:xfrm>
            <a:off x="365195" y="422833"/>
            <a:ext cx="11189285" cy="4421319"/>
          </a:xfrm>
          <a:prstGeom prst="rect">
            <a:avLst/>
          </a:prstGeom>
        </p:spPr>
        <p:txBody>
          <a:bodyPr vert="horz" lIns="121920" tIns="60960" rIns="121920" bIns="6096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defTabSz="609570">
              <a:defRPr/>
            </a:pPr>
            <a:endParaRPr lang="en-US" sz="1867" dirty="0">
              <a:solidFill>
                <a:srgbClr val="272727"/>
              </a:solidFill>
              <a:latin typeface="Calibri"/>
              <a:cs typeface="Arial"/>
            </a:endParaRPr>
          </a:p>
          <a:p>
            <a:pPr algn="l" defTabSz="609570">
              <a:defRPr/>
            </a:pPr>
            <a:endParaRPr lang="en-US" sz="4800" dirty="0">
              <a:solidFill>
                <a:srgbClr val="973B8E"/>
              </a:solidFill>
              <a:latin typeface="Arial"/>
              <a:cs typeface="Arial"/>
            </a:endParaRPr>
          </a:p>
        </p:txBody>
      </p:sp>
      <p:graphicFrame>
        <p:nvGraphicFramePr>
          <p:cNvPr id="4" name="Table 3"/>
          <p:cNvGraphicFramePr>
            <a:graphicFrameLocks noGrp="1"/>
          </p:cNvGraphicFramePr>
          <p:nvPr/>
        </p:nvGraphicFramePr>
        <p:xfrm>
          <a:off x="1449988" y="366119"/>
          <a:ext cx="9937715" cy="4534746"/>
        </p:xfrm>
        <a:graphic>
          <a:graphicData uri="http://schemas.openxmlformats.org/drawingml/2006/table">
            <a:tbl>
              <a:tblPr firstRow="1" bandRow="1">
                <a:tableStyleId>{5C22544A-7EE6-4342-B048-85BDC9FD1C3A}</a:tableStyleId>
              </a:tblPr>
              <a:tblGrid>
                <a:gridCol w="3208200">
                  <a:extLst>
                    <a:ext uri="{9D8B030D-6E8A-4147-A177-3AD203B41FA5}">
                      <a16:colId xmlns:a16="http://schemas.microsoft.com/office/drawing/2014/main" val="20000"/>
                    </a:ext>
                  </a:extLst>
                </a:gridCol>
                <a:gridCol w="6729515">
                  <a:extLst>
                    <a:ext uri="{9D8B030D-6E8A-4147-A177-3AD203B41FA5}">
                      <a16:colId xmlns:a16="http://schemas.microsoft.com/office/drawing/2014/main" val="20001"/>
                    </a:ext>
                  </a:extLst>
                </a:gridCol>
              </a:tblGrid>
              <a:tr h="621453">
                <a:tc>
                  <a:txBody>
                    <a:bodyPr/>
                    <a:lstStyle/>
                    <a:p>
                      <a:r>
                        <a:rPr lang="en-US" sz="3200" dirty="0"/>
                        <a:t>Thin Narratives</a:t>
                      </a:r>
                    </a:p>
                  </a:txBody>
                  <a:tcPr marL="121920" marR="121920" marT="60960" marB="60960"/>
                </a:tc>
                <a:tc>
                  <a:txBody>
                    <a:bodyPr/>
                    <a:lstStyle/>
                    <a:p>
                      <a:r>
                        <a:rPr lang="en-US" sz="3200" dirty="0"/>
                        <a:t>Thick Narratives</a:t>
                      </a:r>
                    </a:p>
                  </a:txBody>
                  <a:tcPr marL="121920" marR="121920" marT="60960" marB="60960"/>
                </a:tc>
                <a:extLst>
                  <a:ext uri="{0D108BD9-81ED-4DB2-BD59-A6C34878D82A}">
                    <a16:rowId xmlns:a16="http://schemas.microsoft.com/office/drawing/2014/main" val="10000"/>
                  </a:ext>
                </a:extLst>
              </a:tr>
              <a:tr h="1097280">
                <a:tc>
                  <a:txBody>
                    <a:bodyPr/>
                    <a:lstStyle/>
                    <a:p>
                      <a:r>
                        <a:rPr lang="en-US" sz="3200" dirty="0"/>
                        <a:t>Utilitarian/</a:t>
                      </a:r>
                    </a:p>
                    <a:p>
                      <a:r>
                        <a:rPr lang="en-US" sz="3200" dirty="0"/>
                        <a:t>Instrumentalist</a:t>
                      </a:r>
                    </a:p>
                  </a:txBody>
                  <a:tcPr marL="121920" marR="121920" marT="60960" marB="60960"/>
                </a:tc>
                <a:tc>
                  <a:txBody>
                    <a:bodyPr/>
                    <a:lstStyle/>
                    <a:p>
                      <a:r>
                        <a:rPr lang="en-US" sz="3200" b="1" dirty="0"/>
                        <a:t>Wisdom, Knowledge and Skills</a:t>
                      </a:r>
                      <a:r>
                        <a:rPr lang="en-US" sz="3200" dirty="0"/>
                        <a:t> </a:t>
                      </a:r>
                    </a:p>
                    <a:p>
                      <a:r>
                        <a:rPr lang="en-US" sz="3200" dirty="0"/>
                        <a:t>(for living well)</a:t>
                      </a:r>
                    </a:p>
                  </a:txBody>
                  <a:tcPr marL="121920" marR="121920" marT="60960" marB="60960"/>
                </a:tc>
                <a:extLst>
                  <a:ext uri="{0D108BD9-81ED-4DB2-BD59-A6C34878D82A}">
                    <a16:rowId xmlns:a16="http://schemas.microsoft.com/office/drawing/2014/main" val="10001"/>
                  </a:ext>
                </a:extLst>
              </a:tr>
              <a:tr h="1097280">
                <a:tc>
                  <a:txBody>
                    <a:bodyPr/>
                    <a:lstStyle/>
                    <a:p>
                      <a:r>
                        <a:rPr lang="en-US" sz="3200" dirty="0"/>
                        <a:t>Competitive</a:t>
                      </a:r>
                    </a:p>
                  </a:txBody>
                  <a:tcPr marL="121920" marR="121920" marT="60960" marB="60960"/>
                </a:tc>
                <a:tc>
                  <a:txBody>
                    <a:bodyPr/>
                    <a:lstStyle/>
                    <a:p>
                      <a:r>
                        <a:rPr lang="en-US" sz="3200" b="1" dirty="0"/>
                        <a:t>Hope and Aspiration</a:t>
                      </a:r>
                      <a:r>
                        <a:rPr lang="en-US" sz="3200" dirty="0"/>
                        <a:t> </a:t>
                      </a:r>
                    </a:p>
                    <a:p>
                      <a:r>
                        <a:rPr lang="en-US" sz="3200" dirty="0"/>
                        <a:t>(through forgiveness</a:t>
                      </a:r>
                      <a:r>
                        <a:rPr lang="en-US" sz="3200" baseline="0" dirty="0"/>
                        <a:t> and grace)</a:t>
                      </a:r>
                      <a:endParaRPr lang="en-US" sz="3200" dirty="0"/>
                    </a:p>
                  </a:txBody>
                  <a:tcPr marL="121920" marR="121920" marT="60960" marB="60960"/>
                </a:tc>
                <a:extLst>
                  <a:ext uri="{0D108BD9-81ED-4DB2-BD59-A6C34878D82A}">
                    <a16:rowId xmlns:a16="http://schemas.microsoft.com/office/drawing/2014/main" val="10002"/>
                  </a:ext>
                </a:extLst>
              </a:tr>
              <a:tr h="1097280">
                <a:tc>
                  <a:txBody>
                    <a:bodyPr/>
                    <a:lstStyle/>
                    <a:p>
                      <a:r>
                        <a:rPr lang="en-US" sz="3200" dirty="0"/>
                        <a:t>Individualistic</a:t>
                      </a:r>
                    </a:p>
                  </a:txBody>
                  <a:tcPr marL="121920" marR="121920" marT="60960" marB="60960"/>
                </a:tc>
                <a:tc>
                  <a:txBody>
                    <a:bodyPr/>
                    <a:lstStyle/>
                    <a:p>
                      <a:r>
                        <a:rPr lang="en-US" sz="3200" b="1" dirty="0"/>
                        <a:t>Community and Living Well Together</a:t>
                      </a:r>
                      <a:r>
                        <a:rPr lang="en-US" sz="3200" baseline="0" dirty="0"/>
                        <a:t> </a:t>
                      </a:r>
                      <a:r>
                        <a:rPr lang="en-US" sz="3200" dirty="0"/>
                        <a:t>(</a:t>
                      </a:r>
                      <a:r>
                        <a:rPr lang="en-US" sz="3200" baseline="0" dirty="0"/>
                        <a:t>created for life together)</a:t>
                      </a:r>
                      <a:endParaRPr lang="en-US" sz="3200" dirty="0"/>
                    </a:p>
                  </a:txBody>
                  <a:tcPr marL="121920" marR="121920" marT="60960" marB="60960"/>
                </a:tc>
                <a:extLst>
                  <a:ext uri="{0D108BD9-81ED-4DB2-BD59-A6C34878D82A}">
                    <a16:rowId xmlns:a16="http://schemas.microsoft.com/office/drawing/2014/main" val="10003"/>
                  </a:ext>
                </a:extLst>
              </a:tr>
              <a:tr h="621453">
                <a:tc>
                  <a:txBody>
                    <a:bodyPr/>
                    <a:lstStyle/>
                    <a:p>
                      <a:r>
                        <a:rPr lang="en-US" sz="3200" dirty="0"/>
                        <a:t>Reductionist</a:t>
                      </a:r>
                    </a:p>
                  </a:txBody>
                  <a:tcPr marL="121920" marR="121920" marT="60960" marB="60960"/>
                </a:tc>
                <a:tc>
                  <a:txBody>
                    <a:bodyPr/>
                    <a:lstStyle/>
                    <a:p>
                      <a:r>
                        <a:rPr lang="en-US" sz="3200" b="1" dirty="0"/>
                        <a:t>Dignity and Respect</a:t>
                      </a:r>
                      <a:r>
                        <a:rPr lang="en-US" sz="3200" baseline="0" dirty="0"/>
                        <a:t> (of every person)</a:t>
                      </a:r>
                      <a:endParaRPr lang="en-US" sz="3200" dirty="0"/>
                    </a:p>
                  </a:txBody>
                  <a:tcPr marL="121920" marR="121920" marT="60960" marB="6096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918065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F3A825-D7DE-4892-8D49-CC67DBD680ED}"/>
              </a:ext>
            </a:extLst>
          </p:cNvPr>
          <p:cNvGrpSpPr/>
          <p:nvPr/>
        </p:nvGrpSpPr>
        <p:grpSpPr>
          <a:xfrm>
            <a:off x="3362077" y="2125448"/>
            <a:ext cx="2438400" cy="1354667"/>
            <a:chOff x="2844799" y="2032000"/>
            <a:chExt cx="2438400" cy="1354666"/>
          </a:xfrm>
        </p:grpSpPr>
        <p:sp>
          <p:nvSpPr>
            <p:cNvPr id="3" name="Rectangle: Rounded Corners 2">
              <a:extLst>
                <a:ext uri="{FF2B5EF4-FFF2-40B4-BE49-F238E27FC236}">
                  <a16:creationId xmlns:a16="http://schemas.microsoft.com/office/drawing/2014/main" id="{77D327DE-2E00-461D-8B23-A2D70C40C8B7}"/>
                </a:ext>
              </a:extLst>
            </p:cNvPr>
            <p:cNvSpPr/>
            <p:nvPr/>
          </p:nvSpPr>
          <p:spPr>
            <a:xfrm>
              <a:off x="2844799" y="2032000"/>
              <a:ext cx="2438400" cy="1354666"/>
            </a:xfrm>
            <a:prstGeom prst="roundRect">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4" name="Rectangle: Rounded Corners 4">
              <a:extLst>
                <a:ext uri="{FF2B5EF4-FFF2-40B4-BE49-F238E27FC236}">
                  <a16:creationId xmlns:a16="http://schemas.microsoft.com/office/drawing/2014/main" id="{C2ECD9F6-5D97-4F41-94AD-3F3B2ED60D7E}"/>
                </a:ext>
              </a:extLst>
            </p:cNvPr>
            <p:cNvSpPr txBox="1"/>
            <p:nvPr/>
          </p:nvSpPr>
          <p:spPr>
            <a:xfrm>
              <a:off x="2910928" y="2098129"/>
              <a:ext cx="2306142" cy="122240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5731" tIns="125731" rIns="125731" bIns="125731" numCol="1" spcCol="1270" anchor="ctr" anchorCtr="0">
              <a:noAutofit/>
            </a:bodyPr>
            <a:lstStyle/>
            <a:p>
              <a:pPr algn="ctr" defTabSz="1466814">
                <a:lnSpc>
                  <a:spcPct val="90000"/>
                </a:lnSpc>
                <a:spcBef>
                  <a:spcPct val="0"/>
                </a:spcBef>
                <a:spcAft>
                  <a:spcPct val="35000"/>
                </a:spcAft>
              </a:pPr>
              <a:r>
                <a:rPr lang="en-US" sz="3300" b="1" i="1" dirty="0"/>
                <a:t>‘Life in all its fullness’</a:t>
              </a:r>
            </a:p>
          </p:txBody>
        </p:sp>
      </p:grpSp>
      <p:sp>
        <p:nvSpPr>
          <p:cNvPr id="5" name="Arrow: Right 4">
            <a:extLst>
              <a:ext uri="{FF2B5EF4-FFF2-40B4-BE49-F238E27FC236}">
                <a16:creationId xmlns:a16="http://schemas.microsoft.com/office/drawing/2014/main" id="{F7CE1DDB-CA37-4D62-BEB9-81610D81421A}"/>
              </a:ext>
            </a:extLst>
          </p:cNvPr>
          <p:cNvSpPr/>
          <p:nvPr/>
        </p:nvSpPr>
        <p:spPr>
          <a:xfrm>
            <a:off x="408925" y="1933819"/>
            <a:ext cx="2720483" cy="173792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Arrow: Right 5">
            <a:extLst>
              <a:ext uri="{FF2B5EF4-FFF2-40B4-BE49-F238E27FC236}">
                <a16:creationId xmlns:a16="http://schemas.microsoft.com/office/drawing/2014/main" id="{90A2F0B9-3226-4510-8D59-CC276F59AB7D}"/>
              </a:ext>
            </a:extLst>
          </p:cNvPr>
          <p:cNvSpPr/>
          <p:nvPr/>
        </p:nvSpPr>
        <p:spPr>
          <a:xfrm rot="20008244">
            <a:off x="5965929" y="313190"/>
            <a:ext cx="2720483" cy="173792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FAC68C96-E170-4EE8-A793-AFB731163A08}"/>
              </a:ext>
            </a:extLst>
          </p:cNvPr>
          <p:cNvSpPr txBox="1"/>
          <p:nvPr/>
        </p:nvSpPr>
        <p:spPr>
          <a:xfrm>
            <a:off x="9086073" y="454361"/>
            <a:ext cx="2818519" cy="830997"/>
          </a:xfrm>
          <a:prstGeom prst="rect">
            <a:avLst/>
          </a:prstGeom>
          <a:noFill/>
        </p:spPr>
        <p:txBody>
          <a:bodyPr wrap="square" rtlCol="0">
            <a:spAutoFit/>
          </a:bodyPr>
          <a:lstStyle/>
          <a:p>
            <a:pPr algn="ctr"/>
            <a:r>
              <a:rPr lang="en-GB" sz="4800" dirty="0"/>
              <a:t>Children</a:t>
            </a:r>
          </a:p>
        </p:txBody>
      </p:sp>
      <p:sp>
        <p:nvSpPr>
          <p:cNvPr id="9" name="TextBox 8">
            <a:extLst>
              <a:ext uri="{FF2B5EF4-FFF2-40B4-BE49-F238E27FC236}">
                <a16:creationId xmlns:a16="http://schemas.microsoft.com/office/drawing/2014/main" id="{11B541A9-DA28-4172-9169-BE74EC54682F}"/>
              </a:ext>
            </a:extLst>
          </p:cNvPr>
          <p:cNvSpPr txBox="1"/>
          <p:nvPr/>
        </p:nvSpPr>
        <p:spPr>
          <a:xfrm>
            <a:off x="9470533" y="2465729"/>
            <a:ext cx="1834480" cy="830997"/>
          </a:xfrm>
          <a:prstGeom prst="rect">
            <a:avLst/>
          </a:prstGeom>
          <a:noFill/>
        </p:spPr>
        <p:txBody>
          <a:bodyPr wrap="square" rtlCol="0">
            <a:spAutoFit/>
          </a:bodyPr>
          <a:lstStyle/>
          <a:p>
            <a:pPr algn="ctr"/>
            <a:r>
              <a:rPr lang="en-GB" sz="4800" dirty="0"/>
              <a:t>Adults</a:t>
            </a:r>
          </a:p>
        </p:txBody>
      </p:sp>
      <p:sp>
        <p:nvSpPr>
          <p:cNvPr id="10" name="Arrow: Right 9">
            <a:extLst>
              <a:ext uri="{FF2B5EF4-FFF2-40B4-BE49-F238E27FC236}">
                <a16:creationId xmlns:a16="http://schemas.microsoft.com/office/drawing/2014/main" id="{50CA6E06-6899-43DD-B6DD-9B9DC5ED65E4}"/>
              </a:ext>
            </a:extLst>
          </p:cNvPr>
          <p:cNvSpPr/>
          <p:nvPr/>
        </p:nvSpPr>
        <p:spPr>
          <a:xfrm>
            <a:off x="6260245" y="2012266"/>
            <a:ext cx="2720483" cy="173792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Arrow: Right 10">
            <a:extLst>
              <a:ext uri="{FF2B5EF4-FFF2-40B4-BE49-F238E27FC236}">
                <a16:creationId xmlns:a16="http://schemas.microsoft.com/office/drawing/2014/main" id="{50777228-64D9-4F7C-86AC-B31B0B706507}"/>
              </a:ext>
            </a:extLst>
          </p:cNvPr>
          <p:cNvSpPr/>
          <p:nvPr/>
        </p:nvSpPr>
        <p:spPr>
          <a:xfrm rot="1509137">
            <a:off x="5904347" y="3624298"/>
            <a:ext cx="2720483" cy="173792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DC3F86DE-D605-44AF-BE84-EFD48BD0B2F3}"/>
              </a:ext>
            </a:extLst>
          </p:cNvPr>
          <p:cNvSpPr txBox="1"/>
          <p:nvPr/>
        </p:nvSpPr>
        <p:spPr>
          <a:xfrm>
            <a:off x="9470533" y="4464317"/>
            <a:ext cx="1834480" cy="830997"/>
          </a:xfrm>
          <a:prstGeom prst="rect">
            <a:avLst/>
          </a:prstGeom>
          <a:noFill/>
        </p:spPr>
        <p:txBody>
          <a:bodyPr wrap="square" rtlCol="0">
            <a:spAutoFit/>
          </a:bodyPr>
          <a:lstStyle/>
          <a:p>
            <a:pPr algn="ctr"/>
            <a:r>
              <a:rPr lang="en-GB" sz="4800" dirty="0"/>
              <a:t>Teams</a:t>
            </a:r>
          </a:p>
        </p:txBody>
      </p:sp>
    </p:spTree>
    <p:extLst>
      <p:ext uri="{BB962C8B-B14F-4D97-AF65-F5344CB8AC3E}">
        <p14:creationId xmlns:p14="http://schemas.microsoft.com/office/powerpoint/2010/main" val="328080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p:bldP spid="10" grpId="0" animBg="1"/>
      <p:bldP spid="11" grpId="0" animBg="1"/>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96F60DA-A07B-44EE-B05E-4AF99C4CE34C}"/>
              </a:ext>
            </a:extLst>
          </p:cNvPr>
          <p:cNvGrpSpPr/>
          <p:nvPr/>
        </p:nvGrpSpPr>
        <p:grpSpPr>
          <a:xfrm>
            <a:off x="2356995" y="636104"/>
            <a:ext cx="7644610" cy="4611757"/>
            <a:chOff x="0" y="0"/>
            <a:chExt cx="8128000" cy="4252055"/>
          </a:xfrm>
        </p:grpSpPr>
        <p:sp>
          <p:nvSpPr>
            <p:cNvPr id="3" name="Rectangle: Rounded Corners 2">
              <a:extLst>
                <a:ext uri="{FF2B5EF4-FFF2-40B4-BE49-F238E27FC236}">
                  <a16:creationId xmlns:a16="http://schemas.microsoft.com/office/drawing/2014/main" id="{44F1D6EA-1593-4065-9C5F-824429ECDEB3}"/>
                </a:ext>
              </a:extLst>
            </p:cNvPr>
            <p:cNvSpPr/>
            <p:nvPr/>
          </p:nvSpPr>
          <p:spPr>
            <a:xfrm>
              <a:off x="0" y="0"/>
              <a:ext cx="8128000" cy="4252055"/>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 name="Rectangle: Rounded Corners 4">
              <a:extLst>
                <a:ext uri="{FF2B5EF4-FFF2-40B4-BE49-F238E27FC236}">
                  <a16:creationId xmlns:a16="http://schemas.microsoft.com/office/drawing/2014/main" id="{FFBA6716-24B9-4D64-B56E-466C4A9CD93B}"/>
                </a:ext>
              </a:extLst>
            </p:cNvPr>
            <p:cNvSpPr txBox="1"/>
            <p:nvPr/>
          </p:nvSpPr>
          <p:spPr>
            <a:xfrm>
              <a:off x="124538" y="124538"/>
              <a:ext cx="7878924" cy="40029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b="1" kern="1200" dirty="0"/>
                <a:t>What do we mean by ‘human flourishing’?</a:t>
              </a:r>
              <a:endParaRPr lang="en-US" sz="6000" kern="1200" dirty="0"/>
            </a:p>
          </p:txBody>
        </p:sp>
      </p:grpSp>
    </p:spTree>
    <p:extLst>
      <p:ext uri="{BB962C8B-B14F-4D97-AF65-F5344CB8AC3E}">
        <p14:creationId xmlns:p14="http://schemas.microsoft.com/office/powerpoint/2010/main" val="34936258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745F0A-4AB3-4D32-854D-80C530E39743}"/>
              </a:ext>
            </a:extLst>
          </p:cNvPr>
          <p:cNvSpPr txBox="1"/>
          <p:nvPr/>
        </p:nvSpPr>
        <p:spPr>
          <a:xfrm>
            <a:off x="465719" y="204462"/>
            <a:ext cx="4793501" cy="5509200"/>
          </a:xfrm>
          <a:prstGeom prst="rect">
            <a:avLst/>
          </a:prstGeom>
          <a:noFill/>
        </p:spPr>
        <p:txBody>
          <a:bodyPr wrap="square" rtlCol="0">
            <a:spAutoFit/>
          </a:bodyPr>
          <a:lstStyle/>
          <a:p>
            <a:r>
              <a:rPr lang="en-GB" sz="2200" dirty="0"/>
              <a:t>‘The notion of human flourishing set out in our thinking draws significantly on Aristotle, and especially on his conception of </a:t>
            </a:r>
            <a:r>
              <a:rPr lang="en-GB" sz="2200" b="1" dirty="0"/>
              <a:t>eudaimonia. </a:t>
            </a:r>
            <a:r>
              <a:rPr lang="en-GB" sz="2200" dirty="0"/>
              <a:t>The meaning of eudaimonia can be traced etymologically from its roots of ‘</a:t>
            </a:r>
            <a:r>
              <a:rPr lang="en-GB" sz="2200" dirty="0" err="1"/>
              <a:t>eu</a:t>
            </a:r>
            <a:r>
              <a:rPr lang="en-GB" sz="2200" dirty="0"/>
              <a:t>’ (good) and ‘</a:t>
            </a:r>
            <a:r>
              <a:rPr lang="en-GB" sz="2200" dirty="0" err="1"/>
              <a:t>daimon</a:t>
            </a:r>
            <a:r>
              <a:rPr lang="en-GB" sz="2200" dirty="0"/>
              <a:t>’ (spirit), refers to the notion of human flourishing and can…[refer to] physical flourishing, emotional flourishing, societal flourishing and fourthly, flourishing in terms of personal creativity, self-expression and knowledge seeking.’</a:t>
            </a:r>
          </a:p>
          <a:p>
            <a:endParaRPr lang="en-GB" sz="2200" dirty="0"/>
          </a:p>
          <a:p>
            <a:r>
              <a:rPr lang="en-GB" sz="2200" i="1" dirty="0"/>
              <a:t>Leadership of Character Education, </a:t>
            </a:r>
            <a:r>
              <a:rPr lang="en-GB" sz="2200" dirty="0"/>
              <a:t>18</a:t>
            </a:r>
            <a:endParaRPr lang="en-GB" sz="2200" i="1" dirty="0"/>
          </a:p>
          <a:p>
            <a:endParaRPr lang="en-GB" sz="2200" dirty="0"/>
          </a:p>
        </p:txBody>
      </p:sp>
      <p:pic>
        <p:nvPicPr>
          <p:cNvPr id="4" name="Picture 3">
            <a:extLst>
              <a:ext uri="{FF2B5EF4-FFF2-40B4-BE49-F238E27FC236}">
                <a16:creationId xmlns:a16="http://schemas.microsoft.com/office/drawing/2014/main" id="{A30EB9DC-A15A-474F-8C06-E66F71740C1E}"/>
              </a:ext>
            </a:extLst>
          </p:cNvPr>
          <p:cNvPicPr>
            <a:picLocks noChangeAspect="1"/>
          </p:cNvPicPr>
          <p:nvPr/>
        </p:nvPicPr>
        <p:blipFill>
          <a:blip r:embed="rId3"/>
          <a:stretch>
            <a:fillRect/>
          </a:stretch>
        </p:blipFill>
        <p:spPr>
          <a:xfrm>
            <a:off x="5946439" y="541277"/>
            <a:ext cx="5657909" cy="3815404"/>
          </a:xfrm>
          <a:prstGeom prst="rect">
            <a:avLst/>
          </a:prstGeom>
        </p:spPr>
      </p:pic>
    </p:spTree>
    <p:extLst>
      <p:ext uri="{BB962C8B-B14F-4D97-AF65-F5344CB8AC3E}">
        <p14:creationId xmlns:p14="http://schemas.microsoft.com/office/powerpoint/2010/main" val="684212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ign on the side of a tree&#10;&#10;Description automatically generated">
            <a:extLst>
              <a:ext uri="{FF2B5EF4-FFF2-40B4-BE49-F238E27FC236}">
                <a16:creationId xmlns:a16="http://schemas.microsoft.com/office/drawing/2014/main" id="{16FF2A96-357F-4902-A46A-E6A5123575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570" y="187424"/>
            <a:ext cx="5534676" cy="5534676"/>
          </a:xfrm>
          <a:prstGeom prst="rect">
            <a:avLst/>
          </a:prstGeom>
        </p:spPr>
      </p:pic>
      <p:sp>
        <p:nvSpPr>
          <p:cNvPr id="4" name="TextBox 3">
            <a:extLst>
              <a:ext uri="{FF2B5EF4-FFF2-40B4-BE49-F238E27FC236}">
                <a16:creationId xmlns:a16="http://schemas.microsoft.com/office/drawing/2014/main" id="{F9687D55-B948-4C06-8BBD-94553A302C9B}"/>
              </a:ext>
            </a:extLst>
          </p:cNvPr>
          <p:cNvSpPr txBox="1"/>
          <p:nvPr/>
        </p:nvSpPr>
        <p:spPr>
          <a:xfrm>
            <a:off x="6253133" y="187424"/>
            <a:ext cx="5401207" cy="1200329"/>
          </a:xfrm>
          <a:prstGeom prst="rect">
            <a:avLst/>
          </a:prstGeom>
          <a:noFill/>
        </p:spPr>
        <p:txBody>
          <a:bodyPr wrap="square" rtlCol="0">
            <a:spAutoFit/>
          </a:bodyPr>
          <a:lstStyle/>
          <a:p>
            <a:r>
              <a:rPr lang="en-GB" sz="2400" dirty="0"/>
              <a:t>Genesis provides a picture of how things were meant to be – what it would mean to truly flourish…</a:t>
            </a:r>
          </a:p>
        </p:txBody>
      </p:sp>
      <p:sp>
        <p:nvSpPr>
          <p:cNvPr id="5" name="TextBox 4">
            <a:extLst>
              <a:ext uri="{FF2B5EF4-FFF2-40B4-BE49-F238E27FC236}">
                <a16:creationId xmlns:a16="http://schemas.microsoft.com/office/drawing/2014/main" id="{50646E8E-38DC-409B-A2B3-FE64BBA73842}"/>
              </a:ext>
            </a:extLst>
          </p:cNvPr>
          <p:cNvSpPr txBox="1"/>
          <p:nvPr/>
        </p:nvSpPr>
        <p:spPr>
          <a:xfrm>
            <a:off x="6417839" y="1641376"/>
            <a:ext cx="5344412" cy="954107"/>
          </a:xfrm>
          <a:prstGeom prst="rect">
            <a:avLst/>
          </a:prstGeom>
          <a:noFill/>
        </p:spPr>
        <p:txBody>
          <a:bodyPr wrap="square" rtlCol="0">
            <a:spAutoFit/>
          </a:bodyPr>
          <a:lstStyle/>
          <a:p>
            <a:r>
              <a:rPr lang="en-GB" sz="2800" i="1" dirty="0"/>
              <a:t>Which, if any, of these words feel like ‘flourishing’ to you?</a:t>
            </a:r>
          </a:p>
        </p:txBody>
      </p:sp>
    </p:spTree>
    <p:extLst>
      <p:ext uri="{BB962C8B-B14F-4D97-AF65-F5344CB8AC3E}">
        <p14:creationId xmlns:p14="http://schemas.microsoft.com/office/powerpoint/2010/main" val="268094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A83674-5A42-4D79-823A-7ECA7FDBA332}"/>
              </a:ext>
            </a:extLst>
          </p:cNvPr>
          <p:cNvSpPr/>
          <p:nvPr/>
        </p:nvSpPr>
        <p:spPr>
          <a:xfrm>
            <a:off x="7400392" y="995276"/>
            <a:ext cx="4305064" cy="3539430"/>
          </a:xfrm>
          <a:prstGeom prst="rect">
            <a:avLst/>
          </a:prstGeom>
        </p:spPr>
        <p:txBody>
          <a:bodyPr wrap="square">
            <a:spAutoFit/>
          </a:bodyPr>
          <a:lstStyle/>
          <a:p>
            <a:pPr lvl="0"/>
            <a:r>
              <a:rPr lang="en-GB" sz="3200" dirty="0">
                <a:solidFill>
                  <a:prstClr val="black"/>
                </a:solidFill>
              </a:rPr>
              <a:t>‘</a:t>
            </a:r>
            <a:r>
              <a:rPr lang="en-GB" sz="3200" i="1" dirty="0">
                <a:solidFill>
                  <a:prstClr val="black"/>
                </a:solidFill>
              </a:rPr>
              <a:t>Love one another. As I have loved you, so you must love one another. By this, everyone will know that you are my disciples.</a:t>
            </a:r>
            <a:r>
              <a:rPr lang="en-GB" sz="3200" dirty="0">
                <a:solidFill>
                  <a:prstClr val="black"/>
                </a:solidFill>
              </a:rPr>
              <a:t>’ </a:t>
            </a:r>
          </a:p>
          <a:p>
            <a:pPr lvl="0"/>
            <a:r>
              <a:rPr lang="en-GB" sz="3200" dirty="0">
                <a:solidFill>
                  <a:prstClr val="black"/>
                </a:solidFill>
              </a:rPr>
              <a:t>John 13:34-5</a:t>
            </a:r>
          </a:p>
        </p:txBody>
      </p:sp>
      <p:pic>
        <p:nvPicPr>
          <p:cNvPr id="3" name="Picture 2">
            <a:extLst>
              <a:ext uri="{FF2B5EF4-FFF2-40B4-BE49-F238E27FC236}">
                <a16:creationId xmlns:a16="http://schemas.microsoft.com/office/drawing/2014/main" id="{85D68D71-31A5-4B29-B62B-A975EC91D832}"/>
              </a:ext>
            </a:extLst>
          </p:cNvPr>
          <p:cNvPicPr>
            <a:picLocks noChangeAspect="1"/>
          </p:cNvPicPr>
          <p:nvPr/>
        </p:nvPicPr>
        <p:blipFill>
          <a:blip r:embed="rId3"/>
          <a:stretch>
            <a:fillRect/>
          </a:stretch>
        </p:blipFill>
        <p:spPr>
          <a:xfrm>
            <a:off x="587080" y="630425"/>
            <a:ext cx="6257668" cy="4294325"/>
          </a:xfrm>
          <a:prstGeom prst="rect">
            <a:avLst/>
          </a:prstGeom>
        </p:spPr>
      </p:pic>
    </p:spTree>
    <p:extLst>
      <p:ext uri="{BB962C8B-B14F-4D97-AF65-F5344CB8AC3E}">
        <p14:creationId xmlns:p14="http://schemas.microsoft.com/office/powerpoint/2010/main" val="1246134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B0C00C-6C37-4FBC-A17A-784A50867C8F}"/>
              </a:ext>
            </a:extLst>
          </p:cNvPr>
          <p:cNvSpPr/>
          <p:nvPr/>
        </p:nvSpPr>
        <p:spPr>
          <a:xfrm>
            <a:off x="414605" y="522514"/>
            <a:ext cx="7218648" cy="5078313"/>
          </a:xfrm>
          <a:prstGeom prst="rect">
            <a:avLst/>
          </a:prstGeom>
        </p:spPr>
        <p:txBody>
          <a:bodyPr wrap="square">
            <a:spAutoFit/>
          </a:bodyPr>
          <a:lstStyle/>
          <a:p>
            <a:r>
              <a:rPr lang="en-GB" sz="3200" dirty="0"/>
              <a:t>‘[It is] not simply the task of the individual to become better by human effort alone, but rather improvement and development is the work of the Spirit in each individual.</a:t>
            </a:r>
          </a:p>
          <a:p>
            <a:r>
              <a:rPr lang="en-GB" sz="3200" b="1" dirty="0"/>
              <a:t>The implications for school leadership are releasing, recognising that virtues can be prayed for and infused, rather than simply exhorting one another to work harder at developing them.’</a:t>
            </a:r>
            <a:endParaRPr lang="en-GB" sz="2800" b="1" dirty="0"/>
          </a:p>
          <a:p>
            <a:endParaRPr lang="en-GB" i="1" dirty="0"/>
          </a:p>
          <a:p>
            <a:r>
              <a:rPr lang="en-GB" i="1" dirty="0"/>
              <a:t>Leadership of Character Education, </a:t>
            </a:r>
            <a:r>
              <a:rPr lang="en-GB" dirty="0"/>
              <a:t>19</a:t>
            </a:r>
            <a:endParaRPr lang="en-GB" i="1" dirty="0"/>
          </a:p>
        </p:txBody>
      </p:sp>
      <p:pic>
        <p:nvPicPr>
          <p:cNvPr id="3" name="Picture 2">
            <a:extLst>
              <a:ext uri="{FF2B5EF4-FFF2-40B4-BE49-F238E27FC236}">
                <a16:creationId xmlns:a16="http://schemas.microsoft.com/office/drawing/2014/main" id="{315B9920-8695-479B-901F-E59C39B45D0A}"/>
              </a:ext>
            </a:extLst>
          </p:cNvPr>
          <p:cNvPicPr>
            <a:picLocks noChangeAspect="1"/>
          </p:cNvPicPr>
          <p:nvPr/>
        </p:nvPicPr>
        <p:blipFill>
          <a:blip r:embed="rId3"/>
          <a:stretch>
            <a:fillRect/>
          </a:stretch>
        </p:blipFill>
        <p:spPr>
          <a:xfrm>
            <a:off x="7892143" y="817848"/>
            <a:ext cx="4023928" cy="4023928"/>
          </a:xfrm>
          <a:prstGeom prst="rect">
            <a:avLst/>
          </a:prstGeom>
        </p:spPr>
      </p:pic>
    </p:spTree>
    <p:extLst>
      <p:ext uri="{BB962C8B-B14F-4D97-AF65-F5344CB8AC3E}">
        <p14:creationId xmlns:p14="http://schemas.microsoft.com/office/powerpoint/2010/main" val="3379688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A1C285-F4C2-49A7-8F80-19C0CB788619}"/>
              </a:ext>
            </a:extLst>
          </p:cNvPr>
          <p:cNvPicPr>
            <a:picLocks noChangeAspect="1"/>
          </p:cNvPicPr>
          <p:nvPr/>
        </p:nvPicPr>
        <p:blipFill>
          <a:blip r:embed="rId3"/>
          <a:stretch>
            <a:fillRect/>
          </a:stretch>
        </p:blipFill>
        <p:spPr>
          <a:xfrm>
            <a:off x="760205" y="213898"/>
            <a:ext cx="3152973" cy="4571811"/>
          </a:xfrm>
          <a:prstGeom prst="rect">
            <a:avLst/>
          </a:prstGeom>
        </p:spPr>
      </p:pic>
      <p:pic>
        <p:nvPicPr>
          <p:cNvPr id="3" name="Picture 2">
            <a:extLst>
              <a:ext uri="{FF2B5EF4-FFF2-40B4-BE49-F238E27FC236}">
                <a16:creationId xmlns:a16="http://schemas.microsoft.com/office/drawing/2014/main" id="{715FE8DA-2F5C-4CA4-B732-417BE1D655B5}"/>
              </a:ext>
            </a:extLst>
          </p:cNvPr>
          <p:cNvPicPr>
            <a:picLocks noChangeAspect="1"/>
          </p:cNvPicPr>
          <p:nvPr/>
        </p:nvPicPr>
        <p:blipFill>
          <a:blip r:embed="rId4"/>
          <a:stretch>
            <a:fillRect/>
          </a:stretch>
        </p:blipFill>
        <p:spPr>
          <a:xfrm>
            <a:off x="6395120" y="213898"/>
            <a:ext cx="5375532" cy="5029502"/>
          </a:xfrm>
          <a:prstGeom prst="rect">
            <a:avLst/>
          </a:prstGeom>
        </p:spPr>
      </p:pic>
      <p:sp>
        <p:nvSpPr>
          <p:cNvPr id="4" name="Rectangle 3">
            <a:extLst>
              <a:ext uri="{FF2B5EF4-FFF2-40B4-BE49-F238E27FC236}">
                <a16:creationId xmlns:a16="http://schemas.microsoft.com/office/drawing/2014/main" id="{C46CB040-25F8-422D-8100-5305A1090BB4}"/>
              </a:ext>
            </a:extLst>
          </p:cNvPr>
          <p:cNvSpPr/>
          <p:nvPr/>
        </p:nvSpPr>
        <p:spPr>
          <a:xfrm>
            <a:off x="760205" y="4965223"/>
            <a:ext cx="4960910" cy="369332"/>
          </a:xfrm>
          <a:prstGeom prst="rect">
            <a:avLst/>
          </a:prstGeom>
        </p:spPr>
        <p:txBody>
          <a:bodyPr wrap="none">
            <a:spAutoFit/>
          </a:bodyPr>
          <a:lstStyle/>
          <a:p>
            <a:r>
              <a:rPr lang="en-GB" dirty="0"/>
              <a:t>https://www.youtube.com/watch?v=GJ8ry2MyyVA</a:t>
            </a:r>
          </a:p>
        </p:txBody>
      </p:sp>
    </p:spTree>
    <p:extLst>
      <p:ext uri="{BB962C8B-B14F-4D97-AF65-F5344CB8AC3E}">
        <p14:creationId xmlns:p14="http://schemas.microsoft.com/office/powerpoint/2010/main" val="1139998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740A9A-8F70-469B-816C-14BF7A31A567}"/>
              </a:ext>
            </a:extLst>
          </p:cNvPr>
          <p:cNvGrpSpPr/>
          <p:nvPr/>
        </p:nvGrpSpPr>
        <p:grpSpPr>
          <a:xfrm>
            <a:off x="2256628" y="738545"/>
            <a:ext cx="7678744" cy="4335254"/>
            <a:chOff x="0" y="-546892"/>
            <a:chExt cx="7678744" cy="4335254"/>
          </a:xfrm>
        </p:grpSpPr>
        <p:sp>
          <p:nvSpPr>
            <p:cNvPr id="3" name="Rectangle: Rounded Corners 2">
              <a:extLst>
                <a:ext uri="{FF2B5EF4-FFF2-40B4-BE49-F238E27FC236}">
                  <a16:creationId xmlns:a16="http://schemas.microsoft.com/office/drawing/2014/main" id="{71CE91F8-3BEC-47A4-A00E-786C6D23B864}"/>
                </a:ext>
              </a:extLst>
            </p:cNvPr>
            <p:cNvSpPr/>
            <p:nvPr/>
          </p:nvSpPr>
          <p:spPr>
            <a:xfrm>
              <a:off x="0" y="-498764"/>
              <a:ext cx="7678744" cy="428712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 name="Rectangle: Rounded Corners 4">
              <a:extLst>
                <a:ext uri="{FF2B5EF4-FFF2-40B4-BE49-F238E27FC236}">
                  <a16:creationId xmlns:a16="http://schemas.microsoft.com/office/drawing/2014/main" id="{67ED901A-99AA-4916-984B-21415C647AB9}"/>
                </a:ext>
              </a:extLst>
            </p:cNvPr>
            <p:cNvSpPr txBox="1"/>
            <p:nvPr/>
          </p:nvSpPr>
          <p:spPr>
            <a:xfrm>
              <a:off x="42438" y="-546892"/>
              <a:ext cx="7636306" cy="43352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GB" sz="8000" b="1" kern="1200" dirty="0"/>
                <a:t>Reflection</a:t>
              </a:r>
              <a:endParaRPr lang="en-US" sz="8000" kern="1200" dirty="0"/>
            </a:p>
          </p:txBody>
        </p:sp>
      </p:grpSp>
    </p:spTree>
    <p:extLst>
      <p:ext uri="{BB962C8B-B14F-4D97-AF65-F5344CB8AC3E}">
        <p14:creationId xmlns:p14="http://schemas.microsoft.com/office/powerpoint/2010/main" val="17160596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BF28AC-21A2-4415-9BA6-E654098BE6D0}"/>
              </a:ext>
            </a:extLst>
          </p:cNvPr>
          <p:cNvPicPr>
            <a:picLocks noChangeAspect="1"/>
          </p:cNvPicPr>
          <p:nvPr/>
        </p:nvPicPr>
        <p:blipFill>
          <a:blip r:embed="rId3"/>
          <a:stretch>
            <a:fillRect/>
          </a:stretch>
        </p:blipFill>
        <p:spPr>
          <a:xfrm>
            <a:off x="652872" y="300795"/>
            <a:ext cx="5377138" cy="5029636"/>
          </a:xfrm>
          <a:prstGeom prst="rect">
            <a:avLst/>
          </a:prstGeom>
        </p:spPr>
      </p:pic>
      <p:sp>
        <p:nvSpPr>
          <p:cNvPr id="3" name="TextBox 2">
            <a:extLst>
              <a:ext uri="{FF2B5EF4-FFF2-40B4-BE49-F238E27FC236}">
                <a16:creationId xmlns:a16="http://schemas.microsoft.com/office/drawing/2014/main" id="{8FEC2838-5C8F-40DD-9485-7B2924D59C5B}"/>
              </a:ext>
            </a:extLst>
          </p:cNvPr>
          <p:cNvSpPr txBox="1"/>
          <p:nvPr/>
        </p:nvSpPr>
        <p:spPr>
          <a:xfrm>
            <a:off x="6417839" y="346450"/>
            <a:ext cx="5121289" cy="4832092"/>
          </a:xfrm>
          <a:prstGeom prst="rect">
            <a:avLst/>
          </a:prstGeom>
          <a:noFill/>
        </p:spPr>
        <p:txBody>
          <a:bodyPr wrap="square" rtlCol="0">
            <a:spAutoFit/>
          </a:bodyPr>
          <a:lstStyle/>
          <a:p>
            <a:r>
              <a:rPr lang="en-GB" sz="2800" dirty="0"/>
              <a:t>How can we enable flourishing of pupils (and adults!) through our curriculum?</a:t>
            </a:r>
          </a:p>
          <a:p>
            <a:r>
              <a:rPr lang="en-GB" sz="2800" dirty="0"/>
              <a:t>Where are the opportunities for risk?</a:t>
            </a:r>
          </a:p>
          <a:p>
            <a:r>
              <a:rPr lang="en-GB" sz="2800" dirty="0"/>
              <a:t>Where are the opportunities to take the lead?</a:t>
            </a:r>
          </a:p>
          <a:p>
            <a:r>
              <a:rPr lang="en-GB" sz="2800" dirty="0"/>
              <a:t>Where might children withdraw – is this more likely in some subjects than others? What could we do to mitigate this?</a:t>
            </a:r>
          </a:p>
        </p:txBody>
      </p:sp>
    </p:spTree>
    <p:extLst>
      <p:ext uri="{BB962C8B-B14F-4D97-AF65-F5344CB8AC3E}">
        <p14:creationId xmlns:p14="http://schemas.microsoft.com/office/powerpoint/2010/main" val="10583371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F3A825-D7DE-4892-8D49-CC67DBD680ED}"/>
              </a:ext>
            </a:extLst>
          </p:cNvPr>
          <p:cNvGrpSpPr/>
          <p:nvPr/>
        </p:nvGrpSpPr>
        <p:grpSpPr>
          <a:xfrm>
            <a:off x="3362077" y="2125448"/>
            <a:ext cx="2438400" cy="1354666"/>
            <a:chOff x="2844799" y="2032000"/>
            <a:chExt cx="2438400" cy="1354666"/>
          </a:xfrm>
        </p:grpSpPr>
        <p:sp>
          <p:nvSpPr>
            <p:cNvPr id="3" name="Rectangle: Rounded Corners 2">
              <a:extLst>
                <a:ext uri="{FF2B5EF4-FFF2-40B4-BE49-F238E27FC236}">
                  <a16:creationId xmlns:a16="http://schemas.microsoft.com/office/drawing/2014/main" id="{77D327DE-2E00-461D-8B23-A2D70C40C8B7}"/>
                </a:ext>
              </a:extLst>
            </p:cNvPr>
            <p:cNvSpPr/>
            <p:nvPr/>
          </p:nvSpPr>
          <p:spPr>
            <a:xfrm>
              <a:off x="2844799" y="2032000"/>
              <a:ext cx="2438400" cy="1354666"/>
            </a:xfrm>
            <a:prstGeom prst="roundRect">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4" name="Rectangle: Rounded Corners 4">
              <a:extLst>
                <a:ext uri="{FF2B5EF4-FFF2-40B4-BE49-F238E27FC236}">
                  <a16:creationId xmlns:a16="http://schemas.microsoft.com/office/drawing/2014/main" id="{C2ECD9F6-5D97-4F41-94AD-3F3B2ED60D7E}"/>
                </a:ext>
              </a:extLst>
            </p:cNvPr>
            <p:cNvSpPr txBox="1"/>
            <p:nvPr/>
          </p:nvSpPr>
          <p:spPr>
            <a:xfrm>
              <a:off x="2910928" y="2098129"/>
              <a:ext cx="2306142" cy="122240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1" i="1" kern="1200" dirty="0"/>
                <a:t>‘Life in all its fullness’</a:t>
              </a:r>
            </a:p>
          </p:txBody>
        </p:sp>
      </p:grpSp>
      <p:sp>
        <p:nvSpPr>
          <p:cNvPr id="5" name="Arrow: Right 4">
            <a:extLst>
              <a:ext uri="{FF2B5EF4-FFF2-40B4-BE49-F238E27FC236}">
                <a16:creationId xmlns:a16="http://schemas.microsoft.com/office/drawing/2014/main" id="{F7CE1DDB-CA37-4D62-BEB9-81610D81421A}"/>
              </a:ext>
            </a:extLst>
          </p:cNvPr>
          <p:cNvSpPr/>
          <p:nvPr/>
        </p:nvSpPr>
        <p:spPr>
          <a:xfrm>
            <a:off x="408926" y="1933818"/>
            <a:ext cx="2720482" cy="173792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Arrow: Right 5">
            <a:extLst>
              <a:ext uri="{FF2B5EF4-FFF2-40B4-BE49-F238E27FC236}">
                <a16:creationId xmlns:a16="http://schemas.microsoft.com/office/drawing/2014/main" id="{90A2F0B9-3226-4510-8D59-CC276F59AB7D}"/>
              </a:ext>
            </a:extLst>
          </p:cNvPr>
          <p:cNvSpPr/>
          <p:nvPr/>
        </p:nvSpPr>
        <p:spPr>
          <a:xfrm rot="20008244">
            <a:off x="5965930" y="313188"/>
            <a:ext cx="2720482" cy="173792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FAC68C96-E170-4EE8-A793-AFB731163A08}"/>
              </a:ext>
            </a:extLst>
          </p:cNvPr>
          <p:cNvSpPr txBox="1"/>
          <p:nvPr/>
        </p:nvSpPr>
        <p:spPr>
          <a:xfrm>
            <a:off x="9086072" y="454360"/>
            <a:ext cx="2818518" cy="830997"/>
          </a:xfrm>
          <a:prstGeom prst="rect">
            <a:avLst/>
          </a:prstGeom>
          <a:noFill/>
        </p:spPr>
        <p:txBody>
          <a:bodyPr wrap="square" rtlCol="0">
            <a:spAutoFit/>
          </a:bodyPr>
          <a:lstStyle/>
          <a:p>
            <a:pPr algn="ctr"/>
            <a:r>
              <a:rPr lang="en-GB" sz="4800" dirty="0"/>
              <a:t>Children</a:t>
            </a:r>
          </a:p>
        </p:txBody>
      </p:sp>
      <p:sp>
        <p:nvSpPr>
          <p:cNvPr id="9" name="TextBox 8">
            <a:extLst>
              <a:ext uri="{FF2B5EF4-FFF2-40B4-BE49-F238E27FC236}">
                <a16:creationId xmlns:a16="http://schemas.microsoft.com/office/drawing/2014/main" id="{11B541A9-DA28-4172-9169-BE74EC54682F}"/>
              </a:ext>
            </a:extLst>
          </p:cNvPr>
          <p:cNvSpPr txBox="1"/>
          <p:nvPr/>
        </p:nvSpPr>
        <p:spPr>
          <a:xfrm>
            <a:off x="9470533" y="2465728"/>
            <a:ext cx="1834480" cy="830997"/>
          </a:xfrm>
          <a:prstGeom prst="rect">
            <a:avLst/>
          </a:prstGeom>
          <a:noFill/>
        </p:spPr>
        <p:txBody>
          <a:bodyPr wrap="square" rtlCol="0">
            <a:spAutoFit/>
          </a:bodyPr>
          <a:lstStyle/>
          <a:p>
            <a:pPr algn="ctr"/>
            <a:r>
              <a:rPr lang="en-GB" sz="4800" dirty="0"/>
              <a:t>Adults</a:t>
            </a:r>
          </a:p>
        </p:txBody>
      </p:sp>
      <p:sp>
        <p:nvSpPr>
          <p:cNvPr id="10" name="Arrow: Right 9">
            <a:extLst>
              <a:ext uri="{FF2B5EF4-FFF2-40B4-BE49-F238E27FC236}">
                <a16:creationId xmlns:a16="http://schemas.microsoft.com/office/drawing/2014/main" id="{50CA6E06-6899-43DD-B6DD-9B9DC5ED65E4}"/>
              </a:ext>
            </a:extLst>
          </p:cNvPr>
          <p:cNvSpPr/>
          <p:nvPr/>
        </p:nvSpPr>
        <p:spPr>
          <a:xfrm>
            <a:off x="6260245" y="2012264"/>
            <a:ext cx="2720482" cy="173792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Arrow: Right 10">
            <a:extLst>
              <a:ext uri="{FF2B5EF4-FFF2-40B4-BE49-F238E27FC236}">
                <a16:creationId xmlns:a16="http://schemas.microsoft.com/office/drawing/2014/main" id="{50777228-64D9-4F7C-86AC-B31B0B706507}"/>
              </a:ext>
            </a:extLst>
          </p:cNvPr>
          <p:cNvSpPr/>
          <p:nvPr/>
        </p:nvSpPr>
        <p:spPr>
          <a:xfrm rot="1509137">
            <a:off x="5904347" y="3624296"/>
            <a:ext cx="2720482" cy="173792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DC3F86DE-D605-44AF-BE84-EFD48BD0B2F3}"/>
              </a:ext>
            </a:extLst>
          </p:cNvPr>
          <p:cNvSpPr txBox="1"/>
          <p:nvPr/>
        </p:nvSpPr>
        <p:spPr>
          <a:xfrm>
            <a:off x="9470533" y="4464317"/>
            <a:ext cx="1834480" cy="830997"/>
          </a:xfrm>
          <a:prstGeom prst="rect">
            <a:avLst/>
          </a:prstGeom>
          <a:noFill/>
        </p:spPr>
        <p:txBody>
          <a:bodyPr wrap="square" rtlCol="0">
            <a:spAutoFit/>
          </a:bodyPr>
          <a:lstStyle/>
          <a:p>
            <a:pPr algn="ctr"/>
            <a:r>
              <a:rPr lang="en-GB" sz="4800" dirty="0"/>
              <a:t>Teams</a:t>
            </a:r>
          </a:p>
        </p:txBody>
      </p:sp>
    </p:spTree>
    <p:extLst>
      <p:ext uri="{BB962C8B-B14F-4D97-AF65-F5344CB8AC3E}">
        <p14:creationId xmlns:p14="http://schemas.microsoft.com/office/powerpoint/2010/main" val="389113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p:bldP spid="10" grpId="0" animBg="1"/>
      <p:bldP spid="11" grpId="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855D69F-D4D3-48AD-B263-C12CBD39034B}"/>
              </a:ext>
            </a:extLst>
          </p:cNvPr>
          <p:cNvGrpSpPr/>
          <p:nvPr/>
        </p:nvGrpSpPr>
        <p:grpSpPr>
          <a:xfrm>
            <a:off x="877185" y="2876336"/>
            <a:ext cx="3210153" cy="2220412"/>
            <a:chOff x="657888" y="2157252"/>
            <a:chExt cx="2407615" cy="1665309"/>
          </a:xfrm>
          <a:solidFill>
            <a:schemeClr val="bg2">
              <a:lumMod val="75000"/>
            </a:schemeClr>
          </a:solidFill>
        </p:grpSpPr>
        <p:sp>
          <p:nvSpPr>
            <p:cNvPr id="4" name="Rectangle 3">
              <a:extLst>
                <a:ext uri="{FF2B5EF4-FFF2-40B4-BE49-F238E27FC236}">
                  <a16:creationId xmlns:a16="http://schemas.microsoft.com/office/drawing/2014/main" id="{A8446103-7983-44FC-9C5E-5D08520B52E0}"/>
                </a:ext>
              </a:extLst>
            </p:cNvPr>
            <p:cNvSpPr/>
            <p:nvPr/>
          </p:nvSpPr>
          <p:spPr>
            <a:xfrm>
              <a:off x="657888" y="2922314"/>
              <a:ext cx="1963037"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defTabSz="609585"/>
              <a:r>
                <a:rPr lang="en-GB" sz="2400" dirty="0">
                  <a:solidFill>
                    <a:prstClr val="white"/>
                  </a:solidFill>
                  <a:latin typeface="Calibri"/>
                </a:rPr>
                <a:t>We flourish so we can look outwards and give</a:t>
              </a:r>
            </a:p>
          </p:txBody>
        </p:sp>
        <p:cxnSp>
          <p:nvCxnSpPr>
            <p:cNvPr id="12" name="Straight Arrow Connector 11">
              <a:extLst>
                <a:ext uri="{FF2B5EF4-FFF2-40B4-BE49-F238E27FC236}">
                  <a16:creationId xmlns:a16="http://schemas.microsoft.com/office/drawing/2014/main" id="{F1C3A64D-0F2F-4802-AF30-A527017B495B}"/>
                </a:ext>
              </a:extLst>
            </p:cNvPr>
            <p:cNvCxnSpPr>
              <a:cxnSpLocks/>
            </p:cNvCxnSpPr>
            <p:nvPr/>
          </p:nvCxnSpPr>
          <p:spPr>
            <a:xfrm flipH="1">
              <a:off x="1742407" y="2157252"/>
              <a:ext cx="1323096" cy="668099"/>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grpSp>
        <p:nvGrpSpPr>
          <p:cNvPr id="22" name="Group 21">
            <a:extLst>
              <a:ext uri="{FF2B5EF4-FFF2-40B4-BE49-F238E27FC236}">
                <a16:creationId xmlns:a16="http://schemas.microsoft.com/office/drawing/2014/main" id="{A9802381-AFDE-4D85-882B-A6E97E1A86B2}"/>
              </a:ext>
            </a:extLst>
          </p:cNvPr>
          <p:cNvGrpSpPr/>
          <p:nvPr/>
        </p:nvGrpSpPr>
        <p:grpSpPr>
          <a:xfrm>
            <a:off x="752253" y="407530"/>
            <a:ext cx="3319129" cy="2139989"/>
            <a:chOff x="564189" y="305647"/>
            <a:chExt cx="2489347" cy="1604992"/>
          </a:xfrm>
          <a:solidFill>
            <a:schemeClr val="bg2">
              <a:lumMod val="75000"/>
            </a:schemeClr>
          </a:solidFill>
        </p:grpSpPr>
        <p:sp>
          <p:nvSpPr>
            <p:cNvPr id="2" name="TextBox 1">
              <a:extLst>
                <a:ext uri="{FF2B5EF4-FFF2-40B4-BE49-F238E27FC236}">
                  <a16:creationId xmlns:a16="http://schemas.microsoft.com/office/drawing/2014/main" id="{A8844C6A-FC06-429B-8093-5F986578EF1D}"/>
                </a:ext>
              </a:extLst>
            </p:cNvPr>
            <p:cNvSpPr txBox="1"/>
            <p:nvPr/>
          </p:nvSpPr>
          <p:spPr>
            <a:xfrm>
              <a:off x="564189" y="305647"/>
              <a:ext cx="2150433"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609585"/>
              <a:r>
                <a:rPr lang="en-GB" sz="2400" dirty="0">
                  <a:solidFill>
                    <a:prstClr val="white"/>
                  </a:solidFill>
                  <a:latin typeface="Calibri"/>
                </a:rPr>
                <a:t>We flourish because of our diversity and relationships</a:t>
              </a:r>
            </a:p>
          </p:txBody>
        </p:sp>
        <p:cxnSp>
          <p:nvCxnSpPr>
            <p:cNvPr id="14" name="Straight Arrow Connector 13">
              <a:extLst>
                <a:ext uri="{FF2B5EF4-FFF2-40B4-BE49-F238E27FC236}">
                  <a16:creationId xmlns:a16="http://schemas.microsoft.com/office/drawing/2014/main" id="{5944E6BE-D6CB-4ABB-9EF5-F081E1DD969F}"/>
                </a:ext>
              </a:extLst>
            </p:cNvPr>
            <p:cNvCxnSpPr>
              <a:cxnSpLocks/>
            </p:cNvCxnSpPr>
            <p:nvPr/>
          </p:nvCxnSpPr>
          <p:spPr>
            <a:xfrm flipH="1" flipV="1">
              <a:off x="1742407" y="1358092"/>
              <a:ext cx="1311129" cy="552547"/>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grpSp>
        <p:nvGrpSpPr>
          <p:cNvPr id="18" name="Group 17">
            <a:extLst>
              <a:ext uri="{FF2B5EF4-FFF2-40B4-BE49-F238E27FC236}">
                <a16:creationId xmlns:a16="http://schemas.microsoft.com/office/drawing/2014/main" id="{7088C2D4-1A02-4827-A4F4-A32E19F66257}"/>
              </a:ext>
            </a:extLst>
          </p:cNvPr>
          <p:cNvGrpSpPr/>
          <p:nvPr/>
        </p:nvGrpSpPr>
        <p:grpSpPr>
          <a:xfrm>
            <a:off x="7989483" y="3110575"/>
            <a:ext cx="3755952" cy="1983609"/>
            <a:chOff x="5758195" y="2269789"/>
            <a:chExt cx="2816964" cy="1487707"/>
          </a:xfrm>
          <a:solidFill>
            <a:schemeClr val="bg2">
              <a:lumMod val="75000"/>
            </a:schemeClr>
          </a:solidFill>
        </p:grpSpPr>
        <p:sp>
          <p:nvSpPr>
            <p:cNvPr id="19" name="Rectangle 18">
              <a:extLst>
                <a:ext uri="{FF2B5EF4-FFF2-40B4-BE49-F238E27FC236}">
                  <a16:creationId xmlns:a16="http://schemas.microsoft.com/office/drawing/2014/main" id="{23CF0FF7-A8DE-4472-9A94-DFFF5F64DAE8}"/>
                </a:ext>
              </a:extLst>
            </p:cNvPr>
            <p:cNvSpPr/>
            <p:nvPr/>
          </p:nvSpPr>
          <p:spPr>
            <a:xfrm>
              <a:off x="6711803" y="2857249"/>
              <a:ext cx="1863356"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defTabSz="609585"/>
              <a:r>
                <a:rPr lang="en-GB" sz="2400" dirty="0">
                  <a:solidFill>
                    <a:prstClr val="white"/>
                  </a:solidFill>
                  <a:latin typeface="Calibri"/>
                </a:rPr>
                <a:t>We flourish when we stop doing things</a:t>
              </a:r>
            </a:p>
          </p:txBody>
        </p:sp>
        <p:cxnSp>
          <p:nvCxnSpPr>
            <p:cNvPr id="20" name="Straight Arrow Connector 19">
              <a:extLst>
                <a:ext uri="{FF2B5EF4-FFF2-40B4-BE49-F238E27FC236}">
                  <a16:creationId xmlns:a16="http://schemas.microsoft.com/office/drawing/2014/main" id="{0B6E720C-9D77-4C39-8DCD-5F101ED4F9C8}"/>
                </a:ext>
              </a:extLst>
            </p:cNvPr>
            <p:cNvCxnSpPr>
              <a:cxnSpLocks/>
            </p:cNvCxnSpPr>
            <p:nvPr/>
          </p:nvCxnSpPr>
          <p:spPr>
            <a:xfrm>
              <a:off x="5758195" y="2269789"/>
              <a:ext cx="1424098" cy="531890"/>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sp>
        <p:nvSpPr>
          <p:cNvPr id="21" name="Rectangle: Rounded Corners 20">
            <a:extLst>
              <a:ext uri="{FF2B5EF4-FFF2-40B4-BE49-F238E27FC236}">
                <a16:creationId xmlns:a16="http://schemas.microsoft.com/office/drawing/2014/main" id="{BAEDF613-946F-4F15-BEB3-B895243E4083}"/>
              </a:ext>
            </a:extLst>
          </p:cNvPr>
          <p:cNvSpPr/>
          <p:nvPr/>
        </p:nvSpPr>
        <p:spPr>
          <a:xfrm>
            <a:off x="4595923" y="392966"/>
            <a:ext cx="3241156" cy="509468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GB" sz="2400">
              <a:solidFill>
                <a:prstClr val="white"/>
              </a:solidFill>
              <a:latin typeface="Calibri"/>
            </a:endParaRPr>
          </a:p>
        </p:txBody>
      </p:sp>
      <p:sp>
        <p:nvSpPr>
          <p:cNvPr id="26" name="Rectangle 25">
            <a:extLst>
              <a:ext uri="{FF2B5EF4-FFF2-40B4-BE49-F238E27FC236}">
                <a16:creationId xmlns:a16="http://schemas.microsoft.com/office/drawing/2014/main" id="{57B2EB8F-C9E9-4644-B357-4086570B4B6D}"/>
              </a:ext>
            </a:extLst>
          </p:cNvPr>
          <p:cNvSpPr/>
          <p:nvPr/>
        </p:nvSpPr>
        <p:spPr>
          <a:xfrm>
            <a:off x="4805031" y="777909"/>
            <a:ext cx="2693581" cy="1241237"/>
          </a:xfrm>
          <a:prstGeom prst="rect">
            <a:avLst/>
          </a:prstGeom>
          <a:solidFill>
            <a:schemeClr val="tx2"/>
          </a:solidFill>
        </p:spPr>
        <p:txBody>
          <a:bodyPr wrap="square">
            <a:spAutoFit/>
          </a:bodyPr>
          <a:lstStyle/>
          <a:p>
            <a:pPr algn="ctr" defTabSz="609585"/>
            <a:r>
              <a:rPr lang="en-GB" sz="3733" b="1" dirty="0">
                <a:solidFill>
                  <a:prstClr val="white"/>
                </a:solidFill>
                <a:latin typeface="Calibri"/>
              </a:rPr>
              <a:t>Flourishing Teams</a:t>
            </a:r>
            <a:endParaRPr lang="en-GB" sz="3733" dirty="0">
              <a:solidFill>
                <a:prstClr val="white"/>
              </a:solidFill>
              <a:latin typeface="Calibri"/>
            </a:endParaRPr>
          </a:p>
        </p:txBody>
      </p:sp>
      <p:sp>
        <p:nvSpPr>
          <p:cNvPr id="27" name="Rectangle 26">
            <a:extLst>
              <a:ext uri="{FF2B5EF4-FFF2-40B4-BE49-F238E27FC236}">
                <a16:creationId xmlns:a16="http://schemas.microsoft.com/office/drawing/2014/main" id="{106CE533-4E90-4BDD-A294-EF5D4DCC3A2C}"/>
              </a:ext>
            </a:extLst>
          </p:cNvPr>
          <p:cNvSpPr/>
          <p:nvPr/>
        </p:nvSpPr>
        <p:spPr>
          <a:xfrm>
            <a:off x="4836928" y="2340979"/>
            <a:ext cx="2693581" cy="1241237"/>
          </a:xfrm>
          <a:prstGeom prst="rect">
            <a:avLst/>
          </a:prstGeom>
          <a:solidFill>
            <a:schemeClr val="tx2"/>
          </a:solidFill>
        </p:spPr>
        <p:txBody>
          <a:bodyPr wrap="square">
            <a:spAutoFit/>
          </a:bodyPr>
          <a:lstStyle/>
          <a:p>
            <a:pPr algn="ctr" defTabSz="609585"/>
            <a:r>
              <a:rPr lang="en-GB" sz="3733" b="1" dirty="0">
                <a:solidFill>
                  <a:prstClr val="white"/>
                </a:solidFill>
                <a:latin typeface="Calibri"/>
              </a:rPr>
              <a:t>Flourishing Adults</a:t>
            </a:r>
            <a:endParaRPr lang="en-GB" sz="3733" dirty="0">
              <a:solidFill>
                <a:prstClr val="white"/>
              </a:solidFill>
              <a:latin typeface="Calibri"/>
            </a:endParaRPr>
          </a:p>
        </p:txBody>
      </p:sp>
      <p:sp>
        <p:nvSpPr>
          <p:cNvPr id="28" name="Rectangle 27">
            <a:extLst>
              <a:ext uri="{FF2B5EF4-FFF2-40B4-BE49-F238E27FC236}">
                <a16:creationId xmlns:a16="http://schemas.microsoft.com/office/drawing/2014/main" id="{791ABCF0-A643-4B2C-A96A-BBDA93F0E18D}"/>
              </a:ext>
            </a:extLst>
          </p:cNvPr>
          <p:cNvSpPr/>
          <p:nvPr/>
        </p:nvSpPr>
        <p:spPr>
          <a:xfrm>
            <a:off x="4836928" y="3843815"/>
            <a:ext cx="2693581" cy="1241237"/>
          </a:xfrm>
          <a:prstGeom prst="rect">
            <a:avLst/>
          </a:prstGeom>
          <a:solidFill>
            <a:schemeClr val="tx2"/>
          </a:solidFill>
        </p:spPr>
        <p:txBody>
          <a:bodyPr wrap="square">
            <a:spAutoFit/>
          </a:bodyPr>
          <a:lstStyle/>
          <a:p>
            <a:pPr algn="ctr" defTabSz="609585"/>
            <a:r>
              <a:rPr lang="en-GB" sz="3733" b="1" dirty="0">
                <a:solidFill>
                  <a:prstClr val="white"/>
                </a:solidFill>
                <a:latin typeface="Calibri"/>
              </a:rPr>
              <a:t>Flourishing Children</a:t>
            </a:r>
            <a:endParaRPr lang="en-GB" sz="3733" dirty="0">
              <a:solidFill>
                <a:prstClr val="white"/>
              </a:solidFill>
              <a:latin typeface="Calibri"/>
            </a:endParaRPr>
          </a:p>
        </p:txBody>
      </p:sp>
      <p:grpSp>
        <p:nvGrpSpPr>
          <p:cNvPr id="29" name="Group 28">
            <a:extLst>
              <a:ext uri="{FF2B5EF4-FFF2-40B4-BE49-F238E27FC236}">
                <a16:creationId xmlns:a16="http://schemas.microsoft.com/office/drawing/2014/main" id="{AD9846BB-A3FB-4E39-8030-31B7FAC8EF70}"/>
              </a:ext>
            </a:extLst>
          </p:cNvPr>
          <p:cNvGrpSpPr/>
          <p:nvPr/>
        </p:nvGrpSpPr>
        <p:grpSpPr>
          <a:xfrm>
            <a:off x="7989483" y="416160"/>
            <a:ext cx="4078471" cy="1995636"/>
            <a:chOff x="5758195" y="371382"/>
            <a:chExt cx="3058853" cy="1496727"/>
          </a:xfrm>
          <a:solidFill>
            <a:schemeClr val="bg2">
              <a:lumMod val="75000"/>
            </a:schemeClr>
          </a:solidFill>
        </p:grpSpPr>
        <p:sp>
          <p:nvSpPr>
            <p:cNvPr id="30" name="Rectangle 29">
              <a:extLst>
                <a:ext uri="{FF2B5EF4-FFF2-40B4-BE49-F238E27FC236}">
                  <a16:creationId xmlns:a16="http://schemas.microsoft.com/office/drawing/2014/main" id="{D390B00B-694B-4D11-ABAD-8299D4FFFE94}"/>
                </a:ext>
              </a:extLst>
            </p:cNvPr>
            <p:cNvSpPr/>
            <p:nvPr/>
          </p:nvSpPr>
          <p:spPr>
            <a:xfrm>
              <a:off x="6382193" y="371382"/>
              <a:ext cx="2434855"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defTabSz="609585"/>
              <a:r>
                <a:rPr lang="en-GB" sz="2400" dirty="0">
                  <a:solidFill>
                    <a:prstClr val="white"/>
                  </a:solidFill>
                  <a:latin typeface="Calibri"/>
                </a:rPr>
                <a:t>We flourish at different times and different speeds</a:t>
              </a:r>
            </a:p>
          </p:txBody>
        </p:sp>
        <p:cxnSp>
          <p:nvCxnSpPr>
            <p:cNvPr id="31" name="Straight Arrow Connector 30">
              <a:extLst>
                <a:ext uri="{FF2B5EF4-FFF2-40B4-BE49-F238E27FC236}">
                  <a16:creationId xmlns:a16="http://schemas.microsoft.com/office/drawing/2014/main" id="{B4AED93B-176B-4E0E-98B3-D72C75248EBC}"/>
                </a:ext>
              </a:extLst>
            </p:cNvPr>
            <p:cNvCxnSpPr>
              <a:cxnSpLocks/>
            </p:cNvCxnSpPr>
            <p:nvPr/>
          </p:nvCxnSpPr>
          <p:spPr>
            <a:xfrm flipV="1">
              <a:off x="5758195" y="1424763"/>
              <a:ext cx="1376252" cy="443346"/>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2448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893D57-CBB8-48DA-8A83-34E371FBD295}"/>
              </a:ext>
            </a:extLst>
          </p:cNvPr>
          <p:cNvPicPr>
            <a:picLocks noChangeAspect="1"/>
          </p:cNvPicPr>
          <p:nvPr/>
        </p:nvPicPr>
        <p:blipFill>
          <a:blip r:embed="rId3"/>
          <a:stretch>
            <a:fillRect/>
          </a:stretch>
        </p:blipFill>
        <p:spPr>
          <a:xfrm>
            <a:off x="7507793" y="178173"/>
            <a:ext cx="4413887" cy="5316173"/>
          </a:xfrm>
          <a:prstGeom prst="rect">
            <a:avLst/>
          </a:prstGeom>
        </p:spPr>
      </p:pic>
      <p:pic>
        <p:nvPicPr>
          <p:cNvPr id="4" name="Picture 3">
            <a:extLst>
              <a:ext uri="{FF2B5EF4-FFF2-40B4-BE49-F238E27FC236}">
                <a16:creationId xmlns:a16="http://schemas.microsoft.com/office/drawing/2014/main" id="{D2176633-AC6B-4228-8800-296FE083B253}"/>
              </a:ext>
            </a:extLst>
          </p:cNvPr>
          <p:cNvPicPr>
            <a:picLocks noChangeAspect="1"/>
          </p:cNvPicPr>
          <p:nvPr/>
        </p:nvPicPr>
        <p:blipFill>
          <a:blip r:embed="rId4"/>
          <a:stretch>
            <a:fillRect/>
          </a:stretch>
        </p:blipFill>
        <p:spPr>
          <a:xfrm>
            <a:off x="992576" y="948007"/>
            <a:ext cx="5353050" cy="4133850"/>
          </a:xfrm>
          <a:prstGeom prst="rect">
            <a:avLst/>
          </a:prstGeom>
        </p:spPr>
      </p:pic>
    </p:spTree>
    <p:extLst>
      <p:ext uri="{BB962C8B-B14F-4D97-AF65-F5344CB8AC3E}">
        <p14:creationId xmlns:p14="http://schemas.microsoft.com/office/powerpoint/2010/main" val="41714591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3C13276-B32F-44DF-BB0C-2E16EB295727}"/>
              </a:ext>
            </a:extLst>
          </p:cNvPr>
          <p:cNvGraphicFramePr>
            <a:graphicFrameLocks noGrp="1"/>
          </p:cNvGraphicFramePr>
          <p:nvPr/>
        </p:nvGraphicFramePr>
        <p:xfrm>
          <a:off x="312054" y="123373"/>
          <a:ext cx="11662232" cy="5337772"/>
        </p:xfrm>
        <a:graphic>
          <a:graphicData uri="http://schemas.openxmlformats.org/drawingml/2006/table">
            <a:tbl>
              <a:tblPr firstRow="1" bandRow="1">
                <a:tableStyleId>{93296810-A885-4BE3-A3E7-6D5BEEA58F35}</a:tableStyleId>
              </a:tblPr>
              <a:tblGrid>
                <a:gridCol w="5831116">
                  <a:extLst>
                    <a:ext uri="{9D8B030D-6E8A-4147-A177-3AD203B41FA5}">
                      <a16:colId xmlns:a16="http://schemas.microsoft.com/office/drawing/2014/main" val="2589394018"/>
                    </a:ext>
                  </a:extLst>
                </a:gridCol>
                <a:gridCol w="5831116">
                  <a:extLst>
                    <a:ext uri="{9D8B030D-6E8A-4147-A177-3AD203B41FA5}">
                      <a16:colId xmlns:a16="http://schemas.microsoft.com/office/drawing/2014/main" val="494215844"/>
                    </a:ext>
                  </a:extLst>
                </a:gridCol>
              </a:tblGrid>
              <a:tr h="467082">
                <a:tc>
                  <a:txBody>
                    <a:bodyPr/>
                    <a:lstStyle/>
                    <a:p>
                      <a:r>
                        <a:rPr lang="en-GB" sz="2400" dirty="0"/>
                        <a:t>Learning Plantation</a:t>
                      </a:r>
                    </a:p>
                  </a:txBody>
                  <a:tcPr marL="121920" marR="121920" marT="60960" marB="60960"/>
                </a:tc>
                <a:tc>
                  <a:txBody>
                    <a:bodyPr/>
                    <a:lstStyle/>
                    <a:p>
                      <a:r>
                        <a:rPr lang="en-GB" sz="2400" dirty="0"/>
                        <a:t>Learning Rainforest</a:t>
                      </a:r>
                    </a:p>
                  </a:txBody>
                  <a:tcPr marL="121920" marR="121920" marT="60960" marB="60960"/>
                </a:tc>
                <a:extLst>
                  <a:ext uri="{0D108BD9-81ED-4DB2-BD59-A6C34878D82A}">
                    <a16:rowId xmlns:a16="http://schemas.microsoft.com/office/drawing/2014/main" val="369110526"/>
                  </a:ext>
                </a:extLst>
              </a:tr>
              <a:tr h="841956">
                <a:tc>
                  <a:txBody>
                    <a:bodyPr/>
                    <a:lstStyle/>
                    <a:p>
                      <a:r>
                        <a:rPr lang="en-GB" sz="2400" dirty="0"/>
                        <a:t>‘A right way to do things’ – set routines – e.g. L.O. on the board every lesson</a:t>
                      </a:r>
                    </a:p>
                  </a:txBody>
                  <a:tcPr marL="121920" marR="121920" marT="60960" marB="60960"/>
                </a:tc>
                <a:tc>
                  <a:txBody>
                    <a:bodyPr/>
                    <a:lstStyle/>
                    <a:p>
                      <a:r>
                        <a:rPr lang="en-GB" sz="2400" dirty="0"/>
                        <a:t>Nourishing individual talents  - high trust/high challenge</a:t>
                      </a:r>
                    </a:p>
                  </a:txBody>
                  <a:tcPr marL="121920" marR="121920" marT="60960" marB="60960"/>
                </a:tc>
                <a:extLst>
                  <a:ext uri="{0D108BD9-81ED-4DB2-BD59-A6C34878D82A}">
                    <a16:rowId xmlns:a16="http://schemas.microsoft.com/office/drawing/2014/main" val="1081847209"/>
                  </a:ext>
                </a:extLst>
              </a:tr>
              <a:tr h="817393">
                <a:tc>
                  <a:txBody>
                    <a:bodyPr/>
                    <a:lstStyle/>
                    <a:p>
                      <a:r>
                        <a:rPr lang="en-GB" sz="2400" dirty="0"/>
                        <a:t>Leaders driven by compliance to external voices</a:t>
                      </a:r>
                    </a:p>
                  </a:txBody>
                  <a:tcPr marL="121920" marR="121920" marT="60960" marB="60960"/>
                </a:tc>
                <a:tc>
                  <a:txBody>
                    <a:bodyPr/>
                    <a:lstStyle/>
                    <a:p>
                      <a:r>
                        <a:rPr lang="en-GB" sz="2400" dirty="0"/>
                        <a:t>Great variety in pedagogy and OK to try new things all the time</a:t>
                      </a:r>
                    </a:p>
                  </a:txBody>
                  <a:tcPr marL="121920" marR="121920" marT="60960" marB="60960"/>
                </a:tc>
                <a:extLst>
                  <a:ext uri="{0D108BD9-81ED-4DB2-BD59-A6C34878D82A}">
                    <a16:rowId xmlns:a16="http://schemas.microsoft.com/office/drawing/2014/main" val="426128574"/>
                  </a:ext>
                </a:extLst>
              </a:tr>
              <a:tr h="817393">
                <a:tc>
                  <a:txBody>
                    <a:bodyPr/>
                    <a:lstStyle/>
                    <a:p>
                      <a:r>
                        <a:rPr lang="en-GB" sz="2400" dirty="0"/>
                        <a:t>T+L focused on what can be examined</a:t>
                      </a:r>
                    </a:p>
                  </a:txBody>
                  <a:tcPr marL="121920" marR="121920" marT="60960" marB="60960"/>
                </a:tc>
                <a:tc>
                  <a:txBody>
                    <a:bodyPr/>
                    <a:lstStyle/>
                    <a:p>
                      <a:r>
                        <a:rPr lang="en-GB" sz="2400" dirty="0"/>
                        <a:t>If creative approaches deliver, there is high level of autonomy</a:t>
                      </a:r>
                    </a:p>
                  </a:txBody>
                  <a:tcPr marL="121920" marR="121920" marT="60960" marB="60960"/>
                </a:tc>
                <a:extLst>
                  <a:ext uri="{0D108BD9-81ED-4DB2-BD59-A6C34878D82A}">
                    <a16:rowId xmlns:a16="http://schemas.microsoft.com/office/drawing/2014/main" val="1191630874"/>
                  </a:ext>
                </a:extLst>
              </a:tr>
              <a:tr h="582892">
                <a:tc>
                  <a:txBody>
                    <a:bodyPr/>
                    <a:lstStyle/>
                    <a:p>
                      <a:r>
                        <a:rPr lang="en-GB" sz="2400" dirty="0"/>
                        <a:t>Data has very high status</a:t>
                      </a:r>
                    </a:p>
                  </a:txBody>
                  <a:tcPr marL="121920" marR="121920" marT="60960" marB="60960"/>
                </a:tc>
                <a:tc>
                  <a:txBody>
                    <a:bodyPr/>
                    <a:lstStyle/>
                    <a:p>
                      <a:r>
                        <a:rPr lang="en-GB" sz="2400" dirty="0"/>
                        <a:t>Data is part of the picture of learning</a:t>
                      </a:r>
                    </a:p>
                  </a:txBody>
                  <a:tcPr marL="121920" marR="121920" marT="60960" marB="60960"/>
                </a:tc>
                <a:extLst>
                  <a:ext uri="{0D108BD9-81ED-4DB2-BD59-A6C34878D82A}">
                    <a16:rowId xmlns:a16="http://schemas.microsoft.com/office/drawing/2014/main" val="1830548507"/>
                  </a:ext>
                </a:extLst>
              </a:tr>
              <a:tr h="841956">
                <a:tc>
                  <a:txBody>
                    <a:bodyPr/>
                    <a:lstStyle/>
                    <a:p>
                      <a:r>
                        <a:rPr lang="en-GB" sz="2400" dirty="0"/>
                        <a:t>Interventions heavily focused  on short-term gains</a:t>
                      </a:r>
                    </a:p>
                  </a:txBody>
                  <a:tcPr marL="121920" marR="121920" marT="60960" marB="60960"/>
                </a:tc>
                <a:tc>
                  <a:txBody>
                    <a:bodyPr/>
                    <a:lstStyle/>
                    <a:p>
                      <a:r>
                        <a:rPr lang="en-GB" sz="2400" dirty="0"/>
                        <a:t>T+L structures are dynamic/organic, aligning T+L to stated school values</a:t>
                      </a:r>
                    </a:p>
                  </a:txBody>
                  <a:tcPr marL="121920" marR="121920" marT="60960" marB="60960"/>
                </a:tc>
                <a:extLst>
                  <a:ext uri="{0D108BD9-81ED-4DB2-BD59-A6C34878D82A}">
                    <a16:rowId xmlns:a16="http://schemas.microsoft.com/office/drawing/2014/main" val="463153819"/>
                  </a:ext>
                </a:extLst>
              </a:tr>
              <a:tr h="841956">
                <a:tc>
                  <a:txBody>
                    <a:bodyPr/>
                    <a:lstStyle/>
                    <a:p>
                      <a:r>
                        <a:rPr lang="en-GB" sz="2400" dirty="0"/>
                        <a:t>Creativity becomes rules – e.g. standardised homework format etc.</a:t>
                      </a:r>
                    </a:p>
                  </a:txBody>
                  <a:tcPr marL="121920" marR="121920" marT="60960" marB="60960"/>
                </a:tc>
                <a:tc>
                  <a:txBody>
                    <a:bodyPr/>
                    <a:lstStyle/>
                    <a:p>
                      <a:r>
                        <a:rPr lang="en-GB" sz="2400" dirty="0"/>
                        <a:t>Highly personalised CPD</a:t>
                      </a:r>
                    </a:p>
                  </a:txBody>
                  <a:tcPr marL="121920" marR="121920" marT="60960" marB="60960"/>
                </a:tc>
                <a:extLst>
                  <a:ext uri="{0D108BD9-81ED-4DB2-BD59-A6C34878D82A}">
                    <a16:rowId xmlns:a16="http://schemas.microsoft.com/office/drawing/2014/main" val="3387007941"/>
                  </a:ext>
                </a:extLst>
              </a:tr>
            </a:tbl>
          </a:graphicData>
        </a:graphic>
      </p:graphicFrame>
    </p:spTree>
    <p:extLst>
      <p:ext uri="{BB962C8B-B14F-4D97-AF65-F5344CB8AC3E}">
        <p14:creationId xmlns:p14="http://schemas.microsoft.com/office/powerpoint/2010/main" val="265731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1375B6-B952-4672-BDF6-0A56FEE59B16}"/>
              </a:ext>
            </a:extLst>
          </p:cNvPr>
          <p:cNvPicPr>
            <a:picLocks noChangeAspect="1"/>
          </p:cNvPicPr>
          <p:nvPr/>
        </p:nvPicPr>
        <p:blipFill>
          <a:blip r:embed="rId3"/>
          <a:stretch>
            <a:fillRect/>
          </a:stretch>
        </p:blipFill>
        <p:spPr>
          <a:xfrm>
            <a:off x="698579" y="436223"/>
            <a:ext cx="3572056" cy="4983487"/>
          </a:xfrm>
          <a:prstGeom prst="rect">
            <a:avLst/>
          </a:prstGeom>
        </p:spPr>
      </p:pic>
      <p:sp>
        <p:nvSpPr>
          <p:cNvPr id="3" name="TextBox 2">
            <a:extLst>
              <a:ext uri="{FF2B5EF4-FFF2-40B4-BE49-F238E27FC236}">
                <a16:creationId xmlns:a16="http://schemas.microsoft.com/office/drawing/2014/main" id="{A7815E21-B38C-43D1-9CA2-BB7890207EE5}"/>
              </a:ext>
            </a:extLst>
          </p:cNvPr>
          <p:cNvSpPr txBox="1"/>
          <p:nvPr/>
        </p:nvSpPr>
        <p:spPr>
          <a:xfrm>
            <a:off x="4623116" y="533298"/>
            <a:ext cx="6980109" cy="4832092"/>
          </a:xfrm>
          <a:prstGeom prst="rect">
            <a:avLst/>
          </a:prstGeom>
          <a:noFill/>
        </p:spPr>
        <p:txBody>
          <a:bodyPr wrap="square" rtlCol="0">
            <a:spAutoFit/>
          </a:bodyPr>
          <a:lstStyle/>
          <a:p>
            <a:r>
              <a:rPr lang="en-GB" sz="2200" dirty="0"/>
              <a:t>‘The job of a good curriculum is to inspire teachers, not instruct them’</a:t>
            </a:r>
          </a:p>
          <a:p>
            <a:r>
              <a:rPr lang="en-GB" sz="2200" i="1" dirty="0"/>
              <a:t>Russell Hobby</a:t>
            </a:r>
          </a:p>
          <a:p>
            <a:endParaRPr lang="en-GB" sz="2200" i="1" dirty="0"/>
          </a:p>
          <a:p>
            <a:r>
              <a:rPr lang="en-GB" sz="2200" dirty="0"/>
              <a:t>‘Knowledge is power. Information is liberating’</a:t>
            </a:r>
          </a:p>
          <a:p>
            <a:r>
              <a:rPr lang="en-GB" sz="2200" i="1" dirty="0"/>
              <a:t>Kofi Annan</a:t>
            </a:r>
          </a:p>
          <a:p>
            <a:endParaRPr lang="en-GB" sz="2200" i="1" dirty="0"/>
          </a:p>
          <a:p>
            <a:r>
              <a:rPr lang="en-GB" sz="2200" dirty="0"/>
              <a:t>‘It is not the beauty of a building you should look at; it’s the construction of the foundation that will stand the test of time.’</a:t>
            </a:r>
          </a:p>
          <a:p>
            <a:r>
              <a:rPr lang="en-GB" sz="2200" i="1" dirty="0"/>
              <a:t>David Allen Coe</a:t>
            </a:r>
          </a:p>
          <a:p>
            <a:endParaRPr lang="en-GB" sz="2200" i="1" dirty="0"/>
          </a:p>
          <a:p>
            <a:r>
              <a:rPr lang="en-GB" sz="2200" dirty="0"/>
              <a:t>‘Question everything. Learn something’</a:t>
            </a:r>
          </a:p>
          <a:p>
            <a:r>
              <a:rPr lang="en-GB" sz="2200" i="1" dirty="0"/>
              <a:t>Euripides</a:t>
            </a:r>
          </a:p>
        </p:txBody>
      </p:sp>
    </p:spTree>
    <p:extLst>
      <p:ext uri="{BB962C8B-B14F-4D97-AF65-F5344CB8AC3E}">
        <p14:creationId xmlns:p14="http://schemas.microsoft.com/office/powerpoint/2010/main" val="3984896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F4B09D-2173-4849-B095-85AB786D8E56}"/>
              </a:ext>
            </a:extLst>
          </p:cNvPr>
          <p:cNvPicPr>
            <a:picLocks noChangeAspect="1"/>
          </p:cNvPicPr>
          <p:nvPr/>
        </p:nvPicPr>
        <p:blipFill>
          <a:blip r:embed="rId3"/>
          <a:stretch>
            <a:fillRect/>
          </a:stretch>
        </p:blipFill>
        <p:spPr>
          <a:xfrm>
            <a:off x="595322" y="472849"/>
            <a:ext cx="3572566" cy="4980864"/>
          </a:xfrm>
          <a:prstGeom prst="rect">
            <a:avLst/>
          </a:prstGeom>
        </p:spPr>
      </p:pic>
      <p:sp>
        <p:nvSpPr>
          <p:cNvPr id="3" name="TextBox 2">
            <a:extLst>
              <a:ext uri="{FF2B5EF4-FFF2-40B4-BE49-F238E27FC236}">
                <a16:creationId xmlns:a16="http://schemas.microsoft.com/office/drawing/2014/main" id="{0C4FB9DA-F286-4496-8C1A-28DEE7827632}"/>
              </a:ext>
            </a:extLst>
          </p:cNvPr>
          <p:cNvSpPr txBox="1"/>
          <p:nvPr/>
        </p:nvSpPr>
        <p:spPr>
          <a:xfrm>
            <a:off x="4373217" y="472849"/>
            <a:ext cx="7223461" cy="4647426"/>
          </a:xfrm>
          <a:prstGeom prst="rect">
            <a:avLst/>
          </a:prstGeom>
          <a:noFill/>
        </p:spPr>
        <p:txBody>
          <a:bodyPr wrap="square" rtlCol="0">
            <a:spAutoFit/>
          </a:bodyPr>
          <a:lstStyle/>
          <a:p>
            <a:r>
              <a:rPr lang="en-GB" sz="3600" dirty="0"/>
              <a:t>Read ‘Curriculum Purpose’</a:t>
            </a:r>
          </a:p>
          <a:p>
            <a:endParaRPr lang="en-GB" sz="3600" dirty="0"/>
          </a:p>
          <a:p>
            <a:r>
              <a:rPr lang="en-GB" sz="3200" dirty="0"/>
              <a:t>What stands out to you?</a:t>
            </a:r>
          </a:p>
          <a:p>
            <a:endParaRPr lang="en-GB" sz="3200" dirty="0"/>
          </a:p>
          <a:p>
            <a:r>
              <a:rPr lang="en-GB" sz="3200" dirty="0"/>
              <a:t>Is there anything here you might not have considered?</a:t>
            </a:r>
          </a:p>
          <a:p>
            <a:endParaRPr lang="en-GB" sz="3200" dirty="0"/>
          </a:p>
          <a:p>
            <a:r>
              <a:rPr lang="en-GB" sz="3200" dirty="0"/>
              <a:t>How far would children in your classes be able to say ‘we are learning this </a:t>
            </a:r>
            <a:r>
              <a:rPr lang="en-GB" sz="3200" i="1" dirty="0"/>
              <a:t>so that</a:t>
            </a:r>
            <a:r>
              <a:rPr lang="en-GB" sz="3200" dirty="0"/>
              <a:t>…’</a:t>
            </a:r>
          </a:p>
        </p:txBody>
      </p:sp>
    </p:spTree>
    <p:extLst>
      <p:ext uri="{BB962C8B-B14F-4D97-AF65-F5344CB8AC3E}">
        <p14:creationId xmlns:p14="http://schemas.microsoft.com/office/powerpoint/2010/main" val="30365730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9E7B16A-B316-452C-BECD-A41DD63BDFE6}"/>
              </a:ext>
            </a:extLst>
          </p:cNvPr>
          <p:cNvGrpSpPr/>
          <p:nvPr/>
        </p:nvGrpSpPr>
        <p:grpSpPr>
          <a:xfrm>
            <a:off x="2256628" y="738545"/>
            <a:ext cx="7678744" cy="4335254"/>
            <a:chOff x="0" y="-546892"/>
            <a:chExt cx="7678744" cy="4335254"/>
          </a:xfrm>
        </p:grpSpPr>
        <p:sp>
          <p:nvSpPr>
            <p:cNvPr id="4" name="Rectangle: Rounded Corners 3">
              <a:extLst>
                <a:ext uri="{FF2B5EF4-FFF2-40B4-BE49-F238E27FC236}">
                  <a16:creationId xmlns:a16="http://schemas.microsoft.com/office/drawing/2014/main" id="{765F9025-FB39-449D-80AF-283A6A8B669B}"/>
                </a:ext>
              </a:extLst>
            </p:cNvPr>
            <p:cNvSpPr/>
            <p:nvPr/>
          </p:nvSpPr>
          <p:spPr>
            <a:xfrm>
              <a:off x="0" y="-498764"/>
              <a:ext cx="7678744" cy="428712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 name="Rectangle: Rounded Corners 4">
              <a:extLst>
                <a:ext uri="{FF2B5EF4-FFF2-40B4-BE49-F238E27FC236}">
                  <a16:creationId xmlns:a16="http://schemas.microsoft.com/office/drawing/2014/main" id="{1E71F34B-D0B8-4F87-A703-44E0B9217E83}"/>
                </a:ext>
              </a:extLst>
            </p:cNvPr>
            <p:cNvSpPr txBox="1"/>
            <p:nvPr/>
          </p:nvSpPr>
          <p:spPr>
            <a:xfrm>
              <a:off x="42438" y="-546892"/>
              <a:ext cx="7636306" cy="43352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GB" sz="8000" b="1" dirty="0"/>
                <a:t>Designing a Curriculum for Wisdom</a:t>
              </a:r>
              <a:endParaRPr lang="en-US" sz="8000" kern="1200" dirty="0"/>
            </a:p>
          </p:txBody>
        </p:sp>
      </p:grpSp>
    </p:spTree>
    <p:extLst>
      <p:ext uri="{BB962C8B-B14F-4D97-AF65-F5344CB8AC3E}">
        <p14:creationId xmlns:p14="http://schemas.microsoft.com/office/powerpoint/2010/main" val="15045679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B6CE17B0-DEE1-448E-8E87-B335DD144933}"/>
              </a:ext>
            </a:extLst>
          </p:cNvPr>
          <p:cNvPicPr>
            <a:picLocks noChangeAspect="1"/>
          </p:cNvPicPr>
          <p:nvPr/>
        </p:nvPicPr>
        <p:blipFill rotWithShape="1">
          <a:blip r:embed="rId3">
            <a:extLst>
              <a:ext uri="{28A0092B-C50C-407E-A947-70E740481C1C}">
                <a14:useLocalDpi xmlns:a14="http://schemas.microsoft.com/office/drawing/2010/main" val="0"/>
              </a:ext>
            </a:extLst>
          </a:blip>
          <a:srcRect l="5893" t="44206" r="23473" b="25101"/>
          <a:stretch/>
        </p:blipFill>
        <p:spPr>
          <a:xfrm>
            <a:off x="226499" y="440447"/>
            <a:ext cx="11693422" cy="3387538"/>
          </a:xfrm>
          <a:prstGeom prst="rect">
            <a:avLst/>
          </a:prstGeom>
        </p:spPr>
      </p:pic>
    </p:spTree>
    <p:extLst>
      <p:ext uri="{BB962C8B-B14F-4D97-AF65-F5344CB8AC3E}">
        <p14:creationId xmlns:p14="http://schemas.microsoft.com/office/powerpoint/2010/main" val="23362302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467A5B-1D41-4336-A0E9-C9674CC50D6E}"/>
              </a:ext>
            </a:extLst>
          </p:cNvPr>
          <p:cNvSpPr txBox="1"/>
          <p:nvPr/>
        </p:nvSpPr>
        <p:spPr>
          <a:xfrm>
            <a:off x="500332" y="362309"/>
            <a:ext cx="11542256" cy="4524315"/>
          </a:xfrm>
          <a:prstGeom prst="rect">
            <a:avLst/>
          </a:prstGeom>
          <a:noFill/>
        </p:spPr>
        <p:txBody>
          <a:bodyPr wrap="square" rtlCol="0">
            <a:spAutoFit/>
          </a:bodyPr>
          <a:lstStyle/>
          <a:p>
            <a:r>
              <a:rPr lang="en-GB" sz="2400" dirty="0"/>
              <a:t>Wisdom is…</a:t>
            </a:r>
          </a:p>
          <a:p>
            <a:r>
              <a:rPr lang="en-GB" sz="2400" dirty="0"/>
              <a:t>Wisdom is a </a:t>
            </a:r>
            <a:r>
              <a:rPr lang="en-GB" sz="2400" b="1" dirty="0"/>
              <a:t>shared conversation </a:t>
            </a:r>
            <a:r>
              <a:rPr lang="en-GB" sz="2400" dirty="0"/>
              <a:t>not a one-way transaction</a:t>
            </a:r>
          </a:p>
          <a:p>
            <a:r>
              <a:rPr lang="en-GB" sz="2400" dirty="0"/>
              <a:t>Wisdom is reliant on one expert, but </a:t>
            </a:r>
            <a:r>
              <a:rPr lang="en-GB" sz="2400" b="1" dirty="0"/>
              <a:t>seeks other views</a:t>
            </a:r>
          </a:p>
          <a:p>
            <a:r>
              <a:rPr lang="en-GB" sz="2400" dirty="0"/>
              <a:t>Wisdom is </a:t>
            </a:r>
            <a:r>
              <a:rPr lang="en-GB" sz="2400" b="1" dirty="0"/>
              <a:t>reading slowly </a:t>
            </a:r>
            <a:r>
              <a:rPr lang="en-GB" sz="2400" dirty="0"/>
              <a:t>and </a:t>
            </a:r>
            <a:r>
              <a:rPr lang="en-GB" sz="2400" b="1" dirty="0"/>
              <a:t>widely</a:t>
            </a:r>
          </a:p>
          <a:p>
            <a:r>
              <a:rPr lang="en-GB" sz="2400" dirty="0"/>
              <a:t>Wisdom is </a:t>
            </a:r>
            <a:r>
              <a:rPr lang="en-GB" sz="2400" b="1" dirty="0"/>
              <a:t>connecting and synthesising</a:t>
            </a:r>
            <a:r>
              <a:rPr lang="en-GB" sz="2400" dirty="0"/>
              <a:t>, re-using and rejecting</a:t>
            </a:r>
          </a:p>
          <a:p>
            <a:r>
              <a:rPr lang="en-GB" sz="2400" dirty="0"/>
              <a:t>Wisdom loves </a:t>
            </a:r>
            <a:r>
              <a:rPr lang="en-GB" sz="2400" b="1" dirty="0"/>
              <a:t>detail</a:t>
            </a:r>
            <a:r>
              <a:rPr lang="en-GB" sz="2400" dirty="0"/>
              <a:t>, not just superficiality</a:t>
            </a:r>
          </a:p>
          <a:p>
            <a:r>
              <a:rPr lang="en-GB" sz="2400" dirty="0"/>
              <a:t>Wisdom unleashes</a:t>
            </a:r>
            <a:r>
              <a:rPr lang="en-GB" sz="2400" b="1" dirty="0"/>
              <a:t> imagination</a:t>
            </a:r>
          </a:p>
          <a:p>
            <a:r>
              <a:rPr lang="en-GB" sz="2400" dirty="0"/>
              <a:t>Wisdom needs </a:t>
            </a:r>
            <a:r>
              <a:rPr lang="en-GB" sz="2400" b="1" dirty="0"/>
              <a:t>diversity</a:t>
            </a:r>
            <a:r>
              <a:rPr lang="en-GB" sz="2400" dirty="0"/>
              <a:t>, not just because it’s right but  because it’s inherently better</a:t>
            </a:r>
          </a:p>
          <a:p>
            <a:r>
              <a:rPr lang="en-GB" sz="2400" dirty="0"/>
              <a:t>Wisdom is making </a:t>
            </a:r>
            <a:r>
              <a:rPr lang="en-GB" sz="2400" b="1" dirty="0"/>
              <a:t>choices</a:t>
            </a:r>
            <a:r>
              <a:rPr lang="en-GB" sz="2400" dirty="0"/>
              <a:t>, sometimes between two seemingly good things</a:t>
            </a:r>
          </a:p>
          <a:p>
            <a:r>
              <a:rPr lang="en-GB" sz="2400" dirty="0"/>
              <a:t>Wisdom is </a:t>
            </a:r>
            <a:r>
              <a:rPr lang="en-GB" sz="2400" b="1" dirty="0"/>
              <a:t>inherited</a:t>
            </a:r>
            <a:r>
              <a:rPr lang="en-GB" sz="2400" dirty="0"/>
              <a:t> from those in community &amp; family around us</a:t>
            </a:r>
          </a:p>
          <a:p>
            <a:r>
              <a:rPr lang="en-GB" sz="2400" dirty="0"/>
              <a:t>Wisdom always permits </a:t>
            </a:r>
            <a:r>
              <a:rPr lang="en-GB" sz="2400" b="1" dirty="0"/>
              <a:t>good questions</a:t>
            </a:r>
            <a:r>
              <a:rPr lang="en-GB" sz="2400" dirty="0"/>
              <a:t>, but has the </a:t>
            </a:r>
            <a:r>
              <a:rPr lang="en-GB" sz="2400" b="1" dirty="0"/>
              <a:t>confidence</a:t>
            </a:r>
            <a:r>
              <a:rPr lang="en-GB" sz="2400" dirty="0"/>
              <a:t> to articulate clear answers</a:t>
            </a:r>
          </a:p>
          <a:p>
            <a:r>
              <a:rPr lang="en-GB" sz="2400" dirty="0"/>
              <a:t>Wisdom views mistakes with </a:t>
            </a:r>
            <a:r>
              <a:rPr lang="en-GB" sz="2400" b="1" dirty="0"/>
              <a:t>perspective</a:t>
            </a:r>
          </a:p>
        </p:txBody>
      </p:sp>
      <p:sp>
        <p:nvSpPr>
          <p:cNvPr id="3" name="Rectangle: Rounded Corners 2">
            <a:extLst>
              <a:ext uri="{FF2B5EF4-FFF2-40B4-BE49-F238E27FC236}">
                <a16:creationId xmlns:a16="http://schemas.microsoft.com/office/drawing/2014/main" id="{E6D55760-1145-4FE6-B9AF-4592AEDCB05A}"/>
              </a:ext>
            </a:extLst>
          </p:cNvPr>
          <p:cNvSpPr/>
          <p:nvPr/>
        </p:nvSpPr>
        <p:spPr>
          <a:xfrm>
            <a:off x="1386541" y="5020235"/>
            <a:ext cx="9060329" cy="54983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t>Can you replace ‘wisdom’ with ‘learning’ in these phrases?</a:t>
            </a:r>
          </a:p>
        </p:txBody>
      </p:sp>
    </p:spTree>
    <p:extLst>
      <p:ext uri="{BB962C8B-B14F-4D97-AF65-F5344CB8AC3E}">
        <p14:creationId xmlns:p14="http://schemas.microsoft.com/office/powerpoint/2010/main" val="808601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9301646-2EA2-46CB-9A5B-FC6B787EDA65}"/>
              </a:ext>
            </a:extLst>
          </p:cNvPr>
          <p:cNvSpPr txBox="1"/>
          <p:nvPr/>
        </p:nvSpPr>
        <p:spPr>
          <a:xfrm>
            <a:off x="8593088" y="2005307"/>
            <a:ext cx="2856790" cy="1200329"/>
          </a:xfrm>
          <a:prstGeom prst="rect">
            <a:avLst/>
          </a:prstGeom>
          <a:noFill/>
        </p:spPr>
        <p:txBody>
          <a:bodyPr wrap="square" rtlCol="0">
            <a:spAutoFit/>
          </a:bodyPr>
          <a:lstStyle/>
          <a:p>
            <a:r>
              <a:rPr lang="en-GB" sz="3600" dirty="0"/>
              <a:t>Developing Imagination</a:t>
            </a:r>
          </a:p>
        </p:txBody>
      </p:sp>
      <p:pic>
        <p:nvPicPr>
          <p:cNvPr id="7" name="Picture 6">
            <a:extLst>
              <a:ext uri="{FF2B5EF4-FFF2-40B4-BE49-F238E27FC236}">
                <a16:creationId xmlns:a16="http://schemas.microsoft.com/office/drawing/2014/main" id="{9CAF15BA-7CD9-43C0-AC76-EBAA2F1404BD}"/>
              </a:ext>
            </a:extLst>
          </p:cNvPr>
          <p:cNvPicPr>
            <a:picLocks noChangeAspect="1"/>
          </p:cNvPicPr>
          <p:nvPr/>
        </p:nvPicPr>
        <p:blipFill>
          <a:blip r:embed="rId3"/>
          <a:stretch>
            <a:fillRect/>
          </a:stretch>
        </p:blipFill>
        <p:spPr>
          <a:xfrm>
            <a:off x="448710" y="386056"/>
            <a:ext cx="7918785" cy="4958355"/>
          </a:xfrm>
          <a:prstGeom prst="rect">
            <a:avLst/>
          </a:prstGeom>
        </p:spPr>
      </p:pic>
    </p:spTree>
    <p:extLst>
      <p:ext uri="{BB962C8B-B14F-4D97-AF65-F5344CB8AC3E}">
        <p14:creationId xmlns:p14="http://schemas.microsoft.com/office/powerpoint/2010/main" val="6267750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CAF6-514D-472B-BD46-8204025B31D7}"/>
              </a:ext>
            </a:extLst>
          </p:cNvPr>
          <p:cNvPicPr>
            <a:picLocks noChangeAspect="1"/>
          </p:cNvPicPr>
          <p:nvPr/>
        </p:nvPicPr>
        <p:blipFill>
          <a:blip r:embed="rId3"/>
          <a:stretch>
            <a:fillRect/>
          </a:stretch>
        </p:blipFill>
        <p:spPr>
          <a:xfrm>
            <a:off x="-21890" y="0"/>
            <a:ext cx="12213890" cy="6845730"/>
          </a:xfrm>
          <a:prstGeom prst="rect">
            <a:avLst/>
          </a:prstGeom>
        </p:spPr>
      </p:pic>
    </p:spTree>
    <p:extLst>
      <p:ext uri="{BB962C8B-B14F-4D97-AF65-F5344CB8AC3E}">
        <p14:creationId xmlns:p14="http://schemas.microsoft.com/office/powerpoint/2010/main" val="3166441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783E21-646F-42AA-89D8-58B6FCB3E4CD}"/>
              </a:ext>
            </a:extLst>
          </p:cNvPr>
          <p:cNvPicPr>
            <a:picLocks noChangeAspect="1"/>
          </p:cNvPicPr>
          <p:nvPr/>
        </p:nvPicPr>
        <p:blipFill>
          <a:blip r:embed="rId3"/>
          <a:stretch>
            <a:fillRect/>
          </a:stretch>
        </p:blipFill>
        <p:spPr>
          <a:xfrm>
            <a:off x="0" y="10134"/>
            <a:ext cx="12210071" cy="6847865"/>
          </a:xfrm>
          <a:prstGeom prst="rect">
            <a:avLst/>
          </a:prstGeom>
        </p:spPr>
      </p:pic>
    </p:spTree>
    <p:extLst>
      <p:ext uri="{BB962C8B-B14F-4D97-AF65-F5344CB8AC3E}">
        <p14:creationId xmlns:p14="http://schemas.microsoft.com/office/powerpoint/2010/main" val="33605389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032000" y="719667"/>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78385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160169" y="911565"/>
            <a:ext cx="5518484" cy="3311091"/>
          </a:xfrm>
          <a:prstGeom prst="rect">
            <a:avLst/>
          </a:prstGeom>
        </p:spPr>
      </p:pic>
      <p:sp>
        <p:nvSpPr>
          <p:cNvPr id="3" name="TextBox 2"/>
          <p:cNvSpPr txBox="1"/>
          <p:nvPr/>
        </p:nvSpPr>
        <p:spPr>
          <a:xfrm>
            <a:off x="288758" y="561474"/>
            <a:ext cx="5534527" cy="4687950"/>
          </a:xfrm>
          <a:prstGeom prst="rect">
            <a:avLst/>
          </a:prstGeom>
          <a:noFill/>
        </p:spPr>
        <p:txBody>
          <a:bodyPr wrap="square" rtlCol="0">
            <a:spAutoFit/>
          </a:bodyPr>
          <a:lstStyle/>
          <a:p>
            <a:pPr algn="ctr"/>
            <a:r>
              <a:rPr lang="en-GB" sz="3733" dirty="0"/>
              <a:t>“If the Vision for Education fails to make and sustain meaningful connections between a school’s ethos and its outcomes, it will become nothing more than a deeply eloquent and well-meaning piece of writing…”</a:t>
            </a:r>
          </a:p>
        </p:txBody>
      </p:sp>
    </p:spTree>
    <p:extLst>
      <p:ext uri="{BB962C8B-B14F-4D97-AF65-F5344CB8AC3E}">
        <p14:creationId xmlns:p14="http://schemas.microsoft.com/office/powerpoint/2010/main" val="1092176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074569" y="945261"/>
            <a:ext cx="5342020" cy="3539046"/>
          </a:xfrm>
          <a:prstGeom prst="rect">
            <a:avLst/>
          </a:prstGeom>
          <a:noFill/>
        </p:spPr>
        <p:txBody>
          <a:bodyPr wrap="square" rtlCol="0">
            <a:spAutoFit/>
          </a:bodyPr>
          <a:lstStyle/>
          <a:p>
            <a:r>
              <a:rPr lang="en-GB" sz="3733" dirty="0"/>
              <a:t>“..It must come off the shelf and be brought to life through leaders evaluating its potential impact on every area of day-to-day school life…”</a:t>
            </a:r>
            <a:endParaRPr lang="en-GB" sz="2400" dirty="0"/>
          </a:p>
        </p:txBody>
      </p:sp>
      <p:pic>
        <p:nvPicPr>
          <p:cNvPr id="4" name="Picture 3"/>
          <p:cNvPicPr>
            <a:picLocks noChangeAspect="1"/>
          </p:cNvPicPr>
          <p:nvPr/>
        </p:nvPicPr>
        <p:blipFill>
          <a:blip r:embed="rId3"/>
          <a:stretch>
            <a:fillRect/>
          </a:stretch>
        </p:blipFill>
        <p:spPr>
          <a:xfrm>
            <a:off x="834189" y="908760"/>
            <a:ext cx="5420252" cy="3606709"/>
          </a:xfrm>
          <a:prstGeom prst="rect">
            <a:avLst/>
          </a:prstGeom>
        </p:spPr>
      </p:pic>
    </p:spTree>
    <p:extLst>
      <p:ext uri="{BB962C8B-B14F-4D97-AF65-F5344CB8AC3E}">
        <p14:creationId xmlns:p14="http://schemas.microsoft.com/office/powerpoint/2010/main" val="1097058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9810" y="1106905"/>
            <a:ext cx="5342020" cy="3539046"/>
          </a:xfrm>
          <a:prstGeom prst="rect">
            <a:avLst/>
          </a:prstGeom>
          <a:noFill/>
        </p:spPr>
        <p:txBody>
          <a:bodyPr wrap="square" rtlCol="0">
            <a:spAutoFit/>
          </a:bodyPr>
          <a:lstStyle/>
          <a:p>
            <a:r>
              <a:rPr lang="en-GB" sz="3733" dirty="0"/>
              <a:t>“…This dynamic and enhancing connection between ethos and outcomes is what we mean by ‘</a:t>
            </a:r>
            <a:r>
              <a:rPr lang="en-GB" sz="3733" b="1" dirty="0"/>
              <a:t>Bringing the Vision Alive</a:t>
            </a:r>
            <a:r>
              <a:rPr lang="en-GB" sz="3733" dirty="0"/>
              <a:t>.’” </a:t>
            </a:r>
          </a:p>
        </p:txBody>
      </p:sp>
      <p:pic>
        <p:nvPicPr>
          <p:cNvPr id="4" name="Picture 3"/>
          <p:cNvPicPr>
            <a:picLocks noChangeAspect="1"/>
          </p:cNvPicPr>
          <p:nvPr/>
        </p:nvPicPr>
        <p:blipFill>
          <a:blip r:embed="rId3"/>
          <a:stretch>
            <a:fillRect/>
          </a:stretch>
        </p:blipFill>
        <p:spPr>
          <a:xfrm>
            <a:off x="6462118" y="1106905"/>
            <a:ext cx="5232231" cy="3481120"/>
          </a:xfrm>
          <a:prstGeom prst="rect">
            <a:avLst/>
          </a:prstGeom>
        </p:spPr>
      </p:pic>
    </p:spTree>
    <p:extLst>
      <p:ext uri="{BB962C8B-B14F-4D97-AF65-F5344CB8AC3E}">
        <p14:creationId xmlns:p14="http://schemas.microsoft.com/office/powerpoint/2010/main" val="2871748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3B5C34-3D84-4B95-BE1E-F29211A995B1}"/>
              </a:ext>
            </a:extLst>
          </p:cNvPr>
          <p:cNvPicPr>
            <a:picLocks noChangeAspect="1"/>
          </p:cNvPicPr>
          <p:nvPr/>
        </p:nvPicPr>
        <p:blipFill>
          <a:blip r:embed="rId3"/>
          <a:stretch>
            <a:fillRect/>
          </a:stretch>
        </p:blipFill>
        <p:spPr>
          <a:xfrm>
            <a:off x="677885" y="312373"/>
            <a:ext cx="11234153" cy="4782141"/>
          </a:xfrm>
          <a:prstGeom prst="rect">
            <a:avLst/>
          </a:prstGeom>
        </p:spPr>
      </p:pic>
    </p:spTree>
    <p:extLst>
      <p:ext uri="{BB962C8B-B14F-4D97-AF65-F5344CB8AC3E}">
        <p14:creationId xmlns:p14="http://schemas.microsoft.com/office/powerpoint/2010/main" val="22182819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5183" y="2401455"/>
            <a:ext cx="2523460" cy="830997"/>
          </a:xfrm>
          <a:prstGeom prst="rect">
            <a:avLst/>
          </a:prstGeom>
          <a:solidFill>
            <a:schemeClr val="accent2">
              <a:lumMod val="20000"/>
              <a:lumOff val="80000"/>
            </a:schemeClr>
          </a:solidFill>
        </p:spPr>
        <p:txBody>
          <a:bodyPr wrap="square" rtlCol="0">
            <a:spAutoFit/>
          </a:bodyPr>
          <a:lstStyle/>
          <a:p>
            <a:pPr algn="ctr" defTabSz="609585"/>
            <a:r>
              <a:rPr lang="en-GB" sz="4800" b="1" dirty="0">
                <a:solidFill>
                  <a:prstClr val="black"/>
                </a:solidFill>
                <a:latin typeface="Calibri"/>
              </a:rPr>
              <a:t>ethos</a:t>
            </a:r>
          </a:p>
        </p:txBody>
      </p:sp>
      <p:sp>
        <p:nvSpPr>
          <p:cNvPr id="4" name="TextBox 3"/>
          <p:cNvSpPr txBox="1"/>
          <p:nvPr/>
        </p:nvSpPr>
        <p:spPr>
          <a:xfrm>
            <a:off x="8477694" y="2401455"/>
            <a:ext cx="3558364" cy="830997"/>
          </a:xfrm>
          <a:prstGeom prst="rect">
            <a:avLst/>
          </a:prstGeom>
          <a:solidFill>
            <a:schemeClr val="accent2">
              <a:lumMod val="20000"/>
              <a:lumOff val="80000"/>
            </a:schemeClr>
          </a:solidFill>
        </p:spPr>
        <p:txBody>
          <a:bodyPr wrap="square" rtlCol="0">
            <a:spAutoFit/>
          </a:bodyPr>
          <a:lstStyle/>
          <a:p>
            <a:pPr algn="ctr" defTabSz="609585"/>
            <a:r>
              <a:rPr lang="en-GB" sz="4800" b="1" dirty="0">
                <a:solidFill>
                  <a:prstClr val="black"/>
                </a:solidFill>
                <a:latin typeface="Calibri"/>
              </a:rPr>
              <a:t>outcomes</a:t>
            </a:r>
          </a:p>
        </p:txBody>
      </p:sp>
      <p:sp>
        <p:nvSpPr>
          <p:cNvPr id="6" name="TextBox 5"/>
          <p:cNvSpPr txBox="1"/>
          <p:nvPr/>
        </p:nvSpPr>
        <p:spPr>
          <a:xfrm>
            <a:off x="255183" y="3509449"/>
            <a:ext cx="7315572" cy="2308324"/>
          </a:xfrm>
          <a:prstGeom prst="rect">
            <a:avLst/>
          </a:prstGeom>
          <a:noFill/>
        </p:spPr>
        <p:txBody>
          <a:bodyPr wrap="square" rtlCol="0">
            <a:spAutoFit/>
          </a:bodyPr>
          <a:lstStyle/>
          <a:p>
            <a:pPr defTabSz="609585"/>
            <a:r>
              <a:rPr lang="en-GB" sz="2400" b="1" dirty="0">
                <a:solidFill>
                  <a:prstClr val="black"/>
                </a:solidFill>
                <a:latin typeface="Calibri"/>
              </a:rPr>
              <a:t>How do you define this for your school? </a:t>
            </a:r>
          </a:p>
          <a:p>
            <a:pPr defTabSz="609585"/>
            <a:r>
              <a:rPr lang="en-GB" sz="2400" b="1" dirty="0">
                <a:solidFill>
                  <a:prstClr val="black"/>
                </a:solidFill>
                <a:latin typeface="Calibri"/>
              </a:rPr>
              <a:t>(in a sentence…)</a:t>
            </a:r>
          </a:p>
          <a:p>
            <a:pPr marL="380990" indent="-380990" defTabSz="609585">
              <a:buFont typeface="Arial" panose="020B0604020202020204" pitchFamily="34" charset="0"/>
              <a:buChar char="•"/>
            </a:pPr>
            <a:r>
              <a:rPr lang="en-GB" sz="2400" i="1" dirty="0">
                <a:solidFill>
                  <a:prstClr val="black"/>
                </a:solidFill>
                <a:latin typeface="Calibri"/>
              </a:rPr>
              <a:t>Where does your ethos come from?</a:t>
            </a:r>
          </a:p>
          <a:p>
            <a:pPr marL="380990" indent="-380990" defTabSz="609585">
              <a:buFont typeface="Arial" panose="020B0604020202020204" pitchFamily="34" charset="0"/>
              <a:buChar char="•"/>
            </a:pPr>
            <a:r>
              <a:rPr lang="en-GB" sz="2400" i="1" dirty="0">
                <a:solidFill>
                  <a:prstClr val="black"/>
                </a:solidFill>
                <a:latin typeface="Calibri"/>
              </a:rPr>
              <a:t>What are the commonalities and differences between us?</a:t>
            </a:r>
          </a:p>
          <a:p>
            <a:pPr marL="380990" indent="-380990" defTabSz="609585">
              <a:buFont typeface="Arial" panose="020B0604020202020204" pitchFamily="34" charset="0"/>
              <a:buChar char="•"/>
            </a:pPr>
            <a:r>
              <a:rPr lang="en-GB" sz="2400" i="1" dirty="0">
                <a:solidFill>
                  <a:prstClr val="black"/>
                </a:solidFill>
                <a:latin typeface="Calibri"/>
              </a:rPr>
              <a:t>What difference does it make to your lived reality?</a:t>
            </a:r>
          </a:p>
        </p:txBody>
      </p:sp>
      <p:sp>
        <p:nvSpPr>
          <p:cNvPr id="7" name="TextBox 6"/>
          <p:cNvSpPr txBox="1"/>
          <p:nvPr/>
        </p:nvSpPr>
        <p:spPr>
          <a:xfrm>
            <a:off x="6561222" y="53608"/>
            <a:ext cx="5474836" cy="2308324"/>
          </a:xfrm>
          <a:prstGeom prst="rect">
            <a:avLst/>
          </a:prstGeom>
          <a:noFill/>
        </p:spPr>
        <p:txBody>
          <a:bodyPr wrap="square" rtlCol="0">
            <a:spAutoFit/>
          </a:bodyPr>
          <a:lstStyle/>
          <a:p>
            <a:pPr algn="r" defTabSz="609585"/>
            <a:r>
              <a:rPr lang="en-GB" sz="2400" b="1" dirty="0">
                <a:solidFill>
                  <a:prstClr val="black"/>
                </a:solidFill>
                <a:latin typeface="Calibri"/>
              </a:rPr>
              <a:t>What outcomes are you trying to improve?</a:t>
            </a:r>
          </a:p>
          <a:p>
            <a:pPr marL="380990" indent="-380990" algn="r" defTabSz="609585">
              <a:buFont typeface="Arial" panose="020B0604020202020204" pitchFamily="34" charset="0"/>
              <a:buChar char="•"/>
            </a:pPr>
            <a:r>
              <a:rPr lang="en-GB" sz="2400" i="1" dirty="0">
                <a:solidFill>
                  <a:prstClr val="black"/>
                </a:solidFill>
                <a:latin typeface="Calibri"/>
              </a:rPr>
              <a:t>What are the pressures and challenges?</a:t>
            </a:r>
          </a:p>
          <a:p>
            <a:pPr marL="380990" indent="-380990" algn="r" defTabSz="609585">
              <a:buFont typeface="Arial" panose="020B0604020202020204" pitchFamily="34" charset="0"/>
              <a:buChar char="•"/>
            </a:pPr>
            <a:r>
              <a:rPr lang="en-GB" sz="2400" i="1" dirty="0">
                <a:solidFill>
                  <a:prstClr val="black"/>
                </a:solidFill>
                <a:latin typeface="Calibri"/>
              </a:rPr>
              <a:t>Who defines this journey?</a:t>
            </a:r>
          </a:p>
          <a:p>
            <a:pPr marL="380990" indent="-380990" algn="r" defTabSz="609585">
              <a:buFont typeface="Arial" panose="020B0604020202020204" pitchFamily="34" charset="0"/>
              <a:buChar char="•"/>
            </a:pPr>
            <a:r>
              <a:rPr lang="en-GB" sz="2400" i="1" dirty="0">
                <a:solidFill>
                  <a:prstClr val="black"/>
                </a:solidFill>
                <a:latin typeface="Calibri"/>
              </a:rPr>
              <a:t>What help could the Vision offer you?</a:t>
            </a:r>
          </a:p>
        </p:txBody>
      </p:sp>
      <p:grpSp>
        <p:nvGrpSpPr>
          <p:cNvPr id="11" name="Group 10"/>
          <p:cNvGrpSpPr/>
          <p:nvPr/>
        </p:nvGrpSpPr>
        <p:grpSpPr>
          <a:xfrm>
            <a:off x="2778643" y="2278343"/>
            <a:ext cx="5699051" cy="1200329"/>
            <a:chOff x="2083982" y="1708757"/>
            <a:chExt cx="4274288" cy="900247"/>
          </a:xfrm>
        </p:grpSpPr>
        <p:sp>
          <p:nvSpPr>
            <p:cNvPr id="5" name="TextBox 4"/>
            <p:cNvSpPr txBox="1"/>
            <p:nvPr/>
          </p:nvSpPr>
          <p:spPr>
            <a:xfrm>
              <a:off x="2498652" y="1708757"/>
              <a:ext cx="3444948" cy="900247"/>
            </a:xfrm>
            <a:prstGeom prst="rect">
              <a:avLst/>
            </a:prstGeom>
            <a:solidFill>
              <a:schemeClr val="accent2">
                <a:lumMod val="60000"/>
                <a:lumOff val="40000"/>
              </a:schemeClr>
            </a:solidFill>
          </p:spPr>
          <p:txBody>
            <a:bodyPr wrap="square" rtlCol="0">
              <a:spAutoFit/>
            </a:bodyPr>
            <a:lstStyle/>
            <a:p>
              <a:pPr algn="ctr" defTabSz="609585"/>
              <a:r>
                <a:rPr lang="en-GB" sz="7200" b="1" dirty="0">
                  <a:solidFill>
                    <a:prstClr val="black"/>
                  </a:solidFill>
                  <a:latin typeface="Calibri"/>
                </a:rPr>
                <a:t>enhancing</a:t>
              </a:r>
            </a:p>
          </p:txBody>
        </p:sp>
        <p:cxnSp>
          <p:nvCxnSpPr>
            <p:cNvPr id="9" name="Straight Connector 8"/>
            <p:cNvCxnSpPr>
              <a:stCxn id="3" idx="3"/>
            </p:cNvCxnSpPr>
            <p:nvPr/>
          </p:nvCxnSpPr>
          <p:spPr>
            <a:xfrm>
              <a:off x="2083982" y="2112715"/>
              <a:ext cx="414670" cy="11543"/>
            </a:xfrm>
            <a:prstGeom prst="line">
              <a:avLst/>
            </a:prstGeom>
            <a:ln w="41275"/>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5943600" y="2124257"/>
              <a:ext cx="414670" cy="1"/>
            </a:xfrm>
            <a:prstGeom prst="line">
              <a:avLst/>
            </a:prstGeom>
            <a:ln w="41275"/>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124490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40E260-4AED-4B26-B8B6-B415BED80F8F}"/>
              </a:ext>
            </a:extLst>
          </p:cNvPr>
          <p:cNvPicPr>
            <a:picLocks noChangeAspect="1"/>
          </p:cNvPicPr>
          <p:nvPr/>
        </p:nvPicPr>
        <p:blipFill>
          <a:blip r:embed="rId3"/>
          <a:stretch>
            <a:fillRect/>
          </a:stretch>
        </p:blipFill>
        <p:spPr>
          <a:xfrm>
            <a:off x="552398" y="352169"/>
            <a:ext cx="4578493" cy="5188146"/>
          </a:xfrm>
          <a:prstGeom prst="rect">
            <a:avLst/>
          </a:prstGeom>
        </p:spPr>
      </p:pic>
      <p:sp>
        <p:nvSpPr>
          <p:cNvPr id="6" name="Arrow: Right 5">
            <a:extLst>
              <a:ext uri="{FF2B5EF4-FFF2-40B4-BE49-F238E27FC236}">
                <a16:creationId xmlns:a16="http://schemas.microsoft.com/office/drawing/2014/main" id="{1AF778B3-0068-4347-9660-D919E2F3128F}"/>
              </a:ext>
            </a:extLst>
          </p:cNvPr>
          <p:cNvSpPr/>
          <p:nvPr/>
        </p:nvSpPr>
        <p:spPr>
          <a:xfrm>
            <a:off x="5130891" y="3373624"/>
            <a:ext cx="2731841" cy="27261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CDC849EE-083E-4172-A918-704F7EACB49C}"/>
              </a:ext>
            </a:extLst>
          </p:cNvPr>
          <p:cNvCxnSpPr/>
          <p:nvPr/>
        </p:nvCxnSpPr>
        <p:spPr>
          <a:xfrm>
            <a:off x="2692085" y="3509932"/>
            <a:ext cx="1544825" cy="0"/>
          </a:xfrm>
          <a:prstGeom prst="line">
            <a:avLst/>
          </a:prstGeom>
        </p:spPr>
        <p:style>
          <a:lnRef idx="2">
            <a:schemeClr val="accent1"/>
          </a:lnRef>
          <a:fillRef idx="0">
            <a:schemeClr val="accent1"/>
          </a:fillRef>
          <a:effectRef idx="1">
            <a:schemeClr val="accent1"/>
          </a:effectRef>
          <a:fontRef idx="minor">
            <a:schemeClr val="tx1"/>
          </a:fontRef>
        </p:style>
      </p:cxnSp>
      <p:pic>
        <p:nvPicPr>
          <p:cNvPr id="10" name="Picture 9" descr="A screenshot of a social media post&#10;&#10;Description automatically generated">
            <a:extLst>
              <a:ext uri="{FF2B5EF4-FFF2-40B4-BE49-F238E27FC236}">
                <a16:creationId xmlns:a16="http://schemas.microsoft.com/office/drawing/2014/main" id="{511777F4-3F95-4655-A91E-A54BD406B6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7261" y="352169"/>
            <a:ext cx="3773666" cy="4958166"/>
          </a:xfrm>
          <a:prstGeom prst="rect">
            <a:avLst/>
          </a:prstGeom>
        </p:spPr>
      </p:pic>
    </p:spTree>
    <p:extLst>
      <p:ext uri="{BB962C8B-B14F-4D97-AF65-F5344CB8AC3E}">
        <p14:creationId xmlns:p14="http://schemas.microsoft.com/office/powerpoint/2010/main" val="149567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D7ED71-DC54-4AEE-9992-00244BCF4D4B}"/>
              </a:ext>
            </a:extLst>
          </p:cNvPr>
          <p:cNvSpPr txBox="1"/>
          <p:nvPr/>
        </p:nvSpPr>
        <p:spPr>
          <a:xfrm>
            <a:off x="408925" y="374847"/>
            <a:ext cx="8138728" cy="6247864"/>
          </a:xfrm>
          <a:prstGeom prst="rect">
            <a:avLst/>
          </a:prstGeom>
          <a:noFill/>
        </p:spPr>
        <p:txBody>
          <a:bodyPr wrap="square" rtlCol="0">
            <a:spAutoFit/>
          </a:bodyPr>
          <a:lstStyle/>
          <a:p>
            <a:r>
              <a:rPr lang="en-GB" sz="4800" dirty="0"/>
              <a:t>Formulating research questions</a:t>
            </a:r>
          </a:p>
          <a:p>
            <a:endParaRPr lang="en-GB" sz="3200" dirty="0"/>
          </a:p>
          <a:p>
            <a:r>
              <a:rPr lang="en-GB" sz="3200" dirty="0"/>
              <a:t>What would you like to explore around how visionary curriculum leadership in your school can enable the flourishing of pupils, adults and teams?</a:t>
            </a:r>
          </a:p>
          <a:p>
            <a:endParaRPr lang="en-GB" sz="3200" dirty="0"/>
          </a:p>
          <a:p>
            <a:r>
              <a:rPr lang="en-GB" sz="3200" dirty="0"/>
              <a:t>How will you go about finding this out?</a:t>
            </a:r>
          </a:p>
          <a:p>
            <a:endParaRPr lang="en-GB" sz="3200" dirty="0"/>
          </a:p>
          <a:p>
            <a:r>
              <a:rPr lang="en-GB" sz="3200" dirty="0"/>
              <a:t>Who will you need to involve?</a:t>
            </a:r>
          </a:p>
          <a:p>
            <a:endParaRPr lang="en-GB" sz="3200" dirty="0"/>
          </a:p>
          <a:p>
            <a:endParaRPr lang="en-GB" sz="3200" dirty="0"/>
          </a:p>
        </p:txBody>
      </p:sp>
      <p:pic>
        <p:nvPicPr>
          <p:cNvPr id="3" name="Picture 2">
            <a:extLst>
              <a:ext uri="{FF2B5EF4-FFF2-40B4-BE49-F238E27FC236}">
                <a16:creationId xmlns:a16="http://schemas.microsoft.com/office/drawing/2014/main" id="{7F7E26E6-7BD3-40A7-A6E1-8602757EA177}"/>
              </a:ext>
            </a:extLst>
          </p:cNvPr>
          <p:cNvPicPr>
            <a:picLocks noChangeAspect="1"/>
          </p:cNvPicPr>
          <p:nvPr/>
        </p:nvPicPr>
        <p:blipFill>
          <a:blip r:embed="rId3"/>
          <a:stretch>
            <a:fillRect/>
          </a:stretch>
        </p:blipFill>
        <p:spPr>
          <a:xfrm>
            <a:off x="8468139" y="1005620"/>
            <a:ext cx="3428260" cy="3419837"/>
          </a:xfrm>
          <a:prstGeom prst="rect">
            <a:avLst/>
          </a:prstGeom>
        </p:spPr>
      </p:pic>
    </p:spTree>
    <p:extLst>
      <p:ext uri="{BB962C8B-B14F-4D97-AF65-F5344CB8AC3E}">
        <p14:creationId xmlns:p14="http://schemas.microsoft.com/office/powerpoint/2010/main" val="328575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917421-3C5A-4AF2-9691-299AFA48695F}"/>
              </a:ext>
            </a:extLst>
          </p:cNvPr>
          <p:cNvSpPr/>
          <p:nvPr/>
        </p:nvSpPr>
        <p:spPr>
          <a:xfrm>
            <a:off x="397565" y="634002"/>
            <a:ext cx="11393083" cy="646331"/>
          </a:xfrm>
          <a:prstGeom prst="rect">
            <a:avLst/>
          </a:prstGeom>
        </p:spPr>
        <p:txBody>
          <a:bodyPr wrap="square">
            <a:spAutoFit/>
          </a:bodyPr>
          <a:lstStyle/>
          <a:p>
            <a:pPr>
              <a:spcAft>
                <a:spcPts val="0"/>
              </a:spcAft>
            </a:pPr>
            <a:r>
              <a:rPr lang="en-GB" dirty="0">
                <a:latin typeface="Calibri" panose="020F0502020204030204" pitchFamily="34" charset="0"/>
                <a:ea typeface="Calibri" panose="020F0502020204030204" pitchFamily="34" charset="0"/>
                <a:cs typeface="Calibri" panose="020F0502020204030204" pitchFamily="34"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dirty="0">
                <a:latin typeface="Calibri" panose="020F0502020204030204" pitchFamily="34" charset="0"/>
                <a:ea typeface="Calibri" panose="020F0502020204030204" pitchFamily="34" charset="0"/>
                <a:cs typeface="Calibri" panose="020F0502020204030204" pitchFamily="34"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7FBAB080-D617-428B-8704-521C0A75E4D7}"/>
              </a:ext>
            </a:extLst>
          </p:cNvPr>
          <p:cNvSpPr/>
          <p:nvPr/>
        </p:nvSpPr>
        <p:spPr>
          <a:xfrm>
            <a:off x="1111289" y="560334"/>
            <a:ext cx="10378346" cy="4216539"/>
          </a:xfrm>
          <a:prstGeom prst="rect">
            <a:avLst/>
          </a:prstGeom>
        </p:spPr>
        <p:txBody>
          <a:bodyPr wrap="square">
            <a:spAutoFit/>
          </a:bodyPr>
          <a:lstStyle/>
          <a:p>
            <a:r>
              <a:rPr lang="en-GB" sz="4000" dirty="0">
                <a:latin typeface="Calibri" panose="020F0502020204030204" pitchFamily="34" charset="0"/>
                <a:ea typeface="Times New Roman" panose="02020603050405020304" pitchFamily="18" charset="0"/>
              </a:rPr>
              <a:t> ‘</a:t>
            </a:r>
            <a:r>
              <a:rPr lang="en-US" sz="4000" dirty="0">
                <a:latin typeface="Calibri" panose="020F0502020204030204" pitchFamily="34" charset="0"/>
                <a:ea typeface="Times New Roman" panose="02020603050405020304" pitchFamily="18" charset="0"/>
              </a:rPr>
              <a:t>The </a:t>
            </a:r>
            <a:r>
              <a:rPr lang="en-US" sz="4000" b="1" dirty="0">
                <a:latin typeface="Calibri" panose="020F0502020204030204" pitchFamily="34" charset="0"/>
                <a:ea typeface="Times New Roman" panose="02020603050405020304" pitchFamily="18" charset="0"/>
              </a:rPr>
              <a:t>imagination must come before the implementation.</a:t>
            </a:r>
            <a:r>
              <a:rPr lang="en-US" sz="4000" dirty="0">
                <a:latin typeface="Calibri" panose="020F0502020204030204" pitchFamily="34" charset="0"/>
                <a:ea typeface="Times New Roman" panose="02020603050405020304" pitchFamily="18" charset="0"/>
              </a:rPr>
              <a:t> Our culture is competent to implement almost anything and imagine almost nothing.</a:t>
            </a:r>
            <a:r>
              <a:rPr lang="en-US" sz="4000" dirty="0">
                <a:latin typeface="Calibri" panose="020F0502020204030204" pitchFamily="34" charset="0"/>
                <a:ea typeface="Calibri" panose="020F0502020204030204" pitchFamily="34" charset="0"/>
              </a:rPr>
              <a:t> </a:t>
            </a:r>
            <a:r>
              <a:rPr lang="en-US" sz="4000" dirty="0">
                <a:latin typeface="Calibri" panose="020F0502020204030204" pitchFamily="34" charset="0"/>
                <a:ea typeface="Times New Roman" panose="02020603050405020304" pitchFamily="18" charset="0"/>
              </a:rPr>
              <a:t>It is our vocation to keep alive the ministry of imagination.’</a:t>
            </a:r>
          </a:p>
          <a:p>
            <a:endParaRPr lang="en-US" sz="4000" dirty="0">
              <a:latin typeface="Calibri" panose="020F0502020204030204" pitchFamily="34" charset="0"/>
              <a:ea typeface="Times New Roman" panose="02020603050405020304" pitchFamily="18" charset="0"/>
            </a:endParaRPr>
          </a:p>
          <a:p>
            <a:r>
              <a:rPr lang="en-US" sz="2800" dirty="0">
                <a:latin typeface="Calibri" panose="020F0502020204030204" pitchFamily="34" charset="0"/>
              </a:rPr>
              <a:t>Walter Brueggemann </a:t>
            </a:r>
            <a:r>
              <a:rPr lang="en-US" sz="2800" i="1" dirty="0">
                <a:latin typeface="Calibri" panose="020F0502020204030204" pitchFamily="34" charset="0"/>
              </a:rPr>
              <a:t>The Prophetic Imagination</a:t>
            </a:r>
            <a:endParaRPr lang="en-GB" sz="2800" dirty="0"/>
          </a:p>
        </p:txBody>
      </p:sp>
    </p:spTree>
    <p:extLst>
      <p:ext uri="{BB962C8B-B14F-4D97-AF65-F5344CB8AC3E}">
        <p14:creationId xmlns:p14="http://schemas.microsoft.com/office/powerpoint/2010/main" val="28136081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37FB31-D681-4102-AC6E-2FDAE52D7035}"/>
              </a:ext>
            </a:extLst>
          </p:cNvPr>
          <p:cNvPicPr>
            <a:picLocks noChangeAspect="1"/>
          </p:cNvPicPr>
          <p:nvPr/>
        </p:nvPicPr>
        <p:blipFill>
          <a:blip r:embed="rId3"/>
          <a:stretch>
            <a:fillRect/>
          </a:stretch>
        </p:blipFill>
        <p:spPr>
          <a:xfrm>
            <a:off x="1891275" y="377875"/>
            <a:ext cx="7911547" cy="4818725"/>
          </a:xfrm>
          <a:prstGeom prst="rect">
            <a:avLst/>
          </a:prstGeom>
        </p:spPr>
      </p:pic>
    </p:spTree>
    <p:extLst>
      <p:ext uri="{BB962C8B-B14F-4D97-AF65-F5344CB8AC3E}">
        <p14:creationId xmlns:p14="http://schemas.microsoft.com/office/powerpoint/2010/main" val="7811926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680033-AFAE-47BA-95FA-CA6F0A1AE58B}"/>
              </a:ext>
            </a:extLst>
          </p:cNvPr>
          <p:cNvPicPr>
            <a:picLocks noChangeAspect="1"/>
          </p:cNvPicPr>
          <p:nvPr/>
        </p:nvPicPr>
        <p:blipFill>
          <a:blip r:embed="rId3"/>
          <a:stretch>
            <a:fillRect/>
          </a:stretch>
        </p:blipFill>
        <p:spPr>
          <a:xfrm>
            <a:off x="480551" y="429988"/>
            <a:ext cx="10885196" cy="4989123"/>
          </a:xfrm>
          <a:prstGeom prst="rect">
            <a:avLst/>
          </a:prstGeom>
        </p:spPr>
      </p:pic>
    </p:spTree>
    <p:extLst>
      <p:ext uri="{BB962C8B-B14F-4D97-AF65-F5344CB8AC3E}">
        <p14:creationId xmlns:p14="http://schemas.microsoft.com/office/powerpoint/2010/main" val="36844042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7F60F2-C4E0-46B1-822B-47D0D697EB8A}"/>
              </a:ext>
            </a:extLst>
          </p:cNvPr>
          <p:cNvPicPr>
            <a:picLocks noChangeAspect="1"/>
          </p:cNvPicPr>
          <p:nvPr/>
        </p:nvPicPr>
        <p:blipFill>
          <a:blip r:embed="rId2"/>
          <a:stretch>
            <a:fillRect/>
          </a:stretch>
        </p:blipFill>
        <p:spPr>
          <a:xfrm>
            <a:off x="816781" y="549729"/>
            <a:ext cx="10352252" cy="4758044"/>
          </a:xfrm>
          <a:prstGeom prst="rect">
            <a:avLst/>
          </a:prstGeom>
        </p:spPr>
      </p:pic>
    </p:spTree>
    <p:extLst>
      <p:ext uri="{BB962C8B-B14F-4D97-AF65-F5344CB8AC3E}">
        <p14:creationId xmlns:p14="http://schemas.microsoft.com/office/powerpoint/2010/main" val="1795611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CE5288-46C9-4A4C-94EE-B6AD86ADE156}"/>
              </a:ext>
            </a:extLst>
          </p:cNvPr>
          <p:cNvPicPr>
            <a:picLocks noChangeAspect="1"/>
          </p:cNvPicPr>
          <p:nvPr/>
        </p:nvPicPr>
        <p:blipFill>
          <a:blip r:embed="rId3"/>
          <a:stretch>
            <a:fillRect/>
          </a:stretch>
        </p:blipFill>
        <p:spPr>
          <a:xfrm>
            <a:off x="1306286" y="350000"/>
            <a:ext cx="9252857" cy="4857750"/>
          </a:xfrm>
          <a:prstGeom prst="rect">
            <a:avLst/>
          </a:prstGeom>
        </p:spPr>
      </p:pic>
    </p:spTree>
    <p:extLst>
      <p:ext uri="{BB962C8B-B14F-4D97-AF65-F5344CB8AC3E}">
        <p14:creationId xmlns:p14="http://schemas.microsoft.com/office/powerpoint/2010/main" val="4090272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032000" y="719667"/>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00370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62CA79-F810-43ED-B65E-C4BA91A96B33}"/>
              </a:ext>
            </a:extLst>
          </p:cNvPr>
          <p:cNvPicPr>
            <a:picLocks noChangeAspect="1"/>
          </p:cNvPicPr>
          <p:nvPr/>
        </p:nvPicPr>
        <p:blipFill>
          <a:blip r:embed="rId3"/>
          <a:stretch>
            <a:fillRect/>
          </a:stretch>
        </p:blipFill>
        <p:spPr>
          <a:xfrm>
            <a:off x="1719176" y="309648"/>
            <a:ext cx="8638482" cy="4936275"/>
          </a:xfrm>
          <a:prstGeom prst="rect">
            <a:avLst/>
          </a:prstGeom>
        </p:spPr>
      </p:pic>
    </p:spTree>
    <p:extLst>
      <p:ext uri="{BB962C8B-B14F-4D97-AF65-F5344CB8AC3E}">
        <p14:creationId xmlns:p14="http://schemas.microsoft.com/office/powerpoint/2010/main" val="2247241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3817" r="11029" b="4807"/>
          <a:stretch/>
        </p:blipFill>
        <p:spPr>
          <a:xfrm>
            <a:off x="2422358" y="497305"/>
            <a:ext cx="7515951" cy="3400928"/>
          </a:xfrm>
          <a:prstGeom prst="rect">
            <a:avLst/>
          </a:prstGeom>
        </p:spPr>
      </p:pic>
      <p:sp>
        <p:nvSpPr>
          <p:cNvPr id="4" name="TextBox 3"/>
          <p:cNvSpPr txBox="1"/>
          <p:nvPr/>
        </p:nvSpPr>
        <p:spPr>
          <a:xfrm>
            <a:off x="8229601" y="208547"/>
            <a:ext cx="3785937" cy="1200329"/>
          </a:xfrm>
          <a:prstGeom prst="rect">
            <a:avLst/>
          </a:prstGeom>
          <a:solidFill>
            <a:schemeClr val="accent2">
              <a:lumMod val="20000"/>
              <a:lumOff val="80000"/>
            </a:schemeClr>
          </a:solidFill>
          <a:ln>
            <a:solidFill>
              <a:schemeClr val="tx1"/>
            </a:solidFill>
          </a:ln>
        </p:spPr>
        <p:txBody>
          <a:bodyPr wrap="square" rtlCol="0">
            <a:spAutoFit/>
          </a:bodyPr>
          <a:lstStyle/>
          <a:p>
            <a:r>
              <a:rPr lang="en-GB" sz="2400" dirty="0"/>
              <a:t>Can Vision be too idealistic? Rose-tinted? Inspirational? Transformational?</a:t>
            </a:r>
          </a:p>
        </p:txBody>
      </p:sp>
      <p:cxnSp>
        <p:nvCxnSpPr>
          <p:cNvPr id="6" name="Straight Arrow Connector 5"/>
          <p:cNvCxnSpPr/>
          <p:nvPr/>
        </p:nvCxnSpPr>
        <p:spPr>
          <a:xfrm flipH="1">
            <a:off x="7347284" y="914401"/>
            <a:ext cx="705853" cy="13956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44378" y="4186995"/>
            <a:ext cx="3785937" cy="1569660"/>
          </a:xfrm>
          <a:prstGeom prst="rect">
            <a:avLst/>
          </a:prstGeom>
          <a:solidFill>
            <a:schemeClr val="accent2">
              <a:lumMod val="20000"/>
              <a:lumOff val="80000"/>
            </a:schemeClr>
          </a:solidFill>
          <a:ln>
            <a:solidFill>
              <a:schemeClr val="tx1"/>
            </a:solidFill>
          </a:ln>
        </p:spPr>
        <p:txBody>
          <a:bodyPr wrap="square" rtlCol="0">
            <a:spAutoFit/>
          </a:bodyPr>
          <a:lstStyle/>
          <a:p>
            <a:r>
              <a:rPr lang="en-GB" sz="2400" dirty="0"/>
              <a:t>What is your actual lived experience? Is the first step of great leadership defining reality accurately?</a:t>
            </a:r>
          </a:p>
        </p:txBody>
      </p:sp>
      <p:cxnSp>
        <p:nvCxnSpPr>
          <p:cNvPr id="9" name="Straight Arrow Connector 8"/>
          <p:cNvCxnSpPr/>
          <p:nvPr/>
        </p:nvCxnSpPr>
        <p:spPr>
          <a:xfrm flipV="1">
            <a:off x="4042611" y="3898234"/>
            <a:ext cx="2422357" cy="10889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5842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60422"/>
            <a:ext cx="11967411" cy="666786"/>
          </a:xfrm>
          <a:prstGeom prst="rect">
            <a:avLst/>
          </a:prstGeom>
          <a:noFill/>
        </p:spPr>
        <p:txBody>
          <a:bodyPr wrap="square" rtlCol="0">
            <a:spAutoFit/>
          </a:bodyPr>
          <a:lstStyle/>
          <a:p>
            <a:pPr algn="r"/>
            <a:r>
              <a:rPr lang="en-GB" sz="3733" b="1" dirty="0"/>
              <a:t>How can we evaluate the prevailing educational narratives?</a:t>
            </a:r>
          </a:p>
        </p:txBody>
      </p:sp>
      <p:sp>
        <p:nvSpPr>
          <p:cNvPr id="2" name="TextBox 1"/>
          <p:cNvSpPr txBox="1"/>
          <p:nvPr/>
        </p:nvSpPr>
        <p:spPr>
          <a:xfrm>
            <a:off x="657727" y="1588169"/>
            <a:ext cx="2646947" cy="1077218"/>
          </a:xfrm>
          <a:prstGeom prst="rect">
            <a:avLst/>
          </a:prstGeom>
          <a:solidFill>
            <a:schemeClr val="accent3">
              <a:lumMod val="40000"/>
              <a:lumOff val="60000"/>
            </a:schemeClr>
          </a:solidFill>
          <a:effectLst>
            <a:outerShdw blurRad="50800" dist="38100" algn="l" rotWithShape="0">
              <a:prstClr val="black">
                <a:alpha val="40000"/>
              </a:prstClr>
            </a:outerShdw>
          </a:effectLst>
        </p:spPr>
        <p:txBody>
          <a:bodyPr wrap="square" rtlCol="0">
            <a:spAutoFit/>
          </a:bodyPr>
          <a:lstStyle/>
          <a:p>
            <a:pPr algn="ctr"/>
            <a:r>
              <a:rPr lang="en-GB" sz="3200" dirty="0"/>
              <a:t>Every Child Matters (2003)</a:t>
            </a:r>
          </a:p>
        </p:txBody>
      </p:sp>
      <p:sp>
        <p:nvSpPr>
          <p:cNvPr id="6" name="TextBox 5"/>
          <p:cNvSpPr txBox="1"/>
          <p:nvPr/>
        </p:nvSpPr>
        <p:spPr>
          <a:xfrm>
            <a:off x="5606713" y="3373954"/>
            <a:ext cx="3336760" cy="1569660"/>
          </a:xfrm>
          <a:prstGeom prst="rect">
            <a:avLst/>
          </a:prstGeom>
          <a:solidFill>
            <a:schemeClr val="accent3">
              <a:lumMod val="40000"/>
              <a:lumOff val="60000"/>
            </a:schemeClr>
          </a:solidFill>
          <a:effectLst>
            <a:outerShdw blurRad="50800" dist="38100" algn="l" rotWithShape="0">
              <a:prstClr val="black">
                <a:alpha val="40000"/>
              </a:prstClr>
            </a:outerShdw>
          </a:effectLst>
        </p:spPr>
        <p:txBody>
          <a:bodyPr wrap="square" rtlCol="0">
            <a:spAutoFit/>
          </a:bodyPr>
          <a:lstStyle/>
          <a:p>
            <a:pPr algn="ctr"/>
            <a:r>
              <a:rPr lang="en-GB" sz="3200" dirty="0"/>
              <a:t>Educational Excellence Everywhere (2016)</a:t>
            </a:r>
          </a:p>
        </p:txBody>
      </p:sp>
      <p:sp>
        <p:nvSpPr>
          <p:cNvPr id="7" name="TextBox 6"/>
          <p:cNvSpPr txBox="1"/>
          <p:nvPr/>
        </p:nvSpPr>
        <p:spPr>
          <a:xfrm>
            <a:off x="4628147" y="1095727"/>
            <a:ext cx="2646947" cy="2062103"/>
          </a:xfrm>
          <a:prstGeom prst="rect">
            <a:avLst/>
          </a:prstGeom>
          <a:solidFill>
            <a:schemeClr val="accent3">
              <a:lumMod val="40000"/>
              <a:lumOff val="60000"/>
            </a:schemeClr>
          </a:solidFill>
          <a:effectLst>
            <a:outerShdw blurRad="50800" dist="38100" algn="l" rotWithShape="0">
              <a:prstClr val="black">
                <a:alpha val="40000"/>
              </a:prstClr>
            </a:outerShdw>
          </a:effectLst>
        </p:spPr>
        <p:txBody>
          <a:bodyPr wrap="square" rtlCol="0">
            <a:spAutoFit/>
          </a:bodyPr>
          <a:lstStyle/>
          <a:p>
            <a:pPr algn="ctr"/>
            <a:r>
              <a:rPr lang="en-GB" sz="3200" dirty="0"/>
              <a:t>The importance of teaching (2010)</a:t>
            </a:r>
          </a:p>
        </p:txBody>
      </p:sp>
      <p:sp>
        <p:nvSpPr>
          <p:cNvPr id="8" name="TextBox 7"/>
          <p:cNvSpPr txBox="1"/>
          <p:nvPr/>
        </p:nvSpPr>
        <p:spPr>
          <a:xfrm>
            <a:off x="1981200" y="3582501"/>
            <a:ext cx="2646947" cy="2062103"/>
          </a:xfrm>
          <a:prstGeom prst="rect">
            <a:avLst/>
          </a:prstGeom>
          <a:solidFill>
            <a:schemeClr val="accent3">
              <a:lumMod val="40000"/>
              <a:lumOff val="60000"/>
            </a:schemeClr>
          </a:solidFill>
          <a:effectLst>
            <a:outerShdw blurRad="50800" dist="38100" algn="l" rotWithShape="0">
              <a:prstClr val="black">
                <a:alpha val="40000"/>
              </a:prstClr>
            </a:outerShdw>
          </a:effectLst>
        </p:spPr>
        <p:txBody>
          <a:bodyPr wrap="square" rtlCol="0">
            <a:spAutoFit/>
          </a:bodyPr>
          <a:lstStyle/>
          <a:p>
            <a:pPr algn="ctr"/>
            <a:r>
              <a:rPr lang="en-GB" sz="3200" dirty="0"/>
              <a:t>Your child, your schools, our future (2009)</a:t>
            </a:r>
          </a:p>
        </p:txBody>
      </p:sp>
      <p:sp>
        <p:nvSpPr>
          <p:cNvPr id="9" name="TextBox 8"/>
          <p:cNvSpPr txBox="1"/>
          <p:nvPr/>
        </p:nvSpPr>
        <p:spPr>
          <a:xfrm>
            <a:off x="9256293" y="1432565"/>
            <a:ext cx="2646947" cy="2062103"/>
          </a:xfrm>
          <a:prstGeom prst="rect">
            <a:avLst/>
          </a:prstGeom>
          <a:solidFill>
            <a:schemeClr val="accent3">
              <a:lumMod val="40000"/>
              <a:lumOff val="60000"/>
            </a:schemeClr>
          </a:solidFill>
          <a:effectLst>
            <a:outerShdw blurRad="50800" dist="38100" algn="l" rotWithShape="0">
              <a:prstClr val="black">
                <a:alpha val="40000"/>
              </a:prstClr>
            </a:outerShdw>
          </a:effectLst>
        </p:spPr>
        <p:txBody>
          <a:bodyPr wrap="square" rtlCol="0">
            <a:spAutoFit/>
          </a:bodyPr>
          <a:lstStyle/>
          <a:p>
            <a:pPr algn="ctr"/>
            <a:r>
              <a:rPr lang="en-GB" sz="3200" dirty="0"/>
              <a:t>Schools that work for everyone (2016)</a:t>
            </a:r>
          </a:p>
        </p:txBody>
      </p:sp>
    </p:spTree>
    <p:extLst>
      <p:ext uri="{BB962C8B-B14F-4D97-AF65-F5344CB8AC3E}">
        <p14:creationId xmlns:p14="http://schemas.microsoft.com/office/powerpoint/2010/main" val="17676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bg/>
                                          </p:spTgt>
                                        </p:tgtEl>
                                        <p:attrNameLst>
                                          <p:attrName>style.visibility</p:attrName>
                                        </p:attrNameLst>
                                      </p:cBhvr>
                                      <p:to>
                                        <p:strVal val="visible"/>
                                      </p:to>
                                    </p:set>
                                    <p:animEffect transition="in" filter="fade">
                                      <p:cBhvr>
                                        <p:cTn id="15" dur="500"/>
                                        <p:tgtEl>
                                          <p:spTgt spid="8">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500"/>
                                        <p:tgtEl>
                                          <p:spTgt spid="8">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bg/>
                                          </p:spTgt>
                                        </p:tgtEl>
                                        <p:attrNameLst>
                                          <p:attrName>style.visibility</p:attrName>
                                        </p:attrNameLst>
                                      </p:cBhvr>
                                      <p:to>
                                        <p:strVal val="visible"/>
                                      </p:to>
                                    </p:set>
                                    <p:animEffect transition="in" filter="fade">
                                      <p:cBhvr>
                                        <p:cTn id="23" dur="500"/>
                                        <p:tgtEl>
                                          <p:spTgt spid="7">
                                            <p:bg/>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500"/>
                                        <p:tgtEl>
                                          <p:spTgt spid="7">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bg/>
                                          </p:spTgt>
                                        </p:tgtEl>
                                        <p:attrNameLst>
                                          <p:attrName>style.visibility</p:attrName>
                                        </p:attrNameLst>
                                      </p:cBhvr>
                                      <p:to>
                                        <p:strVal val="visible"/>
                                      </p:to>
                                    </p:set>
                                    <p:animEffect transition="in" filter="fade">
                                      <p:cBhvr>
                                        <p:cTn id="31" dur="500"/>
                                        <p:tgtEl>
                                          <p:spTgt spid="6">
                                            <p:bg/>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xEl>
                                              <p:pRg st="0" end="0"/>
                                            </p:txEl>
                                          </p:spTgt>
                                        </p:tgtEl>
                                        <p:attrNameLst>
                                          <p:attrName>style.visibility</p:attrName>
                                        </p:attrNameLst>
                                      </p:cBhvr>
                                      <p:to>
                                        <p:strVal val="visible"/>
                                      </p:to>
                                    </p:set>
                                    <p:animEffect transition="in" filter="fade">
                                      <p:cBhvr>
                                        <p:cTn id="36" dur="500"/>
                                        <p:tgtEl>
                                          <p:spTgt spid="6">
                                            <p:txEl>
                                              <p:pRg st="0" end="0"/>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
                                            <p:bg/>
                                          </p:spTgt>
                                        </p:tgtEl>
                                        <p:attrNameLst>
                                          <p:attrName>style.visibility</p:attrName>
                                        </p:attrNameLst>
                                      </p:cBhvr>
                                      <p:to>
                                        <p:strVal val="visible"/>
                                      </p:to>
                                    </p:set>
                                    <p:animEffect transition="in" filter="fade">
                                      <p:cBhvr>
                                        <p:cTn id="39" dur="500"/>
                                        <p:tgtEl>
                                          <p:spTgt spid="9">
                                            <p:bg/>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9">
                                            <p:txEl>
                                              <p:pRg st="0" end="0"/>
                                            </p:txEl>
                                          </p:spTgt>
                                        </p:tgtEl>
                                        <p:attrNameLst>
                                          <p:attrName>style.visibility</p:attrName>
                                        </p:attrNameLst>
                                      </p:cBhvr>
                                      <p:to>
                                        <p:strVal val="visible"/>
                                      </p:to>
                                    </p:set>
                                    <p:animEffect transition="in" filter="fade">
                                      <p:cBhvr>
                                        <p:cTn id="44"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6" grpId="0" build="p" animBg="1"/>
      <p:bldP spid="7" grpId="0" build="p" animBg="1"/>
      <p:bldP spid="8" grpId="0" build="p" animBg="1"/>
      <p:bldP spid="9" grpId="0" build="p" animBg="1"/>
    </p:bldLst>
  </p:timing>
</p:sld>
</file>

<file path=ppt/theme/theme1.xml><?xml version="1.0" encoding="utf-8"?>
<a:theme xmlns:a="http://schemas.openxmlformats.org/drawingml/2006/main" name="Inside Pages">
  <a:themeElements>
    <a:clrScheme name="Custom 1">
      <a:dk1>
        <a:sysClr val="windowText" lastClr="000000"/>
      </a:dk1>
      <a:lt1>
        <a:sysClr val="window" lastClr="FFFFFF"/>
      </a:lt1>
      <a:dk2>
        <a:srgbClr val="4A2D72"/>
      </a:dk2>
      <a:lt2>
        <a:srgbClr val="973B8E"/>
      </a:lt2>
      <a:accent1>
        <a:srgbClr val="4A2D72"/>
      </a:accent1>
      <a:accent2>
        <a:srgbClr val="973B8E"/>
      </a:accent2>
      <a:accent3>
        <a:srgbClr val="4A2D72"/>
      </a:accent3>
      <a:accent4>
        <a:srgbClr val="973B8E"/>
      </a:accent4>
      <a:accent5>
        <a:srgbClr val="4A2D72"/>
      </a:accent5>
      <a:accent6>
        <a:srgbClr val="973B8E"/>
      </a:accent6>
      <a:hlink>
        <a:srgbClr val="4A2D72"/>
      </a:hlink>
      <a:folHlink>
        <a:srgbClr val="973B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1736</TotalTime>
  <Words>1764</Words>
  <Application>Microsoft Office PowerPoint</Application>
  <PresentationFormat>Widescreen</PresentationFormat>
  <Paragraphs>198</Paragraphs>
  <Slides>42</Slides>
  <Notes>41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42</vt:i4>
      </vt:variant>
    </vt:vector>
  </HeadingPairs>
  <TitlesOfParts>
    <vt:vector size="45" baseType="lpstr">
      <vt:lpstr>Arial</vt:lpstr>
      <vt:lpstr>Calibri</vt:lpstr>
      <vt:lpstr>Inside Pages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Wolfe</dc:creator>
  <cp:lastModifiedBy>Emily Norman</cp:lastModifiedBy>
  <cp:revision>80</cp:revision>
  <cp:lastPrinted>2020-01-28T17:12:28Z</cp:lastPrinted>
  <dcterms:created xsi:type="dcterms:W3CDTF">2019-06-17T10:21:06Z</dcterms:created>
  <dcterms:modified xsi:type="dcterms:W3CDTF">2020-01-30T16:15:50Z</dcterms:modified>
</cp:coreProperties>
</file>