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576" r:id="rId2"/>
    <p:sldId id="693" r:id="rId3"/>
    <p:sldId id="702" r:id="rId4"/>
    <p:sldId id="701" r:id="rId5"/>
    <p:sldId id="688" r:id="rId6"/>
    <p:sldId id="716" r:id="rId7"/>
    <p:sldId id="717" r:id="rId8"/>
    <p:sldId id="730" r:id="rId9"/>
    <p:sldId id="731" r:id="rId10"/>
    <p:sldId id="729" r:id="rId11"/>
    <p:sldId id="728" r:id="rId12"/>
    <p:sldId id="739" r:id="rId13"/>
    <p:sldId id="732" r:id="rId14"/>
    <p:sldId id="733" r:id="rId15"/>
    <p:sldId id="718" r:id="rId16"/>
    <p:sldId id="720" r:id="rId17"/>
    <p:sldId id="721" r:id="rId18"/>
    <p:sldId id="722" r:id="rId19"/>
    <p:sldId id="734" r:id="rId20"/>
    <p:sldId id="661" r:id="rId21"/>
    <p:sldId id="521" r:id="rId22"/>
    <p:sldId id="735" r:id="rId23"/>
    <p:sldId id="528" r:id="rId24"/>
    <p:sldId id="662" r:id="rId25"/>
    <p:sldId id="664" r:id="rId26"/>
    <p:sldId id="666" r:id="rId27"/>
    <p:sldId id="667" r:id="rId28"/>
    <p:sldId id="665" r:id="rId29"/>
    <p:sldId id="663" r:id="rId30"/>
    <p:sldId id="668" r:id="rId31"/>
    <p:sldId id="719" r:id="rId32"/>
    <p:sldId id="706" r:id="rId33"/>
    <p:sldId id="725" r:id="rId34"/>
    <p:sldId id="680" r:id="rId35"/>
    <p:sldId id="736" r:id="rId36"/>
    <p:sldId id="737" r:id="rId37"/>
    <p:sldId id="738" r:id="rId38"/>
    <p:sldId id="727" r:id="rId3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231" autoAdjust="0"/>
  </p:normalViewPr>
  <p:slideViewPr>
    <p:cSldViewPr snapToGrid="0">
      <p:cViewPr varScale="1">
        <p:scale>
          <a:sx n="83" d="100"/>
          <a:sy n="83" d="100"/>
        </p:scale>
        <p:origin x="45" y="69"/>
      </p:cViewPr>
      <p:guideLst/>
    </p:cSldViewPr>
  </p:slideViewPr>
  <p:outlineViewPr>
    <p:cViewPr>
      <p:scale>
        <a:sx n="33" d="100"/>
        <a:sy n="33" d="100"/>
      </p:scale>
      <p:origin x="0" y="-11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Peer Support Network: Curriculum – Blackburn 19</a:t>
          </a:r>
          <a:r>
            <a:rPr lang="en-US" b="1" baseline="30000" dirty="0"/>
            <a:t>th</a:t>
          </a:r>
          <a:r>
            <a:rPr lang="en-US" b="1" dirty="0"/>
            <a:t> November</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52F44E-D249-4384-BD30-6E367A853453}" type="doc">
      <dgm:prSet loTypeId="urn:microsoft.com/office/officeart/2005/8/layout/cycle8" loCatId="cycle" qsTypeId="urn:microsoft.com/office/officeart/2005/8/quickstyle/simple1" qsCatId="simple" csTypeId="urn:microsoft.com/office/officeart/2005/8/colors/accent1_2" csCatId="accent1" phldr="1"/>
      <dgm:spPr/>
    </dgm:pt>
    <dgm:pt modelId="{ED07F10A-ED56-4E6F-8486-41CFA64A0B64}">
      <dgm:prSet phldrT="[Text]"/>
      <dgm:spPr/>
      <dgm:t>
        <a:bodyPr/>
        <a:lstStyle/>
        <a:p>
          <a:r>
            <a:rPr lang="en-US" dirty="0"/>
            <a:t>Theology</a:t>
          </a:r>
        </a:p>
      </dgm:t>
    </dgm:pt>
    <dgm:pt modelId="{7775478C-79E7-43B3-A1F5-8155F22761E9}" type="parTrans" cxnId="{58A2A782-FC3B-4C6D-86F4-44D7D38179A2}">
      <dgm:prSet/>
      <dgm:spPr/>
      <dgm:t>
        <a:bodyPr/>
        <a:lstStyle/>
        <a:p>
          <a:endParaRPr lang="en-US"/>
        </a:p>
      </dgm:t>
    </dgm:pt>
    <dgm:pt modelId="{480AADE3-ACA1-4D20-B137-F1EAAC9CD8FD}" type="sibTrans" cxnId="{58A2A782-FC3B-4C6D-86F4-44D7D38179A2}">
      <dgm:prSet/>
      <dgm:spPr/>
      <dgm:t>
        <a:bodyPr/>
        <a:lstStyle/>
        <a:p>
          <a:endParaRPr lang="en-US"/>
        </a:p>
      </dgm:t>
    </dgm:pt>
    <dgm:pt modelId="{B47E33EA-590D-4EB3-AAFD-5B6B9A1E9189}">
      <dgm:prSet phldrT="[Text]" custT="1"/>
      <dgm:spPr/>
      <dgm:t>
        <a:bodyPr/>
        <a:lstStyle/>
        <a:p>
          <a:r>
            <a:rPr lang="en-US" sz="2800" b="0" dirty="0"/>
            <a:t>Leadership</a:t>
          </a:r>
        </a:p>
      </dgm:t>
    </dgm:pt>
    <dgm:pt modelId="{52945C39-1B8F-4079-B7B8-9886A28D2470}" type="parTrans" cxnId="{2F7AB88D-DCB1-49B2-9A18-830BF382F6D0}">
      <dgm:prSet/>
      <dgm:spPr/>
      <dgm:t>
        <a:bodyPr/>
        <a:lstStyle/>
        <a:p>
          <a:endParaRPr lang="en-US"/>
        </a:p>
      </dgm:t>
    </dgm:pt>
    <dgm:pt modelId="{2E33566B-8330-45F7-A32B-C8FEEE25F225}" type="sibTrans" cxnId="{2F7AB88D-DCB1-49B2-9A18-830BF382F6D0}">
      <dgm:prSet/>
      <dgm:spPr/>
      <dgm:t>
        <a:bodyPr/>
        <a:lstStyle/>
        <a:p>
          <a:endParaRPr lang="en-US"/>
        </a:p>
      </dgm:t>
    </dgm:pt>
    <dgm:pt modelId="{2939699E-04E7-4957-8B71-23058433F49E}">
      <dgm:prSet phldrT="[Text]"/>
      <dgm:spPr/>
      <dgm:t>
        <a:bodyPr/>
        <a:lstStyle/>
        <a:p>
          <a:r>
            <a:rPr lang="en-US" dirty="0"/>
            <a:t>Pedagogy</a:t>
          </a:r>
        </a:p>
      </dgm:t>
    </dgm:pt>
    <dgm:pt modelId="{BE5B72AB-0E10-4FD0-AED8-A45EF95BCE85}" type="parTrans" cxnId="{74C49C7B-12EC-49A3-8A6E-05C94580785D}">
      <dgm:prSet/>
      <dgm:spPr/>
      <dgm:t>
        <a:bodyPr/>
        <a:lstStyle/>
        <a:p>
          <a:endParaRPr lang="en-US"/>
        </a:p>
      </dgm:t>
    </dgm:pt>
    <dgm:pt modelId="{4876E332-8331-4F06-9C91-DF2F9251FE2D}" type="sibTrans" cxnId="{74C49C7B-12EC-49A3-8A6E-05C94580785D}">
      <dgm:prSet/>
      <dgm:spPr/>
      <dgm:t>
        <a:bodyPr/>
        <a:lstStyle/>
        <a:p>
          <a:endParaRPr lang="en-US"/>
        </a:p>
      </dgm:t>
    </dgm:pt>
    <dgm:pt modelId="{6C64BF0A-A9A7-4EBD-A429-896FB61E12E0}" type="pres">
      <dgm:prSet presAssocID="{9B52F44E-D249-4384-BD30-6E367A853453}" presName="compositeShape" presStyleCnt="0">
        <dgm:presLayoutVars>
          <dgm:chMax val="7"/>
          <dgm:dir/>
          <dgm:resizeHandles val="exact"/>
        </dgm:presLayoutVars>
      </dgm:prSet>
      <dgm:spPr/>
    </dgm:pt>
    <dgm:pt modelId="{3BD66DA2-EF09-4BB5-9A97-BA62EF2E51F1}" type="pres">
      <dgm:prSet presAssocID="{9B52F44E-D249-4384-BD30-6E367A853453}" presName="wedge1" presStyleLbl="node1" presStyleIdx="0" presStyleCnt="3"/>
      <dgm:spPr/>
    </dgm:pt>
    <dgm:pt modelId="{16912912-0265-4008-A24A-560E80F85D0F}" type="pres">
      <dgm:prSet presAssocID="{9B52F44E-D249-4384-BD30-6E367A853453}" presName="dummy1a" presStyleCnt="0"/>
      <dgm:spPr/>
    </dgm:pt>
    <dgm:pt modelId="{2DB92704-E9F4-4FA6-A360-A7315D0766CC}" type="pres">
      <dgm:prSet presAssocID="{9B52F44E-D249-4384-BD30-6E367A853453}" presName="dummy1b" presStyleCnt="0"/>
      <dgm:spPr/>
    </dgm:pt>
    <dgm:pt modelId="{60F18976-65C1-4A23-96DE-89CC461EE628}" type="pres">
      <dgm:prSet presAssocID="{9B52F44E-D249-4384-BD30-6E367A853453}" presName="wedge1Tx" presStyleLbl="node1" presStyleIdx="0" presStyleCnt="3">
        <dgm:presLayoutVars>
          <dgm:chMax val="0"/>
          <dgm:chPref val="0"/>
          <dgm:bulletEnabled val="1"/>
        </dgm:presLayoutVars>
      </dgm:prSet>
      <dgm:spPr/>
    </dgm:pt>
    <dgm:pt modelId="{9251BB05-1373-4A21-9BAC-F755455B7973}" type="pres">
      <dgm:prSet presAssocID="{9B52F44E-D249-4384-BD30-6E367A853453}" presName="wedge2" presStyleLbl="node1" presStyleIdx="1" presStyleCnt="3"/>
      <dgm:spPr/>
    </dgm:pt>
    <dgm:pt modelId="{9B352CD4-FC26-48FD-9AAA-3D8C9925BD79}" type="pres">
      <dgm:prSet presAssocID="{9B52F44E-D249-4384-BD30-6E367A853453}" presName="dummy2a" presStyleCnt="0"/>
      <dgm:spPr/>
    </dgm:pt>
    <dgm:pt modelId="{76169AFB-DD36-494F-93D7-1D0325E9A1C0}" type="pres">
      <dgm:prSet presAssocID="{9B52F44E-D249-4384-BD30-6E367A853453}" presName="dummy2b" presStyleCnt="0"/>
      <dgm:spPr/>
    </dgm:pt>
    <dgm:pt modelId="{242E972A-5A6C-4E9C-A388-B5A22D23EA29}" type="pres">
      <dgm:prSet presAssocID="{9B52F44E-D249-4384-BD30-6E367A853453}" presName="wedge2Tx" presStyleLbl="node1" presStyleIdx="1" presStyleCnt="3">
        <dgm:presLayoutVars>
          <dgm:chMax val="0"/>
          <dgm:chPref val="0"/>
          <dgm:bulletEnabled val="1"/>
        </dgm:presLayoutVars>
      </dgm:prSet>
      <dgm:spPr/>
    </dgm:pt>
    <dgm:pt modelId="{F462A36C-407F-4F29-96C9-C30DF20A97FF}" type="pres">
      <dgm:prSet presAssocID="{9B52F44E-D249-4384-BD30-6E367A853453}" presName="wedge3" presStyleLbl="node1" presStyleIdx="2" presStyleCnt="3"/>
      <dgm:spPr/>
    </dgm:pt>
    <dgm:pt modelId="{13181A6C-29F0-4079-85F1-2E8977633B29}" type="pres">
      <dgm:prSet presAssocID="{9B52F44E-D249-4384-BD30-6E367A853453}" presName="dummy3a" presStyleCnt="0"/>
      <dgm:spPr/>
    </dgm:pt>
    <dgm:pt modelId="{4562476D-8E4E-4F0C-8F60-EE80F9142A21}" type="pres">
      <dgm:prSet presAssocID="{9B52F44E-D249-4384-BD30-6E367A853453}" presName="dummy3b" presStyleCnt="0"/>
      <dgm:spPr/>
    </dgm:pt>
    <dgm:pt modelId="{D10DE2AB-DF3F-4F93-9CAF-31C4679F41C6}" type="pres">
      <dgm:prSet presAssocID="{9B52F44E-D249-4384-BD30-6E367A853453}" presName="wedge3Tx" presStyleLbl="node1" presStyleIdx="2" presStyleCnt="3">
        <dgm:presLayoutVars>
          <dgm:chMax val="0"/>
          <dgm:chPref val="0"/>
          <dgm:bulletEnabled val="1"/>
        </dgm:presLayoutVars>
      </dgm:prSet>
      <dgm:spPr/>
    </dgm:pt>
    <dgm:pt modelId="{B5EBBB5C-47AD-45BB-88D0-00A0856A657E}" type="pres">
      <dgm:prSet presAssocID="{480AADE3-ACA1-4D20-B137-F1EAAC9CD8FD}" presName="arrowWedge1" presStyleLbl="fgSibTrans2D1" presStyleIdx="0" presStyleCnt="3"/>
      <dgm:spPr/>
    </dgm:pt>
    <dgm:pt modelId="{6C665810-A664-4666-A7E6-FD895C9D19AF}" type="pres">
      <dgm:prSet presAssocID="{2E33566B-8330-45F7-A32B-C8FEEE25F225}" presName="arrowWedge2" presStyleLbl="fgSibTrans2D1" presStyleIdx="1" presStyleCnt="3"/>
      <dgm:spPr/>
    </dgm:pt>
    <dgm:pt modelId="{85AB98CB-3878-4511-BD26-F9D4F020BE85}" type="pres">
      <dgm:prSet presAssocID="{4876E332-8331-4F06-9C91-DF2F9251FE2D}" presName="arrowWedge3" presStyleLbl="fgSibTrans2D1" presStyleIdx="2" presStyleCnt="3"/>
      <dgm:spPr/>
    </dgm:pt>
  </dgm:ptLst>
  <dgm:cxnLst>
    <dgm:cxn modelId="{D57BCE36-CC43-492C-A457-0209F5F9B28C}" type="presOf" srcId="{ED07F10A-ED56-4E6F-8486-41CFA64A0B64}" destId="{3BD66DA2-EF09-4BB5-9A97-BA62EF2E51F1}" srcOrd="0" destOrd="0" presId="urn:microsoft.com/office/officeart/2005/8/layout/cycle8"/>
    <dgm:cxn modelId="{0FDB936A-662F-4B3D-8FCE-A2EAAA6CE301}" type="presOf" srcId="{2939699E-04E7-4957-8B71-23058433F49E}" destId="{F462A36C-407F-4F29-96C9-C30DF20A97FF}" srcOrd="0" destOrd="0" presId="urn:microsoft.com/office/officeart/2005/8/layout/cycle8"/>
    <dgm:cxn modelId="{9A09FB4A-C387-4CFD-AB5B-4864FCC1B6B7}" type="presOf" srcId="{2939699E-04E7-4957-8B71-23058433F49E}" destId="{D10DE2AB-DF3F-4F93-9CAF-31C4679F41C6}" srcOrd="1" destOrd="0" presId="urn:microsoft.com/office/officeart/2005/8/layout/cycle8"/>
    <dgm:cxn modelId="{74C49C7B-12EC-49A3-8A6E-05C94580785D}" srcId="{9B52F44E-D249-4384-BD30-6E367A853453}" destId="{2939699E-04E7-4957-8B71-23058433F49E}" srcOrd="2" destOrd="0" parTransId="{BE5B72AB-0E10-4FD0-AED8-A45EF95BCE85}" sibTransId="{4876E332-8331-4F06-9C91-DF2F9251FE2D}"/>
    <dgm:cxn modelId="{58A2A782-FC3B-4C6D-86F4-44D7D38179A2}" srcId="{9B52F44E-D249-4384-BD30-6E367A853453}" destId="{ED07F10A-ED56-4E6F-8486-41CFA64A0B64}" srcOrd="0" destOrd="0" parTransId="{7775478C-79E7-43B3-A1F5-8155F22761E9}" sibTransId="{480AADE3-ACA1-4D20-B137-F1EAAC9CD8FD}"/>
    <dgm:cxn modelId="{2F7AB88D-DCB1-49B2-9A18-830BF382F6D0}" srcId="{9B52F44E-D249-4384-BD30-6E367A853453}" destId="{B47E33EA-590D-4EB3-AAFD-5B6B9A1E9189}" srcOrd="1" destOrd="0" parTransId="{52945C39-1B8F-4079-B7B8-9886A28D2470}" sibTransId="{2E33566B-8330-45F7-A32B-C8FEEE25F225}"/>
    <dgm:cxn modelId="{2942ED92-4B72-4C99-9FB2-76A8FF2FB6F4}" type="presOf" srcId="{9B52F44E-D249-4384-BD30-6E367A853453}" destId="{6C64BF0A-A9A7-4EBD-A429-896FB61E12E0}" srcOrd="0" destOrd="0" presId="urn:microsoft.com/office/officeart/2005/8/layout/cycle8"/>
    <dgm:cxn modelId="{98EB43A2-57A7-444B-BF7C-C32BAD590842}" type="presOf" srcId="{B47E33EA-590D-4EB3-AAFD-5B6B9A1E9189}" destId="{242E972A-5A6C-4E9C-A388-B5A22D23EA29}" srcOrd="1" destOrd="0" presId="urn:microsoft.com/office/officeart/2005/8/layout/cycle8"/>
    <dgm:cxn modelId="{0F7D85AC-7E33-4452-AB81-36281633B689}" type="presOf" srcId="{B47E33EA-590D-4EB3-AAFD-5B6B9A1E9189}" destId="{9251BB05-1373-4A21-9BAC-F755455B7973}" srcOrd="0" destOrd="0" presId="urn:microsoft.com/office/officeart/2005/8/layout/cycle8"/>
    <dgm:cxn modelId="{A70F9FDA-BC09-4F07-906D-4A669A0093A6}" type="presOf" srcId="{ED07F10A-ED56-4E6F-8486-41CFA64A0B64}" destId="{60F18976-65C1-4A23-96DE-89CC461EE628}" srcOrd="1" destOrd="0" presId="urn:microsoft.com/office/officeart/2005/8/layout/cycle8"/>
    <dgm:cxn modelId="{245ED1E2-EB35-4842-8065-38049CF445AA}" type="presParOf" srcId="{6C64BF0A-A9A7-4EBD-A429-896FB61E12E0}" destId="{3BD66DA2-EF09-4BB5-9A97-BA62EF2E51F1}" srcOrd="0" destOrd="0" presId="urn:microsoft.com/office/officeart/2005/8/layout/cycle8"/>
    <dgm:cxn modelId="{30FC17CE-34E9-4E86-8BE8-1AD46EE336ED}" type="presParOf" srcId="{6C64BF0A-A9A7-4EBD-A429-896FB61E12E0}" destId="{16912912-0265-4008-A24A-560E80F85D0F}" srcOrd="1" destOrd="0" presId="urn:microsoft.com/office/officeart/2005/8/layout/cycle8"/>
    <dgm:cxn modelId="{4F3FF88D-CDD7-4AEF-8B06-865D9023F8CB}" type="presParOf" srcId="{6C64BF0A-A9A7-4EBD-A429-896FB61E12E0}" destId="{2DB92704-E9F4-4FA6-A360-A7315D0766CC}" srcOrd="2" destOrd="0" presId="urn:microsoft.com/office/officeart/2005/8/layout/cycle8"/>
    <dgm:cxn modelId="{DA1E7B7C-5BE9-47EF-A92D-DF514B4E86C6}" type="presParOf" srcId="{6C64BF0A-A9A7-4EBD-A429-896FB61E12E0}" destId="{60F18976-65C1-4A23-96DE-89CC461EE628}" srcOrd="3" destOrd="0" presId="urn:microsoft.com/office/officeart/2005/8/layout/cycle8"/>
    <dgm:cxn modelId="{FF574316-363A-47F3-89DA-29E06E142F92}" type="presParOf" srcId="{6C64BF0A-A9A7-4EBD-A429-896FB61E12E0}" destId="{9251BB05-1373-4A21-9BAC-F755455B7973}" srcOrd="4" destOrd="0" presId="urn:microsoft.com/office/officeart/2005/8/layout/cycle8"/>
    <dgm:cxn modelId="{56555310-E83B-4A88-A666-6A7492D9F36D}" type="presParOf" srcId="{6C64BF0A-A9A7-4EBD-A429-896FB61E12E0}" destId="{9B352CD4-FC26-48FD-9AAA-3D8C9925BD79}" srcOrd="5" destOrd="0" presId="urn:microsoft.com/office/officeart/2005/8/layout/cycle8"/>
    <dgm:cxn modelId="{E09DE5ED-95BF-486A-BD54-071B62D83A40}" type="presParOf" srcId="{6C64BF0A-A9A7-4EBD-A429-896FB61E12E0}" destId="{76169AFB-DD36-494F-93D7-1D0325E9A1C0}" srcOrd="6" destOrd="0" presId="urn:microsoft.com/office/officeart/2005/8/layout/cycle8"/>
    <dgm:cxn modelId="{A0835B7B-6F22-48CC-A915-41405F15CF7D}" type="presParOf" srcId="{6C64BF0A-A9A7-4EBD-A429-896FB61E12E0}" destId="{242E972A-5A6C-4E9C-A388-B5A22D23EA29}" srcOrd="7" destOrd="0" presId="urn:microsoft.com/office/officeart/2005/8/layout/cycle8"/>
    <dgm:cxn modelId="{2EDBB6C8-AB1C-43AE-8AB0-64B933D43E4B}" type="presParOf" srcId="{6C64BF0A-A9A7-4EBD-A429-896FB61E12E0}" destId="{F462A36C-407F-4F29-96C9-C30DF20A97FF}" srcOrd="8" destOrd="0" presId="urn:microsoft.com/office/officeart/2005/8/layout/cycle8"/>
    <dgm:cxn modelId="{DF0E5C97-8C74-4080-AF3C-0ABD0042D515}" type="presParOf" srcId="{6C64BF0A-A9A7-4EBD-A429-896FB61E12E0}" destId="{13181A6C-29F0-4079-85F1-2E8977633B29}" srcOrd="9" destOrd="0" presId="urn:microsoft.com/office/officeart/2005/8/layout/cycle8"/>
    <dgm:cxn modelId="{9193DD1C-C5F6-461D-AB8E-A2D15B9F6279}" type="presParOf" srcId="{6C64BF0A-A9A7-4EBD-A429-896FB61E12E0}" destId="{4562476D-8E4E-4F0C-8F60-EE80F9142A21}" srcOrd="10" destOrd="0" presId="urn:microsoft.com/office/officeart/2005/8/layout/cycle8"/>
    <dgm:cxn modelId="{9C20EEB9-2299-4816-83B2-3053D870A77F}" type="presParOf" srcId="{6C64BF0A-A9A7-4EBD-A429-896FB61E12E0}" destId="{D10DE2AB-DF3F-4F93-9CAF-31C4679F41C6}" srcOrd="11" destOrd="0" presId="urn:microsoft.com/office/officeart/2005/8/layout/cycle8"/>
    <dgm:cxn modelId="{AC0992DF-AA52-4912-BE7B-5875D9F706D1}" type="presParOf" srcId="{6C64BF0A-A9A7-4EBD-A429-896FB61E12E0}" destId="{B5EBBB5C-47AD-45BB-88D0-00A0856A657E}" srcOrd="12" destOrd="0" presId="urn:microsoft.com/office/officeart/2005/8/layout/cycle8"/>
    <dgm:cxn modelId="{7F061D0F-753B-44BC-83B0-36F8C88E06A1}" type="presParOf" srcId="{6C64BF0A-A9A7-4EBD-A429-896FB61E12E0}" destId="{6C665810-A664-4666-A7E6-FD895C9D19AF}" srcOrd="13" destOrd="0" presId="urn:microsoft.com/office/officeart/2005/8/layout/cycle8"/>
    <dgm:cxn modelId="{5E7AFD39-3815-4316-B635-BD39922627EE}" type="presParOf" srcId="{6C64BF0A-A9A7-4EBD-A429-896FB61E12E0}" destId="{85AB98CB-3878-4511-BD26-F9D4F020BE85}"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Peer Support Network: Curriculum – Blackburn 19</a:t>
          </a:r>
          <a:r>
            <a:rPr lang="en-US" sz="6400" b="1" kern="1200" baseline="30000" dirty="0"/>
            <a:t>th</a:t>
          </a:r>
          <a:r>
            <a:rPr lang="en-US" sz="6400" b="1" kern="1200" dirty="0"/>
            <a:t> November</a:t>
          </a:r>
          <a:endParaRPr lang="en-US" sz="64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6DA2-EF09-4BB5-9A97-BA62EF2E51F1}">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Theology</a:t>
          </a:r>
        </a:p>
      </dsp:txBody>
      <dsp:txXfrm>
        <a:off x="4280746" y="1316736"/>
        <a:ext cx="1625600" cy="1354666"/>
      </dsp:txXfrm>
    </dsp:sp>
    <dsp:sp modelId="{9251BB05-1373-4A21-9BAC-F755455B7973}">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t>Leadership</a:t>
          </a:r>
        </a:p>
      </dsp:txBody>
      <dsp:txXfrm>
        <a:off x="2871893" y="3467946"/>
        <a:ext cx="2438400" cy="1192106"/>
      </dsp:txXfrm>
    </dsp:sp>
    <dsp:sp modelId="{F462A36C-407F-4F29-96C9-C30DF20A97FF}">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Pedagogy</a:t>
          </a:r>
        </a:p>
      </dsp:txBody>
      <dsp:txXfrm>
        <a:off x="2221653" y="1316736"/>
        <a:ext cx="1625600" cy="1354666"/>
      </dsp:txXfrm>
    </dsp:sp>
    <dsp:sp modelId="{B5EBBB5C-47AD-45BB-88D0-00A0856A657E}">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65810-A664-4666-A7E6-FD895C9D19AF}">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B98CB-3878-4511-BD26-F9D4F020BE85}">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18/11/2019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17</a:t>
            </a:fld>
            <a:endParaRPr lang="en-GB"/>
          </a:p>
        </p:txBody>
      </p:sp>
    </p:spTree>
    <p:extLst>
      <p:ext uri="{BB962C8B-B14F-4D97-AF65-F5344CB8AC3E}">
        <p14:creationId xmlns:p14="http://schemas.microsoft.com/office/powerpoint/2010/main" val="5114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18</a:t>
            </a:fld>
            <a:endParaRPr lang="en-GB"/>
          </a:p>
        </p:txBody>
      </p:sp>
    </p:spTree>
    <p:extLst>
      <p:ext uri="{BB962C8B-B14F-4D97-AF65-F5344CB8AC3E}">
        <p14:creationId xmlns:p14="http://schemas.microsoft.com/office/powerpoint/2010/main" val="66176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19</a:t>
            </a:fld>
            <a:endParaRPr lang="en-GB"/>
          </a:p>
        </p:txBody>
      </p:sp>
    </p:spTree>
    <p:extLst>
      <p:ext uri="{BB962C8B-B14F-4D97-AF65-F5344CB8AC3E}">
        <p14:creationId xmlns:p14="http://schemas.microsoft.com/office/powerpoint/2010/main" val="399802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8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21</a:t>
            </a:fld>
            <a:endParaRPr lang="en-GB"/>
          </a:p>
        </p:txBody>
      </p:sp>
    </p:spTree>
    <p:extLst>
      <p:ext uri="{BB962C8B-B14F-4D97-AF65-F5344CB8AC3E}">
        <p14:creationId xmlns:p14="http://schemas.microsoft.com/office/powerpoint/2010/main" val="34115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22</a:t>
            </a:fld>
            <a:endParaRPr lang="en-GB"/>
          </a:p>
        </p:txBody>
      </p:sp>
    </p:spTree>
    <p:extLst>
      <p:ext uri="{BB962C8B-B14F-4D97-AF65-F5344CB8AC3E}">
        <p14:creationId xmlns:p14="http://schemas.microsoft.com/office/powerpoint/2010/main" val="273491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23</a:t>
            </a:fld>
            <a:endParaRPr lang="en-GB"/>
          </a:p>
        </p:txBody>
      </p:sp>
    </p:spTree>
    <p:extLst>
      <p:ext uri="{BB962C8B-B14F-4D97-AF65-F5344CB8AC3E}">
        <p14:creationId xmlns:p14="http://schemas.microsoft.com/office/powerpoint/2010/main" val="109603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3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25</a:t>
            </a:fld>
            <a:endParaRPr lang="en-GB"/>
          </a:p>
        </p:txBody>
      </p:sp>
    </p:spTree>
    <p:extLst>
      <p:ext uri="{BB962C8B-B14F-4D97-AF65-F5344CB8AC3E}">
        <p14:creationId xmlns:p14="http://schemas.microsoft.com/office/powerpoint/2010/main" val="295565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2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29</a:t>
            </a:fld>
            <a:endParaRPr lang="en-GB"/>
          </a:p>
        </p:txBody>
      </p:sp>
    </p:spTree>
    <p:extLst>
      <p:ext uri="{BB962C8B-B14F-4D97-AF65-F5344CB8AC3E}">
        <p14:creationId xmlns:p14="http://schemas.microsoft.com/office/powerpoint/2010/main" val="3405879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31</a:t>
            </a:fld>
            <a:endParaRPr lang="en-GB"/>
          </a:p>
        </p:txBody>
      </p:sp>
    </p:spTree>
    <p:extLst>
      <p:ext uri="{BB962C8B-B14F-4D97-AF65-F5344CB8AC3E}">
        <p14:creationId xmlns:p14="http://schemas.microsoft.com/office/powerpoint/2010/main" val="3290569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32</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34</a:t>
            </a:fld>
            <a:endParaRPr lang="en-GB"/>
          </a:p>
        </p:txBody>
      </p:sp>
    </p:spTree>
    <p:extLst>
      <p:ext uri="{BB962C8B-B14F-4D97-AF65-F5344CB8AC3E}">
        <p14:creationId xmlns:p14="http://schemas.microsoft.com/office/powerpoint/2010/main" val="257932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35</a:t>
            </a:fld>
            <a:endParaRPr lang="en-GB"/>
          </a:p>
        </p:txBody>
      </p:sp>
    </p:spTree>
    <p:extLst>
      <p:ext uri="{BB962C8B-B14F-4D97-AF65-F5344CB8AC3E}">
        <p14:creationId xmlns:p14="http://schemas.microsoft.com/office/powerpoint/2010/main" val="3769661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36</a:t>
            </a:fld>
            <a:endParaRPr lang="en-GB"/>
          </a:p>
        </p:txBody>
      </p:sp>
    </p:spTree>
    <p:extLst>
      <p:ext uri="{BB962C8B-B14F-4D97-AF65-F5344CB8AC3E}">
        <p14:creationId xmlns:p14="http://schemas.microsoft.com/office/powerpoint/2010/main" val="410019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7</a:t>
            </a:fld>
            <a:endParaRPr lang="en-GB"/>
          </a:p>
        </p:txBody>
      </p:sp>
    </p:spTree>
    <p:extLst>
      <p:ext uri="{BB962C8B-B14F-4D97-AF65-F5344CB8AC3E}">
        <p14:creationId xmlns:p14="http://schemas.microsoft.com/office/powerpoint/2010/main" val="269448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8</a:t>
            </a:fld>
            <a:endParaRPr lang="en-GB"/>
          </a:p>
        </p:txBody>
      </p:sp>
    </p:spTree>
    <p:extLst>
      <p:ext uri="{BB962C8B-B14F-4D97-AF65-F5344CB8AC3E}">
        <p14:creationId xmlns:p14="http://schemas.microsoft.com/office/powerpoint/2010/main" val="26485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11</a:t>
            </a:fld>
            <a:endParaRPr lang="en-GB"/>
          </a:p>
        </p:txBody>
      </p:sp>
    </p:spTree>
    <p:extLst>
      <p:ext uri="{BB962C8B-B14F-4D97-AF65-F5344CB8AC3E}">
        <p14:creationId xmlns:p14="http://schemas.microsoft.com/office/powerpoint/2010/main" val="215045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12</a:t>
            </a:fld>
            <a:endParaRPr lang="en-GB"/>
          </a:p>
        </p:txBody>
      </p:sp>
    </p:spTree>
    <p:extLst>
      <p:ext uri="{BB962C8B-B14F-4D97-AF65-F5344CB8AC3E}">
        <p14:creationId xmlns:p14="http://schemas.microsoft.com/office/powerpoint/2010/main" val="335814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13</a:t>
            </a:fld>
            <a:endParaRPr lang="en-GB"/>
          </a:p>
        </p:txBody>
      </p:sp>
    </p:spTree>
    <p:extLst>
      <p:ext uri="{BB962C8B-B14F-4D97-AF65-F5344CB8AC3E}">
        <p14:creationId xmlns:p14="http://schemas.microsoft.com/office/powerpoint/2010/main" val="309310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14</a:t>
            </a:fld>
            <a:endParaRPr lang="en-GB"/>
          </a:p>
        </p:txBody>
      </p:sp>
    </p:spTree>
    <p:extLst>
      <p:ext uri="{BB962C8B-B14F-4D97-AF65-F5344CB8AC3E}">
        <p14:creationId xmlns:p14="http://schemas.microsoft.com/office/powerpoint/2010/main" val="275450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35145874"/>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E7B16A-B316-452C-BECD-A41DD63BDFE6}"/>
              </a:ext>
            </a:extLst>
          </p:cNvPr>
          <p:cNvGrpSpPr/>
          <p:nvPr/>
        </p:nvGrpSpPr>
        <p:grpSpPr>
          <a:xfrm>
            <a:off x="2256628" y="738545"/>
            <a:ext cx="7678744" cy="4335254"/>
            <a:chOff x="0" y="-546892"/>
            <a:chExt cx="7678744" cy="4335254"/>
          </a:xfrm>
        </p:grpSpPr>
        <p:sp>
          <p:nvSpPr>
            <p:cNvPr id="4" name="Rectangle: Rounded Corners 3">
              <a:extLst>
                <a:ext uri="{FF2B5EF4-FFF2-40B4-BE49-F238E27FC236}">
                  <a16:creationId xmlns:a16="http://schemas.microsoft.com/office/drawing/2014/main" id="{765F9025-FB39-449D-80AF-283A6A8B669B}"/>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1E71F34B-D0B8-4F87-A703-44E0B9217E83}"/>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dirty="0"/>
                <a:t>Wisdom in the Curriculum</a:t>
              </a:r>
              <a:endParaRPr lang="en-US" sz="8000" kern="1200" dirty="0"/>
            </a:p>
          </p:txBody>
        </p:sp>
      </p:grpSp>
    </p:spTree>
    <p:extLst>
      <p:ext uri="{BB962C8B-B14F-4D97-AF65-F5344CB8AC3E}">
        <p14:creationId xmlns:p14="http://schemas.microsoft.com/office/powerpoint/2010/main" val="107718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6CE17B0-DEE1-448E-8E87-B335DD144933}"/>
              </a:ext>
            </a:extLst>
          </p:cNvPr>
          <p:cNvPicPr>
            <a:picLocks noChangeAspect="1"/>
          </p:cNvPicPr>
          <p:nvPr/>
        </p:nvPicPr>
        <p:blipFill rotWithShape="1">
          <a:blip r:embed="rId3">
            <a:extLst>
              <a:ext uri="{28A0092B-C50C-407E-A947-70E740481C1C}">
                <a14:useLocalDpi xmlns:a14="http://schemas.microsoft.com/office/drawing/2010/main" val="0"/>
              </a:ext>
            </a:extLst>
          </a:blip>
          <a:srcRect l="5893" t="44206" r="23473" b="25101"/>
          <a:stretch/>
        </p:blipFill>
        <p:spPr>
          <a:xfrm>
            <a:off x="226499" y="440447"/>
            <a:ext cx="11693422" cy="3387538"/>
          </a:xfrm>
          <a:prstGeom prst="rect">
            <a:avLst/>
          </a:prstGeom>
        </p:spPr>
      </p:pic>
    </p:spTree>
    <p:extLst>
      <p:ext uri="{BB962C8B-B14F-4D97-AF65-F5344CB8AC3E}">
        <p14:creationId xmlns:p14="http://schemas.microsoft.com/office/powerpoint/2010/main" val="2287375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67A5B-1D41-4336-A0E9-C9674CC50D6E}"/>
              </a:ext>
            </a:extLst>
          </p:cNvPr>
          <p:cNvSpPr txBox="1"/>
          <p:nvPr/>
        </p:nvSpPr>
        <p:spPr>
          <a:xfrm>
            <a:off x="500332" y="362309"/>
            <a:ext cx="11018808" cy="4524315"/>
          </a:xfrm>
          <a:prstGeom prst="rect">
            <a:avLst/>
          </a:prstGeom>
          <a:noFill/>
        </p:spPr>
        <p:txBody>
          <a:bodyPr wrap="square" rtlCol="0">
            <a:spAutoFit/>
          </a:bodyPr>
          <a:lstStyle/>
          <a:p>
            <a:r>
              <a:rPr lang="en-GB" sz="2400" dirty="0"/>
              <a:t>Wisdom is a </a:t>
            </a:r>
            <a:r>
              <a:rPr lang="en-GB" sz="2400" b="1" dirty="0"/>
              <a:t>shared conversation </a:t>
            </a:r>
            <a:r>
              <a:rPr lang="en-GB" sz="2400" dirty="0"/>
              <a:t>not a one-way transaction</a:t>
            </a:r>
          </a:p>
          <a:p>
            <a:r>
              <a:rPr lang="en-GB" sz="2400" dirty="0"/>
              <a:t>Wisdom is reliant on one expert, but </a:t>
            </a:r>
            <a:r>
              <a:rPr lang="en-GB" sz="2400" b="1" dirty="0"/>
              <a:t>seeks other views</a:t>
            </a:r>
          </a:p>
          <a:p>
            <a:r>
              <a:rPr lang="en-GB" sz="2400" dirty="0"/>
              <a:t>Wisdom is </a:t>
            </a:r>
            <a:r>
              <a:rPr lang="en-GB" sz="2400" b="1" dirty="0"/>
              <a:t>reading slowly </a:t>
            </a:r>
            <a:r>
              <a:rPr lang="en-GB" sz="2400" dirty="0"/>
              <a:t>and </a:t>
            </a:r>
            <a:r>
              <a:rPr lang="en-GB" sz="2400" b="1" dirty="0"/>
              <a:t>widely</a:t>
            </a:r>
          </a:p>
          <a:p>
            <a:r>
              <a:rPr lang="en-GB" sz="2400" dirty="0"/>
              <a:t>Wisdom is </a:t>
            </a:r>
            <a:r>
              <a:rPr lang="en-GB" sz="2400" b="1" dirty="0"/>
              <a:t>connecting and synthesising</a:t>
            </a:r>
            <a:r>
              <a:rPr lang="en-GB" sz="2400" dirty="0"/>
              <a:t>, re-using and rejecting</a:t>
            </a:r>
          </a:p>
          <a:p>
            <a:r>
              <a:rPr lang="en-GB" sz="2400" dirty="0"/>
              <a:t>Wisdom loves </a:t>
            </a:r>
            <a:r>
              <a:rPr lang="en-GB" sz="2400" b="1" dirty="0"/>
              <a:t>detail</a:t>
            </a:r>
            <a:r>
              <a:rPr lang="en-GB" sz="2400" dirty="0"/>
              <a:t>, not just superficiality</a:t>
            </a:r>
          </a:p>
          <a:p>
            <a:r>
              <a:rPr lang="en-GB" sz="2400" dirty="0"/>
              <a:t>Wisdom unleashes</a:t>
            </a:r>
            <a:r>
              <a:rPr lang="en-GB" sz="2400" b="1" dirty="0"/>
              <a:t> imagination</a:t>
            </a:r>
          </a:p>
          <a:p>
            <a:r>
              <a:rPr lang="en-GB" sz="2400" dirty="0"/>
              <a:t>Wisdom needs </a:t>
            </a:r>
            <a:r>
              <a:rPr lang="en-GB" sz="2400" b="1" dirty="0"/>
              <a:t>diversity</a:t>
            </a:r>
            <a:r>
              <a:rPr lang="en-GB" sz="2400" dirty="0"/>
              <a:t>, not just because it’s right but  because it’s inherently better</a:t>
            </a:r>
          </a:p>
          <a:p>
            <a:r>
              <a:rPr lang="en-GB" sz="2400" dirty="0"/>
              <a:t>Wisdom is making </a:t>
            </a:r>
            <a:r>
              <a:rPr lang="en-GB" sz="2400" b="1" dirty="0"/>
              <a:t>choices</a:t>
            </a:r>
            <a:r>
              <a:rPr lang="en-GB" sz="2400" dirty="0"/>
              <a:t>, sometimes between two seemingly good things</a:t>
            </a:r>
          </a:p>
          <a:p>
            <a:r>
              <a:rPr lang="en-GB" sz="2400" dirty="0"/>
              <a:t>Wisdom is </a:t>
            </a:r>
            <a:r>
              <a:rPr lang="en-GB" sz="2400" b="1" dirty="0"/>
              <a:t>inherited</a:t>
            </a:r>
            <a:r>
              <a:rPr lang="en-GB" sz="2400" dirty="0"/>
              <a:t> from those in community &amp; family around us</a:t>
            </a:r>
          </a:p>
          <a:p>
            <a:r>
              <a:rPr lang="en-GB" sz="2400" dirty="0"/>
              <a:t>Wisdom always permits </a:t>
            </a:r>
            <a:r>
              <a:rPr lang="en-GB" sz="2400" b="1" dirty="0"/>
              <a:t>good questions</a:t>
            </a:r>
            <a:r>
              <a:rPr lang="en-GB" sz="2400" dirty="0"/>
              <a:t>, but has the </a:t>
            </a:r>
            <a:r>
              <a:rPr lang="en-GB" sz="2400" b="1" dirty="0"/>
              <a:t>confidence</a:t>
            </a:r>
            <a:r>
              <a:rPr lang="en-GB" sz="2400" dirty="0"/>
              <a:t> to articulate clear answers</a:t>
            </a:r>
          </a:p>
          <a:p>
            <a:r>
              <a:rPr lang="en-GB" sz="2400" dirty="0"/>
              <a:t>Wisdom views mistakes with </a:t>
            </a:r>
            <a:r>
              <a:rPr lang="en-GB" sz="2400" b="1" dirty="0"/>
              <a:t>perspective</a:t>
            </a:r>
          </a:p>
        </p:txBody>
      </p:sp>
    </p:spTree>
    <p:extLst>
      <p:ext uri="{BB962C8B-B14F-4D97-AF65-F5344CB8AC3E}">
        <p14:creationId xmlns:p14="http://schemas.microsoft.com/office/powerpoint/2010/main" val="3496409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CAF6-514D-472B-BD46-8204025B31D7}"/>
              </a:ext>
            </a:extLst>
          </p:cNvPr>
          <p:cNvPicPr>
            <a:picLocks noChangeAspect="1"/>
          </p:cNvPicPr>
          <p:nvPr/>
        </p:nvPicPr>
        <p:blipFill>
          <a:blip r:embed="rId3"/>
          <a:stretch>
            <a:fillRect/>
          </a:stretch>
        </p:blipFill>
        <p:spPr>
          <a:xfrm>
            <a:off x="-21890" y="0"/>
            <a:ext cx="12213890" cy="6845730"/>
          </a:xfrm>
          <a:prstGeom prst="rect">
            <a:avLst/>
          </a:prstGeom>
        </p:spPr>
      </p:pic>
    </p:spTree>
    <p:extLst>
      <p:ext uri="{BB962C8B-B14F-4D97-AF65-F5344CB8AC3E}">
        <p14:creationId xmlns:p14="http://schemas.microsoft.com/office/powerpoint/2010/main" val="2898131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83E21-646F-42AA-89D8-58B6FCB3E4CD}"/>
              </a:ext>
            </a:extLst>
          </p:cNvPr>
          <p:cNvPicPr>
            <a:picLocks noChangeAspect="1"/>
          </p:cNvPicPr>
          <p:nvPr/>
        </p:nvPicPr>
        <p:blipFill>
          <a:blip r:embed="rId3"/>
          <a:stretch>
            <a:fillRect/>
          </a:stretch>
        </p:blipFill>
        <p:spPr>
          <a:xfrm>
            <a:off x="0" y="10134"/>
            <a:ext cx="12210071" cy="6847865"/>
          </a:xfrm>
          <a:prstGeom prst="rect">
            <a:avLst/>
          </a:prstGeom>
        </p:spPr>
      </p:pic>
    </p:spTree>
    <p:extLst>
      <p:ext uri="{BB962C8B-B14F-4D97-AF65-F5344CB8AC3E}">
        <p14:creationId xmlns:p14="http://schemas.microsoft.com/office/powerpoint/2010/main" val="177030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‘human flourishing’?</a:t>
              </a:r>
              <a:endParaRPr lang="en-US" sz="6000" kern="1200" dirty="0"/>
            </a:p>
          </p:txBody>
        </p:sp>
      </p:grpSp>
    </p:spTree>
    <p:extLst>
      <p:ext uri="{BB962C8B-B14F-4D97-AF65-F5344CB8AC3E}">
        <p14:creationId xmlns:p14="http://schemas.microsoft.com/office/powerpoint/2010/main" val="35579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745F0A-4AB3-4D32-854D-80C530E39743}"/>
              </a:ext>
            </a:extLst>
          </p:cNvPr>
          <p:cNvSpPr txBox="1"/>
          <p:nvPr/>
        </p:nvSpPr>
        <p:spPr>
          <a:xfrm>
            <a:off x="465719" y="204462"/>
            <a:ext cx="4793501" cy="5509200"/>
          </a:xfrm>
          <a:prstGeom prst="rect">
            <a:avLst/>
          </a:prstGeom>
          <a:noFill/>
        </p:spPr>
        <p:txBody>
          <a:bodyPr wrap="square" rtlCol="0">
            <a:spAutoFit/>
          </a:bodyPr>
          <a:lstStyle/>
          <a:p>
            <a:r>
              <a:rPr lang="en-GB" sz="2200" dirty="0"/>
              <a:t>‘The notion of human flourishing set out in our thinking draws significantly on Aristotle, and especially on his conception of </a:t>
            </a:r>
            <a:r>
              <a:rPr lang="en-GB" sz="2200" b="1" dirty="0"/>
              <a:t>eudaimonia. </a:t>
            </a:r>
            <a:r>
              <a:rPr lang="en-GB" sz="2200" dirty="0"/>
              <a:t>The meaning of eudaimonia can be traced etymologically from its roots of ‘</a:t>
            </a:r>
            <a:r>
              <a:rPr lang="en-GB" sz="2200" dirty="0" err="1"/>
              <a:t>eu</a:t>
            </a:r>
            <a:r>
              <a:rPr lang="en-GB" sz="2200" dirty="0"/>
              <a:t>’ (good) and ‘</a:t>
            </a:r>
            <a:r>
              <a:rPr lang="en-GB" sz="2200" dirty="0" err="1"/>
              <a:t>daimon</a:t>
            </a:r>
            <a:r>
              <a:rPr lang="en-GB" sz="2200" dirty="0"/>
              <a:t>’ (spirit), refers to the notion of human flourishing and can…[refer to] physical flourishing, emotional flourishing, societal flourishing and fourthly, flourishing in terms of personal creativity, self-expression and knowledge seeking.’</a:t>
            </a:r>
          </a:p>
          <a:p>
            <a:endParaRPr lang="en-GB" sz="2200" dirty="0"/>
          </a:p>
          <a:p>
            <a:r>
              <a:rPr lang="en-GB" sz="2200" i="1" dirty="0"/>
              <a:t>Leadership of Character Education, </a:t>
            </a:r>
            <a:r>
              <a:rPr lang="en-GB" sz="2200" dirty="0"/>
              <a:t>18</a:t>
            </a:r>
            <a:endParaRPr lang="en-GB" sz="2200" i="1" dirty="0"/>
          </a:p>
          <a:p>
            <a:endParaRPr lang="en-GB" sz="2200" dirty="0"/>
          </a:p>
        </p:txBody>
      </p:sp>
      <p:pic>
        <p:nvPicPr>
          <p:cNvPr id="4" name="Picture 3">
            <a:extLst>
              <a:ext uri="{FF2B5EF4-FFF2-40B4-BE49-F238E27FC236}">
                <a16:creationId xmlns:a16="http://schemas.microsoft.com/office/drawing/2014/main" id="{A30EB9DC-A15A-474F-8C06-E66F71740C1E}"/>
              </a:ext>
            </a:extLst>
          </p:cNvPr>
          <p:cNvPicPr>
            <a:picLocks noChangeAspect="1"/>
          </p:cNvPicPr>
          <p:nvPr/>
        </p:nvPicPr>
        <p:blipFill>
          <a:blip r:embed="rId2"/>
          <a:stretch>
            <a:fillRect/>
          </a:stretch>
        </p:blipFill>
        <p:spPr>
          <a:xfrm>
            <a:off x="5946439" y="541277"/>
            <a:ext cx="5657909" cy="3815404"/>
          </a:xfrm>
          <a:prstGeom prst="rect">
            <a:avLst/>
          </a:prstGeom>
        </p:spPr>
      </p:pic>
    </p:spTree>
    <p:extLst>
      <p:ext uri="{BB962C8B-B14F-4D97-AF65-F5344CB8AC3E}">
        <p14:creationId xmlns:p14="http://schemas.microsoft.com/office/powerpoint/2010/main" val="156088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0C00C-6C37-4FBC-A17A-784A50867C8F}"/>
              </a:ext>
            </a:extLst>
          </p:cNvPr>
          <p:cNvSpPr/>
          <p:nvPr/>
        </p:nvSpPr>
        <p:spPr>
          <a:xfrm>
            <a:off x="443002" y="386206"/>
            <a:ext cx="11472596" cy="5293757"/>
          </a:xfrm>
          <a:prstGeom prst="rect">
            <a:avLst/>
          </a:prstGeom>
        </p:spPr>
        <p:txBody>
          <a:bodyPr wrap="square">
            <a:spAutoFit/>
          </a:bodyPr>
          <a:lstStyle/>
          <a:p>
            <a:r>
              <a:rPr lang="en-GB" sz="2000" dirty="0"/>
              <a:t>‘In the New Testament, the notion of ‘life in all its fullness’ cannot be understood without explicit reference to the Christian’s response to God. Jesus says clearly what he was specifically looking for in his followers, and the kind of defining love-in-action that he hoped would mark them out:</a:t>
            </a:r>
          </a:p>
          <a:p>
            <a:r>
              <a:rPr lang="en-GB" sz="2000" dirty="0"/>
              <a:t> 	‘</a:t>
            </a:r>
            <a:r>
              <a:rPr lang="en-GB" sz="2000" i="1" dirty="0"/>
              <a:t>Love one another. As I have loved you, so you must love one another. </a:t>
            </a:r>
          </a:p>
          <a:p>
            <a:r>
              <a:rPr lang="en-GB" sz="2000" i="1" dirty="0"/>
              <a:t>	By this, everyone will know that you are my disciples.</a:t>
            </a:r>
            <a:r>
              <a:rPr lang="en-GB" sz="2000" dirty="0"/>
              <a:t>’ (John 13:34-5). </a:t>
            </a:r>
          </a:p>
          <a:p>
            <a:endParaRPr lang="en-GB" sz="2000" dirty="0"/>
          </a:p>
          <a:p>
            <a:r>
              <a:rPr lang="en-GB" sz="2000" dirty="0"/>
              <a:t>Jesus models this frequently, for example, showing his closest followers what the virtues of service and humility meant, not merely talking about them, but by washing their feet shortly before his own arrest, trial and crucifixion. [It] was not simply the task of the individual to become better by human effort alone, but rather improvement and development is the work of the Spirit in each individual.</a:t>
            </a:r>
          </a:p>
          <a:p>
            <a:r>
              <a:rPr lang="en-GB" sz="2800" b="1" dirty="0"/>
              <a:t>The implications for school leadership are releasing, recognising that virtues can be prayed for and infused, rather than simply exhorting one another to work harder at developing them.’</a:t>
            </a:r>
          </a:p>
          <a:p>
            <a:endParaRPr lang="en-GB" sz="2800" b="1" dirty="0"/>
          </a:p>
          <a:p>
            <a:r>
              <a:rPr lang="en-GB" i="1" dirty="0"/>
              <a:t>Leadership of Character Education, </a:t>
            </a:r>
            <a:r>
              <a:rPr lang="en-GB" dirty="0"/>
              <a:t>19</a:t>
            </a:r>
            <a:endParaRPr lang="en-GB" i="1" dirty="0"/>
          </a:p>
        </p:txBody>
      </p:sp>
    </p:spTree>
    <p:extLst>
      <p:ext uri="{BB962C8B-B14F-4D97-AF65-F5344CB8AC3E}">
        <p14:creationId xmlns:p14="http://schemas.microsoft.com/office/powerpoint/2010/main" val="3379688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1C285-F4C2-49A7-8F80-19C0CB788619}"/>
              </a:ext>
            </a:extLst>
          </p:cNvPr>
          <p:cNvPicPr>
            <a:picLocks noChangeAspect="1"/>
          </p:cNvPicPr>
          <p:nvPr/>
        </p:nvPicPr>
        <p:blipFill>
          <a:blip r:embed="rId3"/>
          <a:stretch>
            <a:fillRect/>
          </a:stretch>
        </p:blipFill>
        <p:spPr>
          <a:xfrm>
            <a:off x="760205" y="213898"/>
            <a:ext cx="3152973" cy="4571811"/>
          </a:xfrm>
          <a:prstGeom prst="rect">
            <a:avLst/>
          </a:prstGeom>
        </p:spPr>
      </p:pic>
      <p:pic>
        <p:nvPicPr>
          <p:cNvPr id="3" name="Picture 2">
            <a:extLst>
              <a:ext uri="{FF2B5EF4-FFF2-40B4-BE49-F238E27FC236}">
                <a16:creationId xmlns:a16="http://schemas.microsoft.com/office/drawing/2014/main" id="{715FE8DA-2F5C-4CA4-B732-417BE1D655B5}"/>
              </a:ext>
            </a:extLst>
          </p:cNvPr>
          <p:cNvPicPr>
            <a:picLocks noChangeAspect="1"/>
          </p:cNvPicPr>
          <p:nvPr/>
        </p:nvPicPr>
        <p:blipFill>
          <a:blip r:embed="rId4"/>
          <a:stretch>
            <a:fillRect/>
          </a:stretch>
        </p:blipFill>
        <p:spPr>
          <a:xfrm>
            <a:off x="6395120" y="213898"/>
            <a:ext cx="5375532" cy="5029502"/>
          </a:xfrm>
          <a:prstGeom prst="rect">
            <a:avLst/>
          </a:prstGeom>
        </p:spPr>
      </p:pic>
      <p:sp>
        <p:nvSpPr>
          <p:cNvPr id="4" name="Rectangle 3">
            <a:extLst>
              <a:ext uri="{FF2B5EF4-FFF2-40B4-BE49-F238E27FC236}">
                <a16:creationId xmlns:a16="http://schemas.microsoft.com/office/drawing/2014/main" id="{C46CB040-25F8-422D-8100-5305A1090BB4}"/>
              </a:ext>
            </a:extLst>
          </p:cNvPr>
          <p:cNvSpPr/>
          <p:nvPr/>
        </p:nvSpPr>
        <p:spPr>
          <a:xfrm>
            <a:off x="760205" y="4965223"/>
            <a:ext cx="4960910" cy="369332"/>
          </a:xfrm>
          <a:prstGeom prst="rect">
            <a:avLst/>
          </a:prstGeom>
        </p:spPr>
        <p:txBody>
          <a:bodyPr wrap="none">
            <a:spAutoFit/>
          </a:bodyPr>
          <a:lstStyle/>
          <a:p>
            <a:r>
              <a:rPr lang="en-GB" dirty="0"/>
              <a:t>https://www.youtube.com/watch?v=GJ8ry2MyyVA</a:t>
            </a:r>
          </a:p>
        </p:txBody>
      </p:sp>
    </p:spTree>
    <p:extLst>
      <p:ext uri="{BB962C8B-B14F-4D97-AF65-F5344CB8AC3E}">
        <p14:creationId xmlns:p14="http://schemas.microsoft.com/office/powerpoint/2010/main" val="2511000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F28AC-21A2-4415-9BA6-E654098BE6D0}"/>
              </a:ext>
            </a:extLst>
          </p:cNvPr>
          <p:cNvPicPr>
            <a:picLocks noChangeAspect="1"/>
          </p:cNvPicPr>
          <p:nvPr/>
        </p:nvPicPr>
        <p:blipFill>
          <a:blip r:embed="rId3"/>
          <a:stretch>
            <a:fillRect/>
          </a:stretch>
        </p:blipFill>
        <p:spPr>
          <a:xfrm>
            <a:off x="652872" y="300795"/>
            <a:ext cx="5377138" cy="5029636"/>
          </a:xfrm>
          <a:prstGeom prst="rect">
            <a:avLst/>
          </a:prstGeom>
        </p:spPr>
      </p:pic>
      <p:sp>
        <p:nvSpPr>
          <p:cNvPr id="3" name="TextBox 2">
            <a:extLst>
              <a:ext uri="{FF2B5EF4-FFF2-40B4-BE49-F238E27FC236}">
                <a16:creationId xmlns:a16="http://schemas.microsoft.com/office/drawing/2014/main" id="{8FEC2838-5C8F-40DD-9485-7B2924D59C5B}"/>
              </a:ext>
            </a:extLst>
          </p:cNvPr>
          <p:cNvSpPr txBox="1"/>
          <p:nvPr/>
        </p:nvSpPr>
        <p:spPr>
          <a:xfrm>
            <a:off x="6417839" y="346450"/>
            <a:ext cx="5121289" cy="4832092"/>
          </a:xfrm>
          <a:prstGeom prst="rect">
            <a:avLst/>
          </a:prstGeom>
          <a:noFill/>
        </p:spPr>
        <p:txBody>
          <a:bodyPr wrap="square" rtlCol="0">
            <a:spAutoFit/>
          </a:bodyPr>
          <a:lstStyle/>
          <a:p>
            <a:r>
              <a:rPr lang="en-GB" sz="2800" dirty="0"/>
              <a:t>How can we enable flourishing of pupils (and adults!) through our curriculum?</a:t>
            </a:r>
          </a:p>
          <a:p>
            <a:r>
              <a:rPr lang="en-GB" sz="2800" dirty="0"/>
              <a:t>Where are the opportunities for risk?</a:t>
            </a:r>
          </a:p>
          <a:p>
            <a:r>
              <a:rPr lang="en-GB" sz="2800" dirty="0"/>
              <a:t>Where are the opportunities to take the lead?</a:t>
            </a:r>
          </a:p>
          <a:p>
            <a:r>
              <a:rPr lang="en-GB" sz="2800" dirty="0"/>
              <a:t>Where might children withdraw – is this more likely in some subjects than others? What could we do to mitigate this?</a:t>
            </a:r>
          </a:p>
        </p:txBody>
      </p:sp>
    </p:spTree>
    <p:extLst>
      <p:ext uri="{BB962C8B-B14F-4D97-AF65-F5344CB8AC3E}">
        <p14:creationId xmlns:p14="http://schemas.microsoft.com/office/powerpoint/2010/main" val="100449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049205-550C-4707-A054-91E346D63ECA}"/>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7" name="Rectangle 6">
            <a:extLst>
              <a:ext uri="{FF2B5EF4-FFF2-40B4-BE49-F238E27FC236}">
                <a16:creationId xmlns:a16="http://schemas.microsoft.com/office/drawing/2014/main" id="{CD76E329-62B5-42BC-A3F2-BDE2D782951A}"/>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EA9E4CE7-FB51-44B5-91BB-E992D42615D5}"/>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15" name="Rectangle 14">
            <a:extLst>
              <a:ext uri="{FF2B5EF4-FFF2-40B4-BE49-F238E27FC236}">
                <a16:creationId xmlns:a16="http://schemas.microsoft.com/office/drawing/2014/main" id="{95B9F8C6-0F22-4FCD-9282-3AB55D296DCF}"/>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2299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rot="20118841">
            <a:off x="794057" y="849306"/>
            <a:ext cx="3541299" cy="271894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defTabSz="609585"/>
            <a:r>
              <a:rPr lang="en-GB" sz="4267" b="1" dirty="0">
                <a:solidFill>
                  <a:prstClr val="black"/>
                </a:solidFill>
                <a:latin typeface="Calibri"/>
              </a:rPr>
              <a:t>What does this mean for the Curriculum?</a:t>
            </a:r>
          </a:p>
        </p:txBody>
      </p:sp>
      <p:pic>
        <p:nvPicPr>
          <p:cNvPr id="5" name="Picture 4">
            <a:extLst>
              <a:ext uri="{FF2B5EF4-FFF2-40B4-BE49-F238E27FC236}">
                <a16:creationId xmlns:a16="http://schemas.microsoft.com/office/drawing/2014/main" id="{63340868-2A78-4D65-B802-C13173A3193C}"/>
              </a:ext>
            </a:extLst>
          </p:cNvPr>
          <p:cNvPicPr>
            <a:picLocks noChangeAspect="1"/>
          </p:cNvPicPr>
          <p:nvPr/>
        </p:nvPicPr>
        <p:blipFill rotWithShape="1">
          <a:blip r:embed="rId3"/>
          <a:srcRect l="26558" t="8552"/>
          <a:stretch/>
        </p:blipFill>
        <p:spPr>
          <a:xfrm>
            <a:off x="5512533" y="318052"/>
            <a:ext cx="6062151" cy="5037720"/>
          </a:xfrm>
          <a:prstGeom prst="rect">
            <a:avLst/>
          </a:prstGeom>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93D57-CBB8-48DA-8A83-34E371FBD295}"/>
              </a:ext>
            </a:extLst>
          </p:cNvPr>
          <p:cNvPicPr>
            <a:picLocks noChangeAspect="1"/>
          </p:cNvPicPr>
          <p:nvPr/>
        </p:nvPicPr>
        <p:blipFill>
          <a:blip r:embed="rId3"/>
          <a:stretch>
            <a:fillRect/>
          </a:stretch>
        </p:blipFill>
        <p:spPr>
          <a:xfrm>
            <a:off x="7507793" y="178173"/>
            <a:ext cx="4413887" cy="5316173"/>
          </a:xfrm>
          <a:prstGeom prst="rect">
            <a:avLst/>
          </a:prstGeom>
        </p:spPr>
      </p:pic>
      <p:pic>
        <p:nvPicPr>
          <p:cNvPr id="4" name="Picture 3">
            <a:extLst>
              <a:ext uri="{FF2B5EF4-FFF2-40B4-BE49-F238E27FC236}">
                <a16:creationId xmlns:a16="http://schemas.microsoft.com/office/drawing/2014/main" id="{D2176633-AC6B-4228-8800-296FE083B253}"/>
              </a:ext>
            </a:extLst>
          </p:cNvPr>
          <p:cNvPicPr>
            <a:picLocks noChangeAspect="1"/>
          </p:cNvPicPr>
          <p:nvPr/>
        </p:nvPicPr>
        <p:blipFill>
          <a:blip r:embed="rId4"/>
          <a:stretch>
            <a:fillRect/>
          </a:stretch>
        </p:blipFill>
        <p:spPr>
          <a:xfrm>
            <a:off x="992576" y="948007"/>
            <a:ext cx="5353050" cy="4133850"/>
          </a:xfrm>
          <a:prstGeom prst="rect">
            <a:avLst/>
          </a:prstGeom>
        </p:spPr>
      </p:pic>
    </p:spTree>
    <p:extLst>
      <p:ext uri="{BB962C8B-B14F-4D97-AF65-F5344CB8AC3E}">
        <p14:creationId xmlns:p14="http://schemas.microsoft.com/office/powerpoint/2010/main" val="167264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312054" y="123373"/>
          <a:ext cx="11662232" cy="5337772"/>
        </p:xfrm>
        <a:graphic>
          <a:graphicData uri="http://schemas.openxmlformats.org/drawingml/2006/table">
            <a:tbl>
              <a:tblPr firstRow="1" bandRow="1">
                <a:tableStyleId>{93296810-A885-4BE3-A3E7-6D5BEEA58F35}</a:tableStyleId>
              </a:tblPr>
              <a:tblGrid>
                <a:gridCol w="5831116">
                  <a:extLst>
                    <a:ext uri="{9D8B030D-6E8A-4147-A177-3AD203B41FA5}">
                      <a16:colId xmlns:a16="http://schemas.microsoft.com/office/drawing/2014/main" val="2589394018"/>
                    </a:ext>
                  </a:extLst>
                </a:gridCol>
                <a:gridCol w="5831116">
                  <a:extLst>
                    <a:ext uri="{9D8B030D-6E8A-4147-A177-3AD203B41FA5}">
                      <a16:colId xmlns:a16="http://schemas.microsoft.com/office/drawing/2014/main" val="494215844"/>
                    </a:ext>
                  </a:extLst>
                </a:gridCol>
              </a:tblGrid>
              <a:tr h="467082">
                <a:tc>
                  <a:txBody>
                    <a:bodyPr/>
                    <a:lstStyle/>
                    <a:p>
                      <a:r>
                        <a:rPr lang="en-GB" sz="2400" dirty="0"/>
                        <a:t>Learning Plantation</a:t>
                      </a:r>
                    </a:p>
                  </a:txBody>
                  <a:tcPr marL="121920" marR="121920" marT="60960" marB="60960"/>
                </a:tc>
                <a:tc>
                  <a:txBody>
                    <a:bodyPr/>
                    <a:lstStyle/>
                    <a:p>
                      <a:r>
                        <a:rPr lang="en-GB" sz="2400" dirty="0"/>
                        <a:t>Learning Rainforest</a:t>
                      </a:r>
                    </a:p>
                  </a:txBody>
                  <a:tcPr marL="121920" marR="121920" marT="60960" marB="60960"/>
                </a:tc>
                <a:extLst>
                  <a:ext uri="{0D108BD9-81ED-4DB2-BD59-A6C34878D82A}">
                    <a16:rowId xmlns:a16="http://schemas.microsoft.com/office/drawing/2014/main" val="369110526"/>
                  </a:ext>
                </a:extLst>
              </a:tr>
              <a:tr h="841956">
                <a:tc>
                  <a:txBody>
                    <a:bodyPr/>
                    <a:lstStyle/>
                    <a:p>
                      <a:r>
                        <a:rPr lang="en-GB" sz="2400" dirty="0"/>
                        <a:t>‘A right way to do things’ – set routines – e.g. L.O. on the board every lesson</a:t>
                      </a:r>
                    </a:p>
                  </a:txBody>
                  <a:tcPr marL="121920" marR="121920" marT="60960" marB="60960"/>
                </a:tc>
                <a:tc>
                  <a:txBody>
                    <a:bodyPr/>
                    <a:lstStyle/>
                    <a:p>
                      <a:r>
                        <a:rPr lang="en-GB" sz="2400" dirty="0"/>
                        <a:t>Nourishing individual talents  - high trust/high challenge</a:t>
                      </a:r>
                    </a:p>
                  </a:txBody>
                  <a:tcPr marL="121920" marR="121920" marT="60960" marB="60960"/>
                </a:tc>
                <a:extLst>
                  <a:ext uri="{0D108BD9-81ED-4DB2-BD59-A6C34878D82A}">
                    <a16:rowId xmlns:a16="http://schemas.microsoft.com/office/drawing/2014/main" val="1081847209"/>
                  </a:ext>
                </a:extLst>
              </a:tr>
              <a:tr h="817393">
                <a:tc>
                  <a:txBody>
                    <a:bodyPr/>
                    <a:lstStyle/>
                    <a:p>
                      <a:r>
                        <a:rPr lang="en-GB" sz="2400" dirty="0"/>
                        <a:t>Leaders driven by compliance to external voices</a:t>
                      </a:r>
                    </a:p>
                  </a:txBody>
                  <a:tcPr marL="121920" marR="121920" marT="60960" marB="60960"/>
                </a:tc>
                <a:tc>
                  <a:txBody>
                    <a:bodyPr/>
                    <a:lstStyle/>
                    <a:p>
                      <a:r>
                        <a:rPr lang="en-GB" sz="2400" dirty="0"/>
                        <a:t>Great variety in pedagogy and OK to try new things all the time</a:t>
                      </a:r>
                    </a:p>
                  </a:txBody>
                  <a:tcPr marL="121920" marR="121920" marT="60960" marB="60960"/>
                </a:tc>
                <a:extLst>
                  <a:ext uri="{0D108BD9-81ED-4DB2-BD59-A6C34878D82A}">
                    <a16:rowId xmlns:a16="http://schemas.microsoft.com/office/drawing/2014/main" val="426128574"/>
                  </a:ext>
                </a:extLst>
              </a:tr>
              <a:tr h="817393">
                <a:tc>
                  <a:txBody>
                    <a:bodyPr/>
                    <a:lstStyle/>
                    <a:p>
                      <a:r>
                        <a:rPr lang="en-GB" sz="2400" dirty="0"/>
                        <a:t>T+L focused on what can be examined</a:t>
                      </a:r>
                    </a:p>
                  </a:txBody>
                  <a:tcPr marL="121920" marR="121920" marT="60960" marB="60960"/>
                </a:tc>
                <a:tc>
                  <a:txBody>
                    <a:bodyPr/>
                    <a:lstStyle/>
                    <a:p>
                      <a:r>
                        <a:rPr lang="en-GB" sz="2400" dirty="0"/>
                        <a:t>If creative approaches deliver, there is high level of autonomy</a:t>
                      </a:r>
                    </a:p>
                  </a:txBody>
                  <a:tcPr marL="121920" marR="121920" marT="60960" marB="60960"/>
                </a:tc>
                <a:extLst>
                  <a:ext uri="{0D108BD9-81ED-4DB2-BD59-A6C34878D82A}">
                    <a16:rowId xmlns:a16="http://schemas.microsoft.com/office/drawing/2014/main" val="1191630874"/>
                  </a:ext>
                </a:extLst>
              </a:tr>
              <a:tr h="582892">
                <a:tc>
                  <a:txBody>
                    <a:bodyPr/>
                    <a:lstStyle/>
                    <a:p>
                      <a:r>
                        <a:rPr lang="en-GB" sz="2400" dirty="0"/>
                        <a:t>Data has very high status</a:t>
                      </a:r>
                    </a:p>
                  </a:txBody>
                  <a:tcPr marL="121920" marR="121920" marT="60960" marB="60960"/>
                </a:tc>
                <a:tc>
                  <a:txBody>
                    <a:bodyPr/>
                    <a:lstStyle/>
                    <a:p>
                      <a:r>
                        <a:rPr lang="en-GB" sz="2400" dirty="0"/>
                        <a:t>Data is part of the picture of learning</a:t>
                      </a:r>
                    </a:p>
                  </a:txBody>
                  <a:tcPr marL="121920" marR="121920" marT="60960" marB="60960"/>
                </a:tc>
                <a:extLst>
                  <a:ext uri="{0D108BD9-81ED-4DB2-BD59-A6C34878D82A}">
                    <a16:rowId xmlns:a16="http://schemas.microsoft.com/office/drawing/2014/main" val="1830548507"/>
                  </a:ext>
                </a:extLst>
              </a:tr>
              <a:tr h="841956">
                <a:tc>
                  <a:txBody>
                    <a:bodyPr/>
                    <a:lstStyle/>
                    <a:p>
                      <a:r>
                        <a:rPr lang="en-GB" sz="2400" dirty="0"/>
                        <a:t>Interventions heavily focused  on short-term gains</a:t>
                      </a:r>
                    </a:p>
                  </a:txBody>
                  <a:tcPr marL="121920" marR="121920" marT="60960" marB="60960"/>
                </a:tc>
                <a:tc>
                  <a:txBody>
                    <a:bodyPr/>
                    <a:lstStyle/>
                    <a:p>
                      <a:r>
                        <a:rPr lang="en-GB" sz="2400" dirty="0"/>
                        <a:t>T+L structures are dynamic/organic, aligning T+L to stated school values</a:t>
                      </a:r>
                    </a:p>
                  </a:txBody>
                  <a:tcPr marL="121920" marR="121920" marT="60960" marB="60960"/>
                </a:tc>
                <a:extLst>
                  <a:ext uri="{0D108BD9-81ED-4DB2-BD59-A6C34878D82A}">
                    <a16:rowId xmlns:a16="http://schemas.microsoft.com/office/drawing/2014/main" val="463153819"/>
                  </a:ext>
                </a:extLst>
              </a:tr>
              <a:tr h="841956">
                <a:tc>
                  <a:txBody>
                    <a:bodyPr/>
                    <a:lstStyle/>
                    <a:p>
                      <a:r>
                        <a:rPr lang="en-GB" sz="2400" dirty="0"/>
                        <a:t>Creativity becomes rules – e.g. standardised homework format etc.</a:t>
                      </a:r>
                    </a:p>
                  </a:txBody>
                  <a:tcPr marL="121920" marR="121920" marT="60960" marB="60960"/>
                </a:tc>
                <a:tc>
                  <a:txBody>
                    <a:bodyPr/>
                    <a:lstStyle/>
                    <a:p>
                      <a:r>
                        <a:rPr lang="en-GB" sz="2400" dirty="0"/>
                        <a:t>Highly personalised CPD</a:t>
                      </a:r>
                    </a:p>
                  </a:txBody>
                  <a:tcPr marL="121920" marR="121920" marT="60960" marB="60960"/>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37921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F8BA19-D8FF-4953-B885-A66D379EFE9C}"/>
              </a:ext>
            </a:extLst>
          </p:cNvPr>
          <p:cNvGrpSpPr/>
          <p:nvPr/>
        </p:nvGrpSpPr>
        <p:grpSpPr>
          <a:xfrm>
            <a:off x="7989483" y="416160"/>
            <a:ext cx="4078471" cy="1995636"/>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id="{805353FE-12E4-42B0-8CBF-0A342021C829}"/>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A9742492-45BF-4FD3-9E2C-33659C0DA891}"/>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59AB938A-5AC7-4C91-9E12-9F0E26CBE917}"/>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E30A6581-4AA5-4322-B5C8-978A0D749DD1}"/>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C4E49362-3417-4791-8AF6-FDA2B0AAA4A0}"/>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1799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32E83E-F601-4525-A8CC-4DBFF1E0F5D3}"/>
              </a:ext>
            </a:extLst>
          </p:cNvPr>
          <p:cNvPicPr>
            <a:picLocks noChangeAspect="1"/>
          </p:cNvPicPr>
          <p:nvPr/>
        </p:nvPicPr>
        <p:blipFill>
          <a:blip r:embed="rId3"/>
          <a:stretch>
            <a:fillRect/>
          </a:stretch>
        </p:blipFill>
        <p:spPr>
          <a:xfrm>
            <a:off x="567071" y="282919"/>
            <a:ext cx="4413548" cy="410123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C2EB817-FD60-4901-8095-7799D0BBC480}"/>
              </a:ext>
            </a:extLst>
          </p:cNvPr>
          <p:cNvSpPr txBox="1"/>
          <p:nvPr/>
        </p:nvSpPr>
        <p:spPr>
          <a:xfrm>
            <a:off x="6180897" y="666308"/>
            <a:ext cx="5123069" cy="502766"/>
          </a:xfrm>
          <a:prstGeom prst="rect">
            <a:avLst/>
          </a:prstGeom>
          <a:noFill/>
        </p:spPr>
        <p:txBody>
          <a:bodyPr wrap="none" rtlCol="0">
            <a:spAutoFit/>
          </a:bodyPr>
          <a:lstStyle/>
          <a:p>
            <a:pPr defTabSz="609585"/>
            <a:r>
              <a:rPr lang="en-GB" sz="2667" b="1" dirty="0">
                <a:solidFill>
                  <a:prstClr val="black"/>
                </a:solidFill>
                <a:latin typeface="Calibri"/>
              </a:rPr>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id="{07356F22-5C8C-416A-9CC9-EEDF583BC45C}"/>
              </a:ext>
            </a:extLst>
          </p:cNvPr>
          <p:cNvPicPr>
            <a:picLocks noChangeAspect="1"/>
          </p:cNvPicPr>
          <p:nvPr/>
        </p:nvPicPr>
        <p:blipFill>
          <a:blip r:embed="rId4"/>
          <a:stretch>
            <a:fillRect/>
          </a:stretch>
        </p:blipFill>
        <p:spPr>
          <a:xfrm>
            <a:off x="5490981" y="1495645"/>
            <a:ext cx="5992183" cy="391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B17E03-66E4-44E2-8788-4447221D5459}"/>
              </a:ext>
            </a:extLst>
          </p:cNvPr>
          <p:cNvGrpSpPr/>
          <p:nvPr/>
        </p:nvGrpSpPr>
        <p:grpSpPr>
          <a:xfrm>
            <a:off x="7989483" y="3110575"/>
            <a:ext cx="3755952" cy="1983609"/>
            <a:chOff x="5758195" y="2269789"/>
            <a:chExt cx="2816964" cy="1487707"/>
          </a:xfrm>
          <a:solidFill>
            <a:schemeClr val="bg2">
              <a:lumMod val="75000"/>
            </a:schemeClr>
          </a:solidFill>
        </p:grpSpPr>
        <p:sp>
          <p:nvSpPr>
            <p:cNvPr id="5" name="Rectangle 4">
              <a:extLst>
                <a:ext uri="{FF2B5EF4-FFF2-40B4-BE49-F238E27FC236}">
                  <a16:creationId xmlns:a16="http://schemas.microsoft.com/office/drawing/2014/main" id="{2E71078B-4216-4CB4-8A87-10893C0625BD}"/>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8F3FE224-EB4B-4111-A2E1-0C4B59EC56D0}"/>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2AF7852B-114B-4A5C-9483-67E9C1F52736}"/>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36B1CC11-8423-4FC0-A169-9EE0201B797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E6868C78-3D01-4390-898C-464946ECB4B4}"/>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6" name="Group 25">
            <a:extLst>
              <a:ext uri="{FF2B5EF4-FFF2-40B4-BE49-F238E27FC236}">
                <a16:creationId xmlns:a16="http://schemas.microsoft.com/office/drawing/2014/main" id="{147569D6-60F7-4565-A5B7-8A97B9B7974C}"/>
              </a:ext>
            </a:extLst>
          </p:cNvPr>
          <p:cNvGrpSpPr/>
          <p:nvPr/>
        </p:nvGrpSpPr>
        <p:grpSpPr>
          <a:xfrm>
            <a:off x="7989483" y="416160"/>
            <a:ext cx="4078471" cy="1995636"/>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id="{A4005F79-7116-4864-B5FB-10D3E7C63C4F}"/>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28" name="Straight Arrow Connector 27">
              <a:extLst>
                <a:ext uri="{FF2B5EF4-FFF2-40B4-BE49-F238E27FC236}">
                  <a16:creationId xmlns:a16="http://schemas.microsoft.com/office/drawing/2014/main"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2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id="{0B070582-8C5A-4A59-877A-56CCD315436A}"/>
              </a:ext>
            </a:extLst>
          </p:cNvPr>
          <p:cNvPicPr>
            <a:picLocks noChangeAspect="1"/>
          </p:cNvPicPr>
          <p:nvPr/>
        </p:nvPicPr>
        <p:blipFill>
          <a:blip r:embed="rId2"/>
          <a:stretch>
            <a:fillRect/>
          </a:stretch>
        </p:blipFill>
        <p:spPr>
          <a:xfrm>
            <a:off x="3386132" y="226829"/>
            <a:ext cx="7593165" cy="50646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5CFDEB-F3F1-4060-9836-DCF00F735B9D}"/>
              </a:ext>
            </a:extLst>
          </p:cNvPr>
          <p:cNvSpPr txBox="1"/>
          <p:nvPr/>
        </p:nvSpPr>
        <p:spPr>
          <a:xfrm>
            <a:off x="586225" y="2119425"/>
            <a:ext cx="2346251" cy="1569660"/>
          </a:xfrm>
          <a:prstGeom prst="rect">
            <a:avLst/>
          </a:prstGeom>
          <a:noFill/>
        </p:spPr>
        <p:txBody>
          <a:bodyPr wrap="square" rtlCol="0">
            <a:spAutoFit/>
          </a:bodyPr>
          <a:lstStyle/>
          <a:p>
            <a:pPr defTabSz="609585"/>
            <a:r>
              <a:rPr lang="en-GB" sz="3200" b="1" dirty="0">
                <a:solidFill>
                  <a:prstClr val="black"/>
                </a:solidFill>
                <a:latin typeface="Calibri"/>
              </a:rPr>
              <a:t>What should we stop doing?</a:t>
            </a:r>
          </a:p>
        </p:txBody>
      </p:sp>
    </p:spTree>
    <p:extLst>
      <p:ext uri="{BB962C8B-B14F-4D97-AF65-F5344CB8AC3E}">
        <p14:creationId xmlns:p14="http://schemas.microsoft.com/office/powerpoint/2010/main" val="162696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32A3D-35EA-4D3C-A2C9-5F255977723D}"/>
              </a:ext>
            </a:extLst>
          </p:cNvPr>
          <p:cNvSpPr/>
          <p:nvPr/>
        </p:nvSpPr>
        <p:spPr>
          <a:xfrm>
            <a:off x="857692" y="1054792"/>
            <a:ext cx="10235611" cy="3539046"/>
          </a:xfrm>
          <a:prstGeom prst="rect">
            <a:avLst/>
          </a:prstGeom>
        </p:spPr>
        <p:txBody>
          <a:bodyPr wrap="square">
            <a:spAutoFit/>
          </a:bodyPr>
          <a:lstStyle/>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defTabSz="609585"/>
            <a:endPar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3733" dirty="0">
              <a:solidFill>
                <a:prstClr val="black"/>
              </a:solidFill>
              <a:latin typeface="Calibri"/>
            </a:endParaRPr>
          </a:p>
        </p:txBody>
      </p:sp>
    </p:spTree>
    <p:extLst>
      <p:ext uri="{BB962C8B-B14F-4D97-AF65-F5344CB8AC3E}">
        <p14:creationId xmlns:p14="http://schemas.microsoft.com/office/powerpoint/2010/main" val="22127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301646-2EA2-46CB-9A5B-FC6B787EDA65}"/>
              </a:ext>
            </a:extLst>
          </p:cNvPr>
          <p:cNvSpPr txBox="1"/>
          <p:nvPr/>
        </p:nvSpPr>
        <p:spPr>
          <a:xfrm>
            <a:off x="8593088" y="2005307"/>
            <a:ext cx="2856790" cy="1200329"/>
          </a:xfrm>
          <a:prstGeom prst="rect">
            <a:avLst/>
          </a:prstGeom>
          <a:noFill/>
        </p:spPr>
        <p:txBody>
          <a:bodyPr wrap="square" rtlCol="0">
            <a:spAutoFit/>
          </a:bodyPr>
          <a:lstStyle/>
          <a:p>
            <a:r>
              <a:rPr lang="en-GB" sz="3600" dirty="0"/>
              <a:t>Developing Imagination</a:t>
            </a:r>
          </a:p>
        </p:txBody>
      </p:sp>
      <p:pic>
        <p:nvPicPr>
          <p:cNvPr id="7" name="Picture 6">
            <a:extLst>
              <a:ext uri="{FF2B5EF4-FFF2-40B4-BE49-F238E27FC236}">
                <a16:creationId xmlns:a16="http://schemas.microsoft.com/office/drawing/2014/main" id="{9CAF15BA-7CD9-43C0-AC76-EBAA2F1404BD}"/>
              </a:ext>
            </a:extLst>
          </p:cNvPr>
          <p:cNvPicPr>
            <a:picLocks noChangeAspect="1"/>
          </p:cNvPicPr>
          <p:nvPr/>
        </p:nvPicPr>
        <p:blipFill>
          <a:blip r:embed="rId3"/>
          <a:stretch>
            <a:fillRect/>
          </a:stretch>
        </p:blipFill>
        <p:spPr>
          <a:xfrm>
            <a:off x="448710" y="386056"/>
            <a:ext cx="7918785" cy="4958355"/>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08633649"/>
              </p:ext>
            </p:extLst>
          </p:nvPr>
        </p:nvGraphicFramePr>
        <p:xfrm>
          <a:off x="-851228" y="17212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ECF8656-CCAA-4311-9294-E655A65077D2}"/>
              </a:ext>
            </a:extLst>
          </p:cNvPr>
          <p:cNvPicPr>
            <a:picLocks noChangeAspect="1"/>
          </p:cNvPicPr>
          <p:nvPr/>
        </p:nvPicPr>
        <p:blipFill>
          <a:blip r:embed="rId8"/>
          <a:stretch>
            <a:fillRect/>
          </a:stretch>
        </p:blipFill>
        <p:spPr>
          <a:xfrm>
            <a:off x="6400800" y="961281"/>
            <a:ext cx="5471876" cy="2863095"/>
          </a:xfrm>
          <a:prstGeom prst="rect">
            <a:avLst/>
          </a:prstGeom>
        </p:spPr>
      </p:pic>
    </p:spTree>
    <p:extLst>
      <p:ext uri="{BB962C8B-B14F-4D97-AF65-F5344CB8AC3E}">
        <p14:creationId xmlns:p14="http://schemas.microsoft.com/office/powerpoint/2010/main" val="16328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3"/>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a:off x="5130891" y="3373624"/>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92085" y="3509932"/>
            <a:ext cx="1544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A screenshot of a social media post&#10;&#10;Description automatically generated">
            <a:extLst>
              <a:ext uri="{FF2B5EF4-FFF2-40B4-BE49-F238E27FC236}">
                <a16:creationId xmlns:a16="http://schemas.microsoft.com/office/drawing/2014/main" id="{511777F4-3F95-4655-A91E-A54BD406B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61" y="352169"/>
            <a:ext cx="3773666" cy="4958166"/>
          </a:xfrm>
          <a:prstGeom prst="rect">
            <a:avLst/>
          </a:prstGeom>
        </p:spPr>
      </p:pic>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7ED71-DC54-4AEE-9992-00244BCF4D4B}"/>
              </a:ext>
            </a:extLst>
          </p:cNvPr>
          <p:cNvSpPr txBox="1"/>
          <p:nvPr/>
        </p:nvSpPr>
        <p:spPr>
          <a:xfrm>
            <a:off x="408925" y="374847"/>
            <a:ext cx="8138728" cy="5755422"/>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how the Curriculum in your school enables the flourishing of pupils, adults and teams?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id="{7F7E26E6-7BD3-40A7-A6E1-8602757EA177}"/>
              </a:ext>
            </a:extLst>
          </p:cNvPr>
          <p:cNvPicPr>
            <a:picLocks noChangeAspect="1"/>
          </p:cNvPicPr>
          <p:nvPr/>
        </p:nvPicPr>
        <p:blipFill>
          <a:blip r:embed="rId2"/>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extLst>
              <p:ext uri="{D42A27DB-BD31-4B8C-83A1-F6EECF244321}">
                <p14:modId xmlns:p14="http://schemas.microsoft.com/office/powerpoint/2010/main" val="1445816255"/>
              </p:ext>
            </p:extLst>
          </p:nvPr>
        </p:nvGraphicFramePr>
        <p:xfrm>
          <a:off x="1788542" y="828122"/>
          <a:ext cx="10053552" cy="4539907"/>
        </p:xfrm>
        <a:graphic>
          <a:graphicData uri="http://schemas.openxmlformats.org/drawingml/2006/table">
            <a:tbl>
              <a:tblPr firstRow="1" bandRow="1"/>
              <a:tblGrid>
                <a:gridCol w="2513388">
                  <a:extLst>
                    <a:ext uri="{9D8B030D-6E8A-4147-A177-3AD203B41FA5}">
                      <a16:colId xmlns:a16="http://schemas.microsoft.com/office/drawing/2014/main" val="124461421"/>
                    </a:ext>
                  </a:extLst>
                </a:gridCol>
                <a:gridCol w="2513388">
                  <a:extLst>
                    <a:ext uri="{9D8B030D-6E8A-4147-A177-3AD203B41FA5}">
                      <a16:colId xmlns:a16="http://schemas.microsoft.com/office/drawing/2014/main" val="3751406501"/>
                    </a:ext>
                  </a:extLst>
                </a:gridCol>
                <a:gridCol w="2513388">
                  <a:extLst>
                    <a:ext uri="{9D8B030D-6E8A-4147-A177-3AD203B41FA5}">
                      <a16:colId xmlns:a16="http://schemas.microsoft.com/office/drawing/2014/main" val="2094345379"/>
                    </a:ext>
                  </a:extLst>
                </a:gridCol>
                <a:gridCol w="2513388">
                  <a:extLst>
                    <a:ext uri="{9D8B030D-6E8A-4147-A177-3AD203B41FA5}">
                      <a16:colId xmlns:a16="http://schemas.microsoft.com/office/drawing/2014/main" val="1753547263"/>
                    </a:ext>
                  </a:extLst>
                </a:gridCol>
              </a:tblGrid>
              <a:tr h="39739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921660">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642870">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921660">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921660">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2" name="TextBox 1">
            <a:extLst>
              <a:ext uri="{FF2B5EF4-FFF2-40B4-BE49-F238E27FC236}">
                <a16:creationId xmlns:a16="http://schemas.microsoft.com/office/drawing/2014/main" id="{D83E13F8-5872-4F98-BFDF-F7D99AB5C14F}"/>
              </a:ext>
            </a:extLst>
          </p:cNvPr>
          <p:cNvSpPr txBox="1"/>
          <p:nvPr/>
        </p:nvSpPr>
        <p:spPr>
          <a:xfrm>
            <a:off x="437072" y="155275"/>
            <a:ext cx="11405022" cy="400110"/>
          </a:xfrm>
          <a:prstGeom prst="rect">
            <a:avLst/>
          </a:prstGeom>
          <a:noFill/>
        </p:spPr>
        <p:txBody>
          <a:bodyPr wrap="square" rtlCol="0">
            <a:spAutoFit/>
          </a:bodyPr>
          <a:lstStyle/>
          <a:p>
            <a:r>
              <a:rPr lang="en-GB" sz="2000" b="1" dirty="0"/>
              <a:t>Which leadership practices do we need to pay particular attention to with regards to the curriculum?</a:t>
            </a:r>
          </a:p>
        </p:txBody>
      </p:sp>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5A8B6-D8FA-469E-BE9B-B04CA08142F8}"/>
              </a:ext>
            </a:extLst>
          </p:cNvPr>
          <p:cNvPicPr>
            <a:picLocks noChangeAspect="1"/>
          </p:cNvPicPr>
          <p:nvPr/>
        </p:nvPicPr>
        <p:blipFill>
          <a:blip r:embed="rId3"/>
          <a:stretch>
            <a:fillRect/>
          </a:stretch>
        </p:blipFill>
        <p:spPr>
          <a:xfrm>
            <a:off x="3410" y="0"/>
            <a:ext cx="12188590" cy="6859918"/>
          </a:xfrm>
          <a:prstGeom prst="rect">
            <a:avLst/>
          </a:prstGeom>
        </p:spPr>
      </p:pic>
    </p:spTree>
    <p:extLst>
      <p:ext uri="{BB962C8B-B14F-4D97-AF65-F5344CB8AC3E}">
        <p14:creationId xmlns:p14="http://schemas.microsoft.com/office/powerpoint/2010/main" val="3870892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B1789C-BC81-425D-B985-6CEBDEAE0475}"/>
              </a:ext>
            </a:extLst>
          </p:cNvPr>
          <p:cNvPicPr>
            <a:picLocks noChangeAspect="1"/>
          </p:cNvPicPr>
          <p:nvPr/>
        </p:nvPicPr>
        <p:blipFill>
          <a:blip r:embed="rId3"/>
          <a:stretch>
            <a:fillRect/>
          </a:stretch>
        </p:blipFill>
        <p:spPr>
          <a:xfrm>
            <a:off x="307418" y="310551"/>
            <a:ext cx="10679076" cy="5037825"/>
          </a:xfrm>
          <a:prstGeom prst="rect">
            <a:avLst/>
          </a:prstGeom>
        </p:spPr>
      </p:pic>
    </p:spTree>
    <p:extLst>
      <p:ext uri="{BB962C8B-B14F-4D97-AF65-F5344CB8AC3E}">
        <p14:creationId xmlns:p14="http://schemas.microsoft.com/office/powerpoint/2010/main" val="877075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93ACC-6FB6-4D01-8505-870095892592}"/>
              </a:ext>
            </a:extLst>
          </p:cNvPr>
          <p:cNvPicPr>
            <a:picLocks noChangeAspect="1"/>
          </p:cNvPicPr>
          <p:nvPr/>
        </p:nvPicPr>
        <p:blipFill>
          <a:blip r:embed="rId2"/>
          <a:stretch>
            <a:fillRect/>
          </a:stretch>
        </p:blipFill>
        <p:spPr>
          <a:xfrm>
            <a:off x="263096" y="276045"/>
            <a:ext cx="11026580" cy="4899804"/>
          </a:xfrm>
          <a:prstGeom prst="rect">
            <a:avLst/>
          </a:prstGeom>
        </p:spPr>
      </p:pic>
    </p:spTree>
    <p:extLst>
      <p:ext uri="{BB962C8B-B14F-4D97-AF65-F5344CB8AC3E}">
        <p14:creationId xmlns:p14="http://schemas.microsoft.com/office/powerpoint/2010/main" val="4257527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2"/>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397565" y="634002"/>
            <a:ext cx="11393083" cy="646331"/>
          </a:xfrm>
          <a:prstGeom prst="rect">
            <a:avLst/>
          </a:prstGeom>
        </p:spPr>
        <p:txBody>
          <a:bodyPr wrap="square">
            <a:spAutoFit/>
          </a:bodyPr>
          <a:lstStyle/>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FBAB080-D617-428B-8704-521C0A75E4D7}"/>
              </a:ext>
            </a:extLst>
          </p:cNvPr>
          <p:cNvSpPr/>
          <p:nvPr/>
        </p:nvSpPr>
        <p:spPr>
          <a:xfrm>
            <a:off x="1111289" y="560334"/>
            <a:ext cx="10378346" cy="4216539"/>
          </a:xfrm>
          <a:prstGeom prst="rect">
            <a:avLst/>
          </a:prstGeom>
        </p:spPr>
        <p:txBody>
          <a:bodyPr wrap="square">
            <a:spAutoFit/>
          </a:bodyPr>
          <a:lstStyle/>
          <a:p>
            <a:r>
              <a:rPr lang="en-GB" sz="4000" dirty="0">
                <a:latin typeface="Calibri" panose="020F0502020204030204" pitchFamily="34" charset="0"/>
                <a:ea typeface="Times New Roman" panose="02020603050405020304" pitchFamily="18" charset="0"/>
              </a:rPr>
              <a:t> ‘</a:t>
            </a:r>
            <a:r>
              <a:rPr lang="en-US" sz="4000" dirty="0">
                <a:latin typeface="Calibri" panose="020F0502020204030204" pitchFamily="34" charset="0"/>
                <a:ea typeface="Times New Roman" panose="02020603050405020304" pitchFamily="18" charset="0"/>
              </a:rPr>
              <a:t>The </a:t>
            </a:r>
            <a:r>
              <a:rPr lang="en-US" sz="4000" b="1" dirty="0">
                <a:latin typeface="Calibri" panose="020F0502020204030204" pitchFamily="34" charset="0"/>
                <a:ea typeface="Times New Roman" panose="02020603050405020304" pitchFamily="18" charset="0"/>
              </a:rPr>
              <a:t>imagination must come before the implementation.</a:t>
            </a:r>
            <a:r>
              <a:rPr lang="en-US" sz="4000" dirty="0">
                <a:latin typeface="Calibri" panose="020F0502020204030204" pitchFamily="34" charset="0"/>
                <a:ea typeface="Times New Roman" panose="02020603050405020304" pitchFamily="18" charset="0"/>
              </a:rPr>
              <a:t> Our culture is competent to implement almost anything and imagine almost nothing.</a:t>
            </a:r>
            <a:r>
              <a:rPr lang="en-US" sz="4000" dirty="0">
                <a:latin typeface="Calibri" panose="020F0502020204030204" pitchFamily="34" charset="0"/>
                <a:ea typeface="Calibri" panose="020F0502020204030204" pitchFamily="34" charset="0"/>
              </a:rPr>
              <a:t> </a:t>
            </a:r>
            <a:r>
              <a:rPr lang="en-US" sz="4000" dirty="0">
                <a:latin typeface="Calibri" panose="020F0502020204030204" pitchFamily="34" charset="0"/>
                <a:ea typeface="Times New Roman" panose="02020603050405020304" pitchFamily="18" charset="0"/>
              </a:rPr>
              <a:t>It is our vocation to keep alive the ministry of imagination.’</a:t>
            </a:r>
          </a:p>
          <a:p>
            <a:endParaRPr lang="en-US" sz="4000" dirty="0">
              <a:latin typeface="Calibri" panose="020F0502020204030204" pitchFamily="34" charset="0"/>
              <a:ea typeface="Times New Roman" panose="02020603050405020304" pitchFamily="18" charset="0"/>
            </a:endParaRPr>
          </a:p>
          <a:p>
            <a:r>
              <a:rPr lang="en-US" sz="2800" dirty="0">
                <a:latin typeface="Calibri" panose="020F0502020204030204" pitchFamily="34" charset="0"/>
              </a:rPr>
              <a:t>Walter Brueggemann </a:t>
            </a:r>
            <a:r>
              <a:rPr lang="en-US" sz="2800" i="1" dirty="0">
                <a:latin typeface="Calibri" panose="020F0502020204030204" pitchFamily="34" charset="0"/>
              </a:rPr>
              <a:t>The Prophetic Imagination</a:t>
            </a:r>
            <a:endParaRPr lang="en-GB" sz="2800" dirty="0"/>
          </a:p>
        </p:txBody>
      </p:sp>
    </p:spTree>
    <p:extLst>
      <p:ext uri="{BB962C8B-B14F-4D97-AF65-F5344CB8AC3E}">
        <p14:creationId xmlns:p14="http://schemas.microsoft.com/office/powerpoint/2010/main" val="281360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CE5288-46C9-4A4C-94EE-B6AD86ADE156}"/>
              </a:ext>
            </a:extLst>
          </p:cNvPr>
          <p:cNvPicPr>
            <a:picLocks noChangeAspect="1"/>
          </p:cNvPicPr>
          <p:nvPr/>
        </p:nvPicPr>
        <p:blipFill>
          <a:blip r:embed="rId3"/>
          <a:stretch>
            <a:fillRect/>
          </a:stretch>
        </p:blipFill>
        <p:spPr>
          <a:xfrm>
            <a:off x="1306286" y="350000"/>
            <a:ext cx="9252857" cy="4857750"/>
          </a:xfrm>
          <a:prstGeom prst="rect">
            <a:avLst/>
          </a:prstGeom>
        </p:spPr>
      </p:pic>
    </p:spTree>
    <p:extLst>
      <p:ext uri="{BB962C8B-B14F-4D97-AF65-F5344CB8AC3E}">
        <p14:creationId xmlns:p14="http://schemas.microsoft.com/office/powerpoint/2010/main" val="4090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is the Curriculum for?</a:t>
              </a:r>
              <a:endParaRPr lang="en-US" sz="6000" kern="1200" dirty="0"/>
            </a:p>
          </p:txBody>
        </p:sp>
      </p:grpSp>
    </p:spTree>
    <p:extLst>
      <p:ext uri="{BB962C8B-B14F-4D97-AF65-F5344CB8AC3E}">
        <p14:creationId xmlns:p14="http://schemas.microsoft.com/office/powerpoint/2010/main" val="1738514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16816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375B6-B952-4672-BDF6-0A56FEE59B16}"/>
              </a:ext>
            </a:extLst>
          </p:cNvPr>
          <p:cNvPicPr>
            <a:picLocks noChangeAspect="1"/>
          </p:cNvPicPr>
          <p:nvPr/>
        </p:nvPicPr>
        <p:blipFill>
          <a:blip r:embed="rId3"/>
          <a:stretch>
            <a:fillRect/>
          </a:stretch>
        </p:blipFill>
        <p:spPr>
          <a:xfrm>
            <a:off x="698579" y="436223"/>
            <a:ext cx="3572056" cy="4983487"/>
          </a:xfrm>
          <a:prstGeom prst="rect">
            <a:avLst/>
          </a:prstGeom>
        </p:spPr>
      </p:pic>
      <p:sp>
        <p:nvSpPr>
          <p:cNvPr id="3" name="TextBox 2">
            <a:extLst>
              <a:ext uri="{FF2B5EF4-FFF2-40B4-BE49-F238E27FC236}">
                <a16:creationId xmlns:a16="http://schemas.microsoft.com/office/drawing/2014/main" id="{A7815E21-B38C-43D1-9CA2-BB7890207EE5}"/>
              </a:ext>
            </a:extLst>
          </p:cNvPr>
          <p:cNvSpPr txBox="1"/>
          <p:nvPr/>
        </p:nvSpPr>
        <p:spPr>
          <a:xfrm>
            <a:off x="4623116" y="533298"/>
            <a:ext cx="6980109" cy="4832092"/>
          </a:xfrm>
          <a:prstGeom prst="rect">
            <a:avLst/>
          </a:prstGeom>
          <a:noFill/>
        </p:spPr>
        <p:txBody>
          <a:bodyPr wrap="square" rtlCol="0">
            <a:spAutoFit/>
          </a:bodyPr>
          <a:lstStyle/>
          <a:p>
            <a:r>
              <a:rPr lang="en-GB" sz="2200" dirty="0"/>
              <a:t>‘The job of a good curriculum is to inspire teachers, not instruct them’</a:t>
            </a:r>
          </a:p>
          <a:p>
            <a:r>
              <a:rPr lang="en-GB" sz="2200" i="1" dirty="0"/>
              <a:t>Russell Hobby</a:t>
            </a:r>
          </a:p>
          <a:p>
            <a:endParaRPr lang="en-GB" sz="2200" i="1" dirty="0"/>
          </a:p>
          <a:p>
            <a:r>
              <a:rPr lang="en-GB" sz="2200" dirty="0"/>
              <a:t>‘Knowledge is power. Information is liberating’</a:t>
            </a:r>
          </a:p>
          <a:p>
            <a:r>
              <a:rPr lang="en-GB" sz="2200" i="1" dirty="0"/>
              <a:t>Kofi Annan</a:t>
            </a:r>
          </a:p>
          <a:p>
            <a:endParaRPr lang="en-GB" sz="2200" i="1" dirty="0"/>
          </a:p>
          <a:p>
            <a:r>
              <a:rPr lang="en-GB" sz="2200" dirty="0"/>
              <a:t>‘It is not the beauty of a building you should look at; it’s the construction of the foundation that will stand the test of time.’</a:t>
            </a:r>
          </a:p>
          <a:p>
            <a:r>
              <a:rPr lang="en-GB" sz="2200" i="1" dirty="0"/>
              <a:t>David Allen Coe</a:t>
            </a:r>
          </a:p>
          <a:p>
            <a:endParaRPr lang="en-GB" sz="2200" i="1" dirty="0"/>
          </a:p>
          <a:p>
            <a:r>
              <a:rPr lang="en-GB" sz="2200" dirty="0"/>
              <a:t>‘Question everything. Learn something’</a:t>
            </a:r>
          </a:p>
          <a:p>
            <a:r>
              <a:rPr lang="en-GB" sz="2200" i="1" dirty="0"/>
              <a:t>Euripides</a:t>
            </a:r>
          </a:p>
        </p:txBody>
      </p:sp>
    </p:spTree>
    <p:extLst>
      <p:ext uri="{BB962C8B-B14F-4D97-AF65-F5344CB8AC3E}">
        <p14:creationId xmlns:p14="http://schemas.microsoft.com/office/powerpoint/2010/main" val="2744458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4B09D-2173-4849-B095-85AB786D8E56}"/>
              </a:ext>
            </a:extLst>
          </p:cNvPr>
          <p:cNvPicPr>
            <a:picLocks noChangeAspect="1"/>
          </p:cNvPicPr>
          <p:nvPr/>
        </p:nvPicPr>
        <p:blipFill>
          <a:blip r:embed="rId2"/>
          <a:stretch>
            <a:fillRect/>
          </a:stretch>
        </p:blipFill>
        <p:spPr>
          <a:xfrm>
            <a:off x="595322" y="472849"/>
            <a:ext cx="3572566" cy="4980864"/>
          </a:xfrm>
          <a:prstGeom prst="rect">
            <a:avLst/>
          </a:prstGeom>
        </p:spPr>
      </p:pic>
      <p:sp>
        <p:nvSpPr>
          <p:cNvPr id="3" name="TextBox 2">
            <a:extLst>
              <a:ext uri="{FF2B5EF4-FFF2-40B4-BE49-F238E27FC236}">
                <a16:creationId xmlns:a16="http://schemas.microsoft.com/office/drawing/2014/main" id="{0C4FB9DA-F286-4496-8C1A-28DEE7827632}"/>
              </a:ext>
            </a:extLst>
          </p:cNvPr>
          <p:cNvSpPr txBox="1"/>
          <p:nvPr/>
        </p:nvSpPr>
        <p:spPr>
          <a:xfrm>
            <a:off x="4373217" y="472849"/>
            <a:ext cx="7223461" cy="4647426"/>
          </a:xfrm>
          <a:prstGeom prst="rect">
            <a:avLst/>
          </a:prstGeom>
          <a:noFill/>
        </p:spPr>
        <p:txBody>
          <a:bodyPr wrap="square" rtlCol="0">
            <a:spAutoFit/>
          </a:bodyPr>
          <a:lstStyle/>
          <a:p>
            <a:r>
              <a:rPr lang="en-GB" sz="3600" dirty="0"/>
              <a:t>Read ‘Curriculum Purpose’</a:t>
            </a:r>
          </a:p>
          <a:p>
            <a:endParaRPr lang="en-GB" sz="3600" dirty="0"/>
          </a:p>
          <a:p>
            <a:r>
              <a:rPr lang="en-GB" sz="3200" dirty="0"/>
              <a:t>What stands out to you?</a:t>
            </a:r>
          </a:p>
          <a:p>
            <a:endParaRPr lang="en-GB" sz="3200" dirty="0"/>
          </a:p>
          <a:p>
            <a:r>
              <a:rPr lang="en-GB" sz="3200" dirty="0"/>
              <a:t>Is there anything here you might not have considered?</a:t>
            </a:r>
          </a:p>
          <a:p>
            <a:endParaRPr lang="en-GB" sz="3200" dirty="0"/>
          </a:p>
          <a:p>
            <a:r>
              <a:rPr lang="en-GB" sz="3200" dirty="0"/>
              <a:t>How far would children in your classes be able to say ‘we are learning this </a:t>
            </a:r>
            <a:r>
              <a:rPr lang="en-GB" sz="3200" i="1" dirty="0"/>
              <a:t>so that</a:t>
            </a:r>
            <a:r>
              <a:rPr lang="en-GB" sz="3200" dirty="0"/>
              <a:t>…’</a:t>
            </a:r>
          </a:p>
        </p:txBody>
      </p:sp>
    </p:spTree>
    <p:extLst>
      <p:ext uri="{BB962C8B-B14F-4D97-AF65-F5344CB8AC3E}">
        <p14:creationId xmlns:p14="http://schemas.microsoft.com/office/powerpoint/2010/main" val="1430432230"/>
      </p:ext>
    </p:extLst>
  </p:cSld>
  <p:clrMapOvr>
    <a:masterClrMapping/>
  </p:clrMapOvr>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1018</Words>
  <Application>Microsoft Office PowerPoint</Application>
  <PresentationFormat>Widescreen</PresentationFormat>
  <Paragraphs>166</Paragraphs>
  <Slides>38</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67</cp:revision>
  <cp:lastPrinted>2019-09-26T12:52:24Z</cp:lastPrinted>
  <dcterms:created xsi:type="dcterms:W3CDTF">2019-06-17T10:21:06Z</dcterms:created>
  <dcterms:modified xsi:type="dcterms:W3CDTF">2019-11-18T10:59:28Z</dcterms:modified>
</cp:coreProperties>
</file>