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67" r:id="rId6"/>
    <p:sldId id="278" r:id="rId7"/>
    <p:sldId id="272" r:id="rId8"/>
    <p:sldId id="281" r:id="rId9"/>
    <p:sldId id="277" r:id="rId10"/>
    <p:sldId id="276" r:id="rId11"/>
    <p:sldId id="279" r:id="rId12"/>
    <p:sldId id="280" r:id="rId13"/>
    <p:sldId id="270" r:id="rId14"/>
    <p:sldId id="260" r:id="rId15"/>
    <p:sldId id="261" r:id="rId16"/>
    <p:sldId id="273" r:id="rId17"/>
    <p:sldId id="264" r:id="rId18"/>
    <p:sldId id="265" r:id="rId19"/>
  </p:sldIdLst>
  <p:sldSz cx="12192000" cy="6858000"/>
  <p:notesSz cx="6858000" cy="9144000"/>
  <p:embeddedFontLs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6" roundtripDataSignature="AMtx7mhzVDBgckkHHZ0hWJ/rYVw4WqHh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5082E-8DE7-79FC-51CF-DEE108731B85}" name="Elizabeth Olulari" initials="EO" userId="S::elizabeth.olulari@churchofengland.org::e5efd7f6-f581-4272-9e16-344ffcca6a1b" providerId="AD"/>
  <p188:author id="{AE06B076-0FB7-871D-79C6-3BB6F62E0FC3}" name="Alysia-Lara Ayonrinde" initials="AA" userId="S::alysia-lara.ayonrinde@churchofengland.org::82c25098-0028-4fca-b1af-fdda95c00a2f" providerId="AD"/>
  <p188:author id="{992AEAF4-14F9-15D8-3CF9-A212C5383984}" name="Emily Norman" initials="EN" userId="S::emily.norman@churchofengland.org::7730ed5f-eae3-465e-ad4d-e4c0de3b2516" providerId="AD"/>
  <p188:author id="{3454ADF6-51C9-4891-A602-879C09423791}" name="allana.gay" initials="al" userId="S::allana.gay_hotmail.co.uk#ext#@churchofengland.onmicrosoft.com::9f518709-647c-4a50-b4d7-7fbc8947cb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0B8F3-C55B-4F13-AD29-2F331553E4D6}" v="2" dt="2024-06-20T10:17:33.678"/>
    <p1510:client id="{44CC0007-9180-FDA1-C977-42F8AB25C30C}" v="4" dt="2024-06-21T08:16:09.340"/>
    <p1510:client id="{B0EA983C-B7A0-A55B-C6C3-46AE1D8AE240}" v="94" dt="2024-06-20T19:23:02.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16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Transitioning from reflection to action, let's explore how we can channel our insights and empathy into tangible steps to support nomadic communities and promote inclusion.</a:t>
            </a:r>
            <a:endParaRPr/>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02d160ab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02d160ab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a:spLocks noGrp="1"/>
          </p:cNvSpPr>
          <p:nvPr>
            <p:ph type="pic" idx="2"/>
          </p:nvPr>
        </p:nvSpPr>
        <p:spPr>
          <a:xfrm>
            <a:off x="5183188" y="987425"/>
            <a:ext cx="6172200" cy="4873625"/>
          </a:xfrm>
          <a:prstGeom prst="rect">
            <a:avLst/>
          </a:prstGeom>
          <a:noFill/>
          <a:ln>
            <a:noFill/>
          </a:ln>
        </p:spPr>
      </p:sp>
      <p:sp>
        <p:nvSpPr>
          <p:cNvPr id="69" name="Google Shape;6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0"/>
          <p:cNvPicPr preferRelativeResize="0"/>
          <p:nvPr/>
        </p:nvPicPr>
        <p:blipFill rotWithShape="1">
          <a:blip r:embed="rId13">
            <a:alphaModFix/>
          </a:blip>
          <a:srcRect l="15853" t="9870" r="6132" b="9689"/>
          <a:stretch/>
        </p:blipFill>
        <p:spPr>
          <a:xfrm>
            <a:off x="11456928" y="6173764"/>
            <a:ext cx="588795" cy="6163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BiOLwXkr40" TargetMode="External"/><Relationship Id="rId2" Type="http://schemas.openxmlformats.org/officeDocument/2006/relationships/hyperlink" Target="https://www.youtube.com/watch?v=KbaOeiF7e_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MCIydnPOCY&amp;t=10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hullmuseums.co.uk/streetlife-museum" TargetMode="External"/><Relationship Id="rId5" Type="http://schemas.openxmlformats.org/officeDocument/2006/relationships/hyperlink" Target="https://gordonboswellromanymuseum.com/" TargetMode="External"/><Relationship Id="rId4" Type="http://schemas.openxmlformats.org/officeDocument/2006/relationships/hyperlink" Target="https://travellermovement.org.uk/gypsy-roma-and-traveller-history-and-cultu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ypsy-traveller.org/teaching-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ubTitle" idx="1"/>
          </p:nvPr>
        </p:nvSpPr>
        <p:spPr>
          <a:xfrm>
            <a:off x="1613377" y="3112789"/>
            <a:ext cx="9144000" cy="3347014"/>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buSzPct val="100000"/>
            </a:pPr>
            <a:r>
              <a:rPr lang="en-US" sz="3600"/>
              <a:t>Weekly Resources for Schools</a:t>
            </a:r>
            <a:r>
              <a:rPr lang="en-US" sz="3600" dirty="0"/>
              <a:t> </a:t>
            </a:r>
            <a:endParaRPr lang="en-US"/>
          </a:p>
          <a:p>
            <a:pPr marL="0" lvl="0" indent="0" algn="ctr" rtl="0">
              <a:lnSpc>
                <a:spcPct val="90000"/>
              </a:lnSpc>
              <a:spcBef>
                <a:spcPts val="1000"/>
              </a:spcBef>
              <a:spcAft>
                <a:spcPts val="0"/>
              </a:spcAft>
              <a:buClr>
                <a:schemeClr val="dk1"/>
              </a:buClr>
              <a:buSzPct val="100000"/>
              <a:buNone/>
            </a:pPr>
            <a:endParaRPr sz="3600"/>
          </a:p>
          <a:p>
            <a:pPr marL="0" lvl="0" indent="0" algn="ctr" rtl="0">
              <a:lnSpc>
                <a:spcPct val="90000"/>
              </a:lnSpc>
              <a:spcBef>
                <a:spcPts val="1000"/>
              </a:spcBef>
              <a:spcAft>
                <a:spcPts val="0"/>
              </a:spcAft>
              <a:buClr>
                <a:schemeClr val="dk1"/>
              </a:buClr>
              <a:buSzPct val="100000"/>
              <a:buNone/>
            </a:pPr>
            <a:r>
              <a:rPr lang="en-US" sz="3600"/>
              <a:t>PHASE: PRIMARY</a:t>
            </a:r>
            <a:endParaRPr/>
          </a:p>
          <a:p>
            <a:pPr marL="0" indent="0">
              <a:buSzPct val="100000"/>
            </a:pPr>
            <a:endParaRPr lang="en-GB"/>
          </a:p>
          <a:p>
            <a:pPr marL="0" indent="0">
              <a:buSzPct val="100000"/>
            </a:pPr>
            <a:r>
              <a:rPr lang="en-US" sz="3600">
                <a:solidFill>
                  <a:schemeClr val="accent5">
                    <a:lumMod val="75000"/>
                  </a:schemeClr>
                </a:solidFill>
              </a:rPr>
              <a:t>THEME: </a:t>
            </a:r>
            <a:r>
              <a:rPr lang="en-US" sz="3600" b="1">
                <a:solidFill>
                  <a:schemeClr val="accent5">
                    <a:lumMod val="75000"/>
                  </a:schemeClr>
                </a:solidFill>
              </a:rPr>
              <a:t>Family and Culture </a:t>
            </a:r>
            <a:endParaRPr lang="en-US" b="1">
              <a:solidFill>
                <a:schemeClr val="accent5">
                  <a:lumMod val="75000"/>
                </a:schemeClr>
              </a:solidFill>
            </a:endParaRPr>
          </a:p>
          <a:p>
            <a:pPr marL="0" indent="0">
              <a:buSzPct val="100000"/>
            </a:pPr>
            <a:r>
              <a:rPr lang="en-US" sz="3600"/>
              <a:t>Gypsy, Roma and Traveller History Month </a:t>
            </a:r>
            <a:endParaRPr lang="en-US"/>
          </a:p>
          <a:p>
            <a:pPr marL="0" lvl="0" indent="0" algn="ctr" rtl="0">
              <a:lnSpc>
                <a:spcPct val="90000"/>
              </a:lnSpc>
              <a:spcBef>
                <a:spcPts val="1000"/>
              </a:spcBef>
              <a:spcAft>
                <a:spcPts val="0"/>
              </a:spcAft>
              <a:buClr>
                <a:schemeClr val="dk1"/>
              </a:buClr>
              <a:buSzPct val="100000"/>
              <a:buNone/>
            </a:pPr>
            <a:r>
              <a:rPr lang="en-US" sz="3600"/>
              <a:t>Session 2</a:t>
            </a:r>
            <a:endParaRPr/>
          </a:p>
          <a:p>
            <a:pPr marL="0" lvl="0" indent="0" algn="ctr" rtl="0">
              <a:lnSpc>
                <a:spcPct val="90000"/>
              </a:lnSpc>
              <a:spcBef>
                <a:spcPts val="1000"/>
              </a:spcBef>
              <a:spcAft>
                <a:spcPts val="0"/>
              </a:spcAft>
              <a:buClr>
                <a:schemeClr val="dk1"/>
              </a:buClr>
              <a:buSzPct val="100000"/>
              <a:buNone/>
            </a:pPr>
            <a:endParaRPr sz="3600"/>
          </a:p>
        </p:txBody>
      </p:sp>
      <p:pic>
        <p:nvPicPr>
          <p:cNvPr id="91" name="Google Shape;91;p1"/>
          <p:cNvPicPr preferRelativeResize="0"/>
          <p:nvPr/>
        </p:nvPicPr>
        <p:blipFill rotWithShape="1">
          <a:blip r:embed="rId3">
            <a:alphaModFix/>
          </a:blip>
          <a:srcRect/>
          <a:stretch/>
        </p:blipFill>
        <p:spPr>
          <a:xfrm>
            <a:off x="3564663" y="162175"/>
            <a:ext cx="5241427" cy="2929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7CDCE-C51F-4C6C-8788-7FB9600B5982}"/>
              </a:ext>
            </a:extLst>
          </p:cNvPr>
          <p:cNvSpPr>
            <a:spLocks noGrp="1"/>
          </p:cNvSpPr>
          <p:nvPr>
            <p:ph type="title"/>
          </p:nvPr>
        </p:nvSpPr>
        <p:spPr>
          <a:xfrm>
            <a:off x="102205" y="237067"/>
            <a:ext cx="11987589" cy="1422400"/>
          </a:xfrm>
        </p:spPr>
        <p:txBody>
          <a:bodyPr>
            <a:normAutofit/>
          </a:bodyPr>
          <a:lstStyle/>
          <a:p>
            <a:pPr algn="ctr"/>
            <a:r>
              <a:rPr lang="en-GB" dirty="0">
                <a:solidFill>
                  <a:schemeClr val="accent5">
                    <a:lumMod val="75000"/>
                  </a:schemeClr>
                </a:solidFill>
              </a:rPr>
              <a:t>How should we treat Gypsy, Roma and Traveller culture with respect? </a:t>
            </a:r>
          </a:p>
        </p:txBody>
      </p:sp>
      <p:sp>
        <p:nvSpPr>
          <p:cNvPr id="2" name="Speech Bubble: Rectangle with Corners Rounded 1">
            <a:extLst>
              <a:ext uri="{FF2B5EF4-FFF2-40B4-BE49-F238E27FC236}">
                <a16:creationId xmlns:a16="http://schemas.microsoft.com/office/drawing/2014/main" id="{5095C8A6-8668-4F5B-6F48-062520640467}"/>
              </a:ext>
            </a:extLst>
          </p:cNvPr>
          <p:cNvSpPr/>
          <p:nvPr/>
        </p:nvSpPr>
        <p:spPr>
          <a:xfrm>
            <a:off x="102205" y="1744134"/>
            <a:ext cx="11861195" cy="4436533"/>
          </a:xfrm>
          <a:prstGeom prst="wedgeRoundRectCallout">
            <a:avLst>
              <a:gd name="adj1" fmla="val 216"/>
              <a:gd name="adj2" fmla="val 608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Font typeface="Arial" panose="020B0604020202020204" pitchFamily="34" charset="0"/>
              <a:buChar char="•"/>
            </a:pPr>
            <a:r>
              <a:rPr lang="en-GB" sz="3200" dirty="0"/>
              <a:t>Be kind and friendly to everyone, just as we want them to be to us.</a:t>
            </a:r>
          </a:p>
          <a:p>
            <a:pPr marL="457200" indent="-457200">
              <a:buFont typeface="Arial" panose="020B0604020202020204" pitchFamily="34" charset="0"/>
              <a:buChar char="•"/>
            </a:pPr>
            <a:r>
              <a:rPr lang="en-GB" sz="3200" dirty="0"/>
              <a:t>Listen to their stories and learn about their traditions. </a:t>
            </a:r>
          </a:p>
          <a:p>
            <a:pPr marL="457200" indent="-457200">
              <a:buFont typeface="Arial" panose="020B0604020202020204" pitchFamily="34" charset="0"/>
              <a:buChar char="•"/>
            </a:pPr>
            <a:r>
              <a:rPr lang="en-GB" sz="3200" dirty="0"/>
              <a:t>Celebrate their special days and enjoy their music and dances. </a:t>
            </a:r>
          </a:p>
          <a:p>
            <a:pPr marL="457200" indent="-457200">
              <a:buFont typeface="Arial" panose="020B0604020202020204" pitchFamily="34" charset="0"/>
              <a:buChar char="•"/>
            </a:pPr>
            <a:r>
              <a:rPr lang="en-GB" sz="3200" dirty="0"/>
              <a:t>Never make fun of them or say mean things about their culture. Remember that everyone is special in their own way, and we should always show respect.</a:t>
            </a:r>
          </a:p>
        </p:txBody>
      </p:sp>
    </p:spTree>
    <p:extLst>
      <p:ext uri="{BB962C8B-B14F-4D97-AF65-F5344CB8AC3E}">
        <p14:creationId xmlns:p14="http://schemas.microsoft.com/office/powerpoint/2010/main" val="410070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365125"/>
            <a:ext cx="10515600" cy="8268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solidFill>
                  <a:srgbClr val="7030A0"/>
                </a:solidFill>
              </a:rPr>
              <a:t>Gathering</a:t>
            </a:r>
            <a:endParaRPr dirty="0">
              <a:solidFill>
                <a:srgbClr val="7030A0"/>
              </a:solidFill>
            </a:endParaRPr>
          </a:p>
        </p:txBody>
      </p:sp>
      <p:sp>
        <p:nvSpPr>
          <p:cNvPr id="119" name="Google Shape;119;p5"/>
          <p:cNvSpPr txBox="1">
            <a:spLocks noGrp="1"/>
          </p:cNvSpPr>
          <p:nvPr>
            <p:ph type="body" idx="1"/>
          </p:nvPr>
        </p:nvSpPr>
        <p:spPr>
          <a:xfrm>
            <a:off x="541867" y="1119414"/>
            <a:ext cx="11184466" cy="485434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800"/>
              <a:buNone/>
            </a:pPr>
            <a:r>
              <a:rPr lang="en-GB" sz="3600" dirty="0">
                <a:latin typeface="Calibri" panose="020F0502020204030204" pitchFamily="34" charset="0"/>
                <a:cs typeface="Calibri" panose="020F0502020204030204" pitchFamily="34" charset="0"/>
              </a:rPr>
              <a:t>Dear God,</a:t>
            </a:r>
          </a:p>
          <a:p>
            <a:pPr marL="0" lvl="0" indent="0" algn="l" rtl="0">
              <a:lnSpc>
                <a:spcPct val="90000"/>
              </a:lnSpc>
              <a:spcBef>
                <a:spcPts val="0"/>
              </a:spcBef>
              <a:spcAft>
                <a:spcPts val="0"/>
              </a:spcAft>
              <a:buClr>
                <a:schemeClr val="dk1"/>
              </a:buClr>
              <a:buSzPts val="2800"/>
              <a:buNone/>
            </a:pPr>
            <a:endParaRPr lang="en-GB" sz="3600" dirty="0">
              <a:latin typeface="Calibri" panose="020F0502020204030204" pitchFamily="34" charset="0"/>
              <a:cs typeface="Calibri" panose="020F0502020204030204" pitchFamily="34" charset="0"/>
            </a:endParaRPr>
          </a:p>
          <a:p>
            <a:pPr marL="114300" indent="0">
              <a:buNone/>
            </a:pPr>
            <a:r>
              <a:rPr lang="en-GB" sz="3600" dirty="0">
                <a:effectLst/>
                <a:latin typeface="Calibri" panose="020F0502020204030204" pitchFamily="34" charset="0"/>
                <a:cs typeface="Calibri" panose="020F0502020204030204" pitchFamily="34" charset="0"/>
              </a:rPr>
              <a:t>Thank you for the things that make us special and unique!</a:t>
            </a:r>
          </a:p>
          <a:p>
            <a:pPr marL="114300" indent="0">
              <a:buNone/>
            </a:pPr>
            <a:br>
              <a:rPr lang="en-GB" sz="3600" dirty="0">
                <a:effectLst/>
                <a:latin typeface="Calibri" panose="020F0502020204030204" pitchFamily="34" charset="0"/>
                <a:cs typeface="Calibri" panose="020F0502020204030204" pitchFamily="34" charset="0"/>
              </a:rPr>
            </a:br>
            <a:r>
              <a:rPr lang="en-GB" sz="3600" dirty="0">
                <a:effectLst/>
                <a:latin typeface="Calibri" panose="020F0502020204030204" pitchFamily="34" charset="0"/>
                <a:cs typeface="Calibri" panose="020F0502020204030204" pitchFamily="34" charset="0"/>
              </a:rPr>
              <a:t>We thank you for the special and unique culture of Gypsy, Roma and Traveller families, both in this country and around the world.</a:t>
            </a:r>
          </a:p>
          <a:p>
            <a:pPr marL="114300" indent="0">
              <a:buNone/>
            </a:pPr>
            <a:br>
              <a:rPr lang="en-GB" sz="3600" dirty="0">
                <a:effectLst/>
                <a:latin typeface="Calibri" panose="020F0502020204030204" pitchFamily="34" charset="0"/>
                <a:cs typeface="Calibri" panose="020F0502020204030204" pitchFamily="34" charset="0"/>
              </a:rPr>
            </a:br>
            <a:r>
              <a:rPr lang="en-GB" sz="3600" dirty="0">
                <a:effectLst/>
                <a:latin typeface="Calibri"/>
                <a:cs typeface="Calibri"/>
              </a:rPr>
              <a:t>Help us to grow in understanding, remembering that all families are different and all families are special to you</a:t>
            </a:r>
            <a:r>
              <a:rPr lang="en-GB" sz="3600" dirty="0">
                <a:latin typeface="Calibri"/>
                <a:cs typeface="Calibri"/>
              </a:rPr>
              <a:t>.</a:t>
            </a:r>
            <a:br>
              <a:rPr lang="en-GB" sz="3600" dirty="0">
                <a:effectLst/>
                <a:latin typeface="Calibri" panose="020F0502020204030204" pitchFamily="34" charset="0"/>
                <a:cs typeface="Calibri" panose="020F0502020204030204" pitchFamily="34" charset="0"/>
              </a:rPr>
            </a:br>
            <a:endParaRPr lang="en-GB" sz="3600" dirty="0">
              <a:effectLst/>
              <a:latin typeface="Calibri" panose="020F0502020204030204" pitchFamily="34" charset="0"/>
              <a:cs typeface="Calibri" panose="020F0502020204030204" pitchFamily="34" charset="0"/>
            </a:endParaRPr>
          </a:p>
          <a:p>
            <a:pPr marL="114300" indent="0">
              <a:buNone/>
            </a:pPr>
            <a:r>
              <a:rPr lang="en-GB" sz="3600" dirty="0">
                <a:latin typeface="Calibri" panose="020F0502020204030204" pitchFamily="34" charset="0"/>
                <a:cs typeface="Calibri" panose="020F0502020204030204" pitchFamily="34" charset="0"/>
              </a:rPr>
              <a:t>Amen</a:t>
            </a:r>
            <a:endParaRPr lang="en-GB" sz="3600" dirty="0">
              <a:effectLst/>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5738955" y="0"/>
            <a:ext cx="6453045" cy="7778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chemeClr val="accent5">
                    <a:lumMod val="75000"/>
                  </a:schemeClr>
                </a:solidFill>
              </a:rPr>
              <a:t>Further Learning (KS2)</a:t>
            </a:r>
            <a:endParaRPr>
              <a:solidFill>
                <a:schemeClr val="accent5">
                  <a:lumMod val="75000"/>
                </a:schemeClr>
              </a:solidFill>
            </a:endParaRPr>
          </a:p>
        </p:txBody>
      </p:sp>
      <p:pic>
        <p:nvPicPr>
          <p:cNvPr id="5" name="Picture 4">
            <a:extLst>
              <a:ext uri="{FF2B5EF4-FFF2-40B4-BE49-F238E27FC236}">
                <a16:creationId xmlns:a16="http://schemas.microsoft.com/office/drawing/2014/main" id="{F6E66144-CB9B-4045-B1C7-E1A9994ED1BC}"/>
              </a:ext>
            </a:extLst>
          </p:cNvPr>
          <p:cNvPicPr>
            <a:picLocks noChangeAspect="1"/>
          </p:cNvPicPr>
          <p:nvPr/>
        </p:nvPicPr>
        <p:blipFill>
          <a:blip r:embed="rId3"/>
          <a:stretch>
            <a:fillRect/>
          </a:stretch>
        </p:blipFill>
        <p:spPr>
          <a:xfrm>
            <a:off x="223157" y="29369"/>
            <a:ext cx="4677598" cy="6632688"/>
          </a:xfrm>
          <a:prstGeom prst="rect">
            <a:avLst/>
          </a:prstGeom>
        </p:spPr>
      </p:pic>
      <p:pic>
        <p:nvPicPr>
          <p:cNvPr id="6" name="Picture 5">
            <a:extLst>
              <a:ext uri="{FF2B5EF4-FFF2-40B4-BE49-F238E27FC236}">
                <a16:creationId xmlns:a16="http://schemas.microsoft.com/office/drawing/2014/main" id="{381A8F96-8F75-4099-9F37-130662477AB5}"/>
              </a:ext>
            </a:extLst>
          </p:cNvPr>
          <p:cNvPicPr>
            <a:picLocks noChangeAspect="1"/>
          </p:cNvPicPr>
          <p:nvPr/>
        </p:nvPicPr>
        <p:blipFill>
          <a:blip r:embed="rId4"/>
          <a:stretch>
            <a:fillRect/>
          </a:stretch>
        </p:blipFill>
        <p:spPr>
          <a:xfrm>
            <a:off x="5918570" y="1365503"/>
            <a:ext cx="4212771" cy="52965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02502-DC6B-411B-96D4-93F8FEB27EA5}"/>
              </a:ext>
            </a:extLst>
          </p:cNvPr>
          <p:cNvSpPr>
            <a:spLocks noGrp="1"/>
          </p:cNvSpPr>
          <p:nvPr>
            <p:ph type="title"/>
          </p:nvPr>
        </p:nvSpPr>
        <p:spPr/>
        <p:txBody>
          <a:bodyPr/>
          <a:lstStyle/>
          <a:p>
            <a:r>
              <a:rPr lang="en-GB"/>
              <a:t>Further learning </a:t>
            </a:r>
          </a:p>
        </p:txBody>
      </p:sp>
      <p:sp>
        <p:nvSpPr>
          <p:cNvPr id="4" name="Text Placeholder 3">
            <a:extLst>
              <a:ext uri="{FF2B5EF4-FFF2-40B4-BE49-F238E27FC236}">
                <a16:creationId xmlns:a16="http://schemas.microsoft.com/office/drawing/2014/main" id="{51784F1D-E588-4810-AB16-878955CAF0DA}"/>
              </a:ext>
            </a:extLst>
          </p:cNvPr>
          <p:cNvSpPr>
            <a:spLocks noGrp="1"/>
          </p:cNvSpPr>
          <p:nvPr>
            <p:ph type="body" idx="1"/>
          </p:nvPr>
        </p:nvSpPr>
        <p:spPr/>
        <p:txBody>
          <a:bodyPr/>
          <a:lstStyle/>
          <a:p>
            <a:pPr marL="114300" indent="0">
              <a:buNone/>
            </a:pPr>
            <a:r>
              <a:rPr lang="en-GB"/>
              <a:t>Alternative activity: For a mature Year 6 group </a:t>
            </a:r>
            <a:r>
              <a:rPr lang="en-GB" dirty="0"/>
              <a:t>discussions </a:t>
            </a:r>
            <a:r>
              <a:rPr lang="en-GB"/>
              <a:t>can be held around the modernisation of GRT culture.</a:t>
            </a:r>
            <a:r>
              <a:rPr lang="en-GB" dirty="0"/>
              <a:t> </a:t>
            </a:r>
            <a:endParaRPr lang="en-GB"/>
          </a:p>
          <a:p>
            <a:pPr marL="114300" indent="0">
              <a:buNone/>
            </a:pPr>
            <a:r>
              <a:rPr lang="en-GB"/>
              <a:t>Stimulus:</a:t>
            </a:r>
            <a:endParaRPr lang="en-GB">
              <a:hlinkClick r:id="rId2"/>
            </a:endParaRPr>
          </a:p>
          <a:p>
            <a:r>
              <a:rPr lang="en-GB">
                <a:hlinkClick r:id="rId2"/>
              </a:rPr>
              <a:t>The erosion of Nomadism (</a:t>
            </a:r>
            <a:r>
              <a:rPr lang="en-GB" dirty="0">
                <a:hlinkClick r:id="rId2"/>
              </a:rPr>
              <a:t>Youtube</a:t>
            </a:r>
            <a:r>
              <a:rPr lang="en-GB">
                <a:hlinkClick r:id="rId2"/>
              </a:rPr>
              <a:t>)</a:t>
            </a:r>
            <a:r>
              <a:rPr lang="en-GB"/>
              <a:t> by London Gypsies &amp; Travellers</a:t>
            </a:r>
          </a:p>
          <a:p>
            <a:r>
              <a:rPr lang="en-GB">
                <a:hlinkClick r:id="rId3"/>
              </a:rPr>
              <a:t>How persecuted travellers survive the modern world (</a:t>
            </a:r>
            <a:r>
              <a:rPr lang="en-GB" dirty="0">
                <a:hlinkClick r:id="rId3"/>
              </a:rPr>
              <a:t>Youtube</a:t>
            </a:r>
            <a:r>
              <a:rPr lang="en-GB">
                <a:hlinkClick r:id="rId3"/>
              </a:rPr>
              <a:t>)</a:t>
            </a:r>
            <a:r>
              <a:rPr lang="en-GB"/>
              <a:t> by Story Seeker</a:t>
            </a:r>
            <a:r>
              <a:rPr lang="en-GB" dirty="0"/>
              <a:t> </a:t>
            </a:r>
            <a:endParaRPr lang="en-GB"/>
          </a:p>
        </p:txBody>
      </p:sp>
    </p:spTree>
    <p:extLst>
      <p:ext uri="{BB962C8B-B14F-4D97-AF65-F5344CB8AC3E}">
        <p14:creationId xmlns:p14="http://schemas.microsoft.com/office/powerpoint/2010/main" val="392783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US"/>
              <a:t>SPIRITUAL DEVELOPMENT </a:t>
            </a:r>
            <a:br>
              <a:rPr lang="en-US"/>
            </a:br>
            <a:r>
              <a:rPr lang="en-US"/>
              <a:t>(practical ways to help us explore faith and develop spiritually at home together)</a:t>
            </a:r>
            <a:endParaRPr/>
          </a:p>
        </p:txBody>
      </p:sp>
      <p:sp>
        <p:nvSpPr>
          <p:cNvPr id="147" name="Google Shape;14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Experiences that can help us encounter:</a:t>
            </a:r>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Watch the short film by the </a:t>
            </a:r>
            <a:r>
              <a:rPr lang="en-US" sz="2600" u="sng">
                <a:solidFill>
                  <a:schemeClr val="hlink"/>
                </a:solidFill>
                <a:latin typeface="Arial"/>
                <a:ea typeface="Arial"/>
                <a:cs typeface="Arial"/>
                <a:sym typeface="Arial"/>
                <a:hlinkClick r:id="rId3"/>
              </a:rPr>
              <a:t>London Gyps</a:t>
            </a:r>
            <a:r>
              <a:rPr lang="en-US" sz="2600" u="sng">
                <a:solidFill>
                  <a:schemeClr val="hlink"/>
                </a:solidFill>
                <a:hlinkClick r:id="rId3"/>
              </a:rPr>
              <a:t>y</a:t>
            </a:r>
            <a:r>
              <a:rPr lang="en-US" sz="2600" u="sng">
                <a:solidFill>
                  <a:schemeClr val="hlink"/>
                </a:solidFill>
                <a:latin typeface="Arial"/>
                <a:ea typeface="Arial"/>
                <a:cs typeface="Arial"/>
                <a:sym typeface="Arial"/>
                <a:hlinkClick r:id="rId3"/>
              </a:rPr>
              <a:t> and </a:t>
            </a:r>
            <a:r>
              <a:rPr lang="en-US" sz="2600" u="sng" err="1">
                <a:solidFill>
                  <a:schemeClr val="hlink"/>
                </a:solidFill>
                <a:latin typeface="Arial"/>
                <a:ea typeface="Arial"/>
                <a:cs typeface="Arial"/>
                <a:sym typeface="Arial"/>
                <a:hlinkClick r:id="rId3"/>
              </a:rPr>
              <a:t>Travellers</a:t>
            </a:r>
            <a:r>
              <a:rPr lang="en-US" sz="2600">
                <a:latin typeface="Arial"/>
                <a:ea typeface="Arial"/>
                <a:cs typeface="Arial"/>
                <a:sym typeface="Arial"/>
              </a:rPr>
              <a:t> Unit celebrating 25 years as an independent charity.</a:t>
            </a:r>
            <a:endParaRPr sz="2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a:solidFill>
                  <a:schemeClr val="hlink"/>
                </a:solidFill>
                <a:latin typeface="Arial"/>
                <a:ea typeface="Arial"/>
                <a:cs typeface="Arial"/>
                <a:sym typeface="Arial"/>
                <a:hlinkClick r:id="rId4"/>
              </a:rPr>
              <a:t>Gyps</a:t>
            </a:r>
            <a:r>
              <a:rPr lang="en-US" sz="2600" u="sng">
                <a:solidFill>
                  <a:schemeClr val="hlink"/>
                </a:solidFill>
                <a:hlinkClick r:id="rId4"/>
              </a:rPr>
              <a:t>y</a:t>
            </a:r>
            <a:r>
              <a:rPr lang="en-US" sz="2600" u="sng">
                <a:solidFill>
                  <a:schemeClr val="hlink"/>
                </a:solidFill>
                <a:latin typeface="Arial"/>
                <a:ea typeface="Arial"/>
                <a:cs typeface="Arial"/>
                <a:sym typeface="Arial"/>
                <a:hlinkClick r:id="rId4"/>
              </a:rPr>
              <a:t> Traveller Moment</a:t>
            </a:r>
            <a:r>
              <a:rPr lang="en-US" sz="2600">
                <a:latin typeface="Arial"/>
                <a:ea typeface="Arial"/>
                <a:cs typeface="Arial"/>
                <a:sym typeface="Arial"/>
              </a:rPr>
              <a:t> website to learn more about Gypsy Roma and </a:t>
            </a:r>
            <a:r>
              <a:rPr lang="en-US" sz="2600" err="1">
                <a:latin typeface="Arial"/>
                <a:ea typeface="Arial"/>
                <a:cs typeface="Arial"/>
                <a:sym typeface="Arial"/>
              </a:rPr>
              <a:t>Traveller's</a:t>
            </a:r>
            <a:r>
              <a:rPr lang="en-US" sz="2600">
                <a:latin typeface="Arial"/>
                <a:ea typeface="Arial"/>
                <a:cs typeface="Arial"/>
                <a:sym typeface="Arial"/>
              </a:rPr>
              <a:t> history and culture.</a:t>
            </a:r>
            <a:endParaRPr sz="2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a:solidFill>
                  <a:schemeClr val="hlink"/>
                </a:solidFill>
                <a:latin typeface="Arial"/>
                <a:ea typeface="Arial"/>
                <a:cs typeface="Arial"/>
                <a:sym typeface="Arial"/>
                <a:hlinkClick r:id="rId5"/>
              </a:rPr>
              <a:t>Gordan Boswell Romany Museum</a:t>
            </a:r>
            <a:r>
              <a:rPr lang="en-US" sz="2600">
                <a:latin typeface="Arial"/>
                <a:ea typeface="Arial"/>
                <a:cs typeface="Arial"/>
                <a:sym typeface="Arial"/>
              </a:rPr>
              <a:t> in Spalding.</a:t>
            </a:r>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err="1">
                <a:solidFill>
                  <a:schemeClr val="hlink"/>
                </a:solidFill>
                <a:latin typeface="Arial"/>
                <a:ea typeface="Arial"/>
                <a:cs typeface="Arial"/>
                <a:sym typeface="Arial"/>
                <a:hlinkClick r:id="rId6"/>
              </a:rPr>
              <a:t>Streetlife</a:t>
            </a:r>
            <a:r>
              <a:rPr lang="en-US" sz="2600" u="sng">
                <a:solidFill>
                  <a:schemeClr val="hlink"/>
                </a:solidFill>
                <a:latin typeface="Arial"/>
                <a:ea typeface="Arial"/>
                <a:cs typeface="Arial"/>
                <a:sym typeface="Arial"/>
                <a:hlinkClick r:id="rId6"/>
              </a:rPr>
              <a:t> Museum</a:t>
            </a:r>
            <a:r>
              <a:rPr lang="en-US" sz="2600">
                <a:latin typeface="Arial"/>
                <a:ea typeface="Arial"/>
                <a:cs typeface="Arial"/>
                <a:sym typeface="Arial"/>
              </a:rPr>
              <a:t> in Hull.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02d160abb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References &amp; Further Reading</a:t>
            </a:r>
            <a:endParaRPr/>
          </a:p>
        </p:txBody>
      </p:sp>
      <p:sp>
        <p:nvSpPr>
          <p:cNvPr id="153" name="Google Shape;153;g202d160abba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41934" algn="l" rtl="0">
              <a:lnSpc>
                <a:spcPct val="90000"/>
              </a:lnSpc>
              <a:spcBef>
                <a:spcPts val="0"/>
              </a:spcBef>
              <a:spcAft>
                <a:spcPts val="0"/>
              </a:spcAft>
              <a:buClr>
                <a:schemeClr val="dk1"/>
              </a:buClr>
              <a:buSzPts val="2800"/>
              <a:buChar char="•"/>
            </a:pPr>
            <a:r>
              <a:rPr lang="en-US"/>
              <a:t>Denied a future? The rights to education Roma/Gypsy &amp; Traveller children in Europe (Save the Children, 2001).</a:t>
            </a:r>
            <a:endParaRPr/>
          </a:p>
          <a:p>
            <a:pPr marL="228600" lvl="0" indent="-241934" algn="l" rtl="0">
              <a:lnSpc>
                <a:spcPct val="90000"/>
              </a:lnSpc>
              <a:spcBef>
                <a:spcPts val="1000"/>
              </a:spcBef>
              <a:spcAft>
                <a:spcPts val="0"/>
              </a:spcAft>
              <a:buClr>
                <a:schemeClr val="dk1"/>
              </a:buClr>
              <a:buSzPts val="2800"/>
              <a:buChar char="•"/>
            </a:pPr>
            <a:r>
              <a:rPr lang="en-US"/>
              <a:t>The Education of Gypsy and Traveller Children towards inclusion and educational achievement (Christine O'Hanlon and Pat Holmes, 2004).</a:t>
            </a:r>
            <a:endParaRPr/>
          </a:p>
          <a:p>
            <a:pPr marL="228600" lvl="0" indent="-241934" algn="l" rtl="0">
              <a:lnSpc>
                <a:spcPct val="90000"/>
              </a:lnSpc>
              <a:spcBef>
                <a:spcPts val="1000"/>
              </a:spcBef>
              <a:spcAft>
                <a:spcPts val="0"/>
              </a:spcAft>
              <a:buClr>
                <a:schemeClr val="dk1"/>
              </a:buClr>
              <a:buSzPts val="2800"/>
              <a:buChar char="•"/>
            </a:pPr>
            <a:r>
              <a:rPr lang="en-US"/>
              <a:t>Romani Culture and Gypsy Identity (Edited by Thomas Acton and Gary Mundy, 1997)</a:t>
            </a:r>
            <a:endParaRPr/>
          </a:p>
          <a:p>
            <a:pPr marL="228600" lvl="0" indent="-241934" algn="l" rtl="0">
              <a:lnSpc>
                <a:spcPct val="90000"/>
              </a:lnSpc>
              <a:spcBef>
                <a:spcPts val="1000"/>
              </a:spcBef>
              <a:spcAft>
                <a:spcPts val="0"/>
              </a:spcAft>
              <a:buClr>
                <a:schemeClr val="dk1"/>
              </a:buClr>
              <a:buSzPts val="2800"/>
              <a:buChar char="•"/>
            </a:pPr>
            <a:r>
              <a:rPr lang="en-US"/>
              <a:t>The Gypsy and The State: The Ethnic Cleansing of British Society (Derek Hawes and Barbara Perez, 1996)</a:t>
            </a:r>
            <a:endParaRPr/>
          </a:p>
          <a:p>
            <a:pPr marL="228600" lvl="0" indent="-241934" algn="l" rtl="0">
              <a:lnSpc>
                <a:spcPct val="90000"/>
              </a:lnSpc>
              <a:spcBef>
                <a:spcPts val="1000"/>
              </a:spcBef>
              <a:spcAft>
                <a:spcPts val="0"/>
              </a:spcAft>
              <a:buClr>
                <a:schemeClr val="dk1"/>
              </a:buClr>
              <a:buSzPts val="2800"/>
              <a:buChar char="•"/>
            </a:pPr>
            <a:r>
              <a:rPr lang="en-US" u="sng">
                <a:solidFill>
                  <a:schemeClr val="hlink"/>
                </a:solidFill>
                <a:hlinkClick r:id="rId3"/>
              </a:rPr>
              <a:t>Friends, Families &amp; </a:t>
            </a:r>
            <a:r>
              <a:rPr lang="en-US" u="sng" err="1">
                <a:solidFill>
                  <a:schemeClr val="hlink"/>
                </a:solidFill>
                <a:hlinkClick r:id="rId3"/>
              </a:rPr>
              <a:t>Travellers</a:t>
            </a:r>
            <a:r>
              <a:rPr lang="en-US" u="sng">
                <a:solidFill>
                  <a:schemeClr val="hlink"/>
                </a:solidFill>
                <a:hlinkClick r:id="rId3"/>
              </a:rPr>
              <a:t> – Getting a fair deal for Gypsies, Roma and </a:t>
            </a:r>
            <a:r>
              <a:rPr lang="en-US" u="sng" err="1">
                <a:solidFill>
                  <a:schemeClr val="hlink"/>
                </a:solidFill>
                <a:hlinkClick r:id="rId3"/>
              </a:rPr>
              <a:t>Travellers</a:t>
            </a:r>
            <a:endParaRPr/>
          </a:p>
          <a:p>
            <a:pPr marL="228600" lvl="0" indent="-64135"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CDC9D20-4257-4C38-B406-2A68956306E6}"/>
              </a:ext>
            </a:extLst>
          </p:cNvPr>
          <p:cNvSpPr txBox="1">
            <a:spLocks/>
          </p:cNvSpPr>
          <p:nvPr/>
        </p:nvSpPr>
        <p:spPr>
          <a:xfrm>
            <a:off x="289289" y="172446"/>
            <a:ext cx="12013472" cy="88168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solidFill>
                  <a:schemeClr val="accent5">
                    <a:lumMod val="75000"/>
                  </a:schemeClr>
                </a:solidFill>
              </a:rPr>
              <a:t>Family and culture: Freedom in your identity</a:t>
            </a:r>
          </a:p>
        </p:txBody>
      </p:sp>
      <p:pic>
        <p:nvPicPr>
          <p:cNvPr id="8" name="Picture 4" descr="Gypsy, Roma and Traveller History Month | Here and Now, Defining  multicultural marketing">
            <a:extLst>
              <a:ext uri="{FF2B5EF4-FFF2-40B4-BE49-F238E27FC236}">
                <a16:creationId xmlns:a16="http://schemas.microsoft.com/office/drawing/2014/main" id="{E2C96459-0550-4313-9F3F-456AB8505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166" y="3812161"/>
            <a:ext cx="3251845" cy="21694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ravellermovement.org.uk/static/8337ee9c64c9a75e4aa09d45f302653c/93b68/grthm-embassy-23-06-11-069-scaled-e1629977207275.jpg">
            <a:extLst>
              <a:ext uri="{FF2B5EF4-FFF2-40B4-BE49-F238E27FC236}">
                <a16:creationId xmlns:a16="http://schemas.microsoft.com/office/drawing/2014/main" id="{13F89671-5CD3-EA1C-0F7C-F27A2CADC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64" y="1285806"/>
            <a:ext cx="3115194" cy="20375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237C194-B4C7-701A-6241-93822B997EA7}"/>
              </a:ext>
            </a:extLst>
          </p:cNvPr>
          <p:cNvPicPr>
            <a:picLocks noChangeAspect="1"/>
          </p:cNvPicPr>
          <p:nvPr/>
        </p:nvPicPr>
        <p:blipFill>
          <a:blip r:embed="rId5"/>
          <a:stretch>
            <a:fillRect/>
          </a:stretch>
        </p:blipFill>
        <p:spPr>
          <a:xfrm>
            <a:off x="8765167" y="1285806"/>
            <a:ext cx="3251845" cy="1888237"/>
          </a:xfrm>
          <a:prstGeom prst="rect">
            <a:avLst/>
          </a:prstGeom>
        </p:spPr>
      </p:pic>
      <p:pic>
        <p:nvPicPr>
          <p:cNvPr id="11" name="Picture 10">
            <a:extLst>
              <a:ext uri="{FF2B5EF4-FFF2-40B4-BE49-F238E27FC236}">
                <a16:creationId xmlns:a16="http://schemas.microsoft.com/office/drawing/2014/main" id="{3B35E979-682C-49E7-935D-801A6E38BD2C}"/>
              </a:ext>
            </a:extLst>
          </p:cNvPr>
          <p:cNvPicPr>
            <a:picLocks noChangeAspect="1"/>
          </p:cNvPicPr>
          <p:nvPr/>
        </p:nvPicPr>
        <p:blipFill>
          <a:blip r:embed="rId6"/>
          <a:stretch>
            <a:fillRect/>
          </a:stretch>
        </p:blipFill>
        <p:spPr>
          <a:xfrm>
            <a:off x="104142" y="3736009"/>
            <a:ext cx="3133216" cy="2093198"/>
          </a:xfrm>
          <a:prstGeom prst="rect">
            <a:avLst/>
          </a:prstGeom>
        </p:spPr>
      </p:pic>
      <p:grpSp>
        <p:nvGrpSpPr>
          <p:cNvPr id="14" name="Group 13">
            <a:extLst>
              <a:ext uri="{FF2B5EF4-FFF2-40B4-BE49-F238E27FC236}">
                <a16:creationId xmlns:a16="http://schemas.microsoft.com/office/drawing/2014/main" id="{35EAA6D1-4E92-40EB-7080-04E8BFF3300C}"/>
              </a:ext>
            </a:extLst>
          </p:cNvPr>
          <p:cNvGrpSpPr/>
          <p:nvPr/>
        </p:nvGrpSpPr>
        <p:grpSpPr>
          <a:xfrm>
            <a:off x="3732302" y="1180938"/>
            <a:ext cx="4555943" cy="4800669"/>
            <a:chOff x="7382333" y="979715"/>
            <a:chExt cx="4555943" cy="4800669"/>
          </a:xfrm>
          <a:solidFill>
            <a:srgbClr val="FFFFCC"/>
          </a:solidFill>
        </p:grpSpPr>
        <p:sp>
          <p:nvSpPr>
            <p:cNvPr id="15" name="Title 2">
              <a:extLst>
                <a:ext uri="{FF2B5EF4-FFF2-40B4-BE49-F238E27FC236}">
                  <a16:creationId xmlns:a16="http://schemas.microsoft.com/office/drawing/2014/main" id="{66E26F11-3579-C7C8-1F7B-9CC8080D6448}"/>
                </a:ext>
              </a:extLst>
            </p:cNvPr>
            <p:cNvSpPr txBox="1">
              <a:spLocks/>
            </p:cNvSpPr>
            <p:nvPr/>
          </p:nvSpPr>
          <p:spPr>
            <a:xfrm>
              <a:off x="7382333" y="2400300"/>
              <a:ext cx="4555943" cy="3380084"/>
            </a:xfrm>
            <a:prstGeom prst="rect">
              <a:avLst/>
            </a:prstGeom>
            <a:grp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4000" dirty="0">
                  <a:solidFill>
                    <a:schemeClr val="accent5">
                      <a:lumMod val="75000"/>
                    </a:schemeClr>
                  </a:solidFill>
                </a:rPr>
                <a:t>What have we learnt so far about Gypsy, Roma and Traveller heritage families? </a:t>
              </a:r>
              <a:endParaRPr lang="en-GB" sz="4000">
                <a:solidFill>
                  <a:schemeClr val="accent5">
                    <a:lumMod val="75000"/>
                  </a:schemeClr>
                </a:solidFill>
              </a:endParaRPr>
            </a:p>
          </p:txBody>
        </p:sp>
        <p:pic>
          <p:nvPicPr>
            <p:cNvPr id="16" name="Picture 4" descr="Think Pair Share Learning Strategy Online | by Chelsea Bullock | Medium">
              <a:extLst>
                <a:ext uri="{FF2B5EF4-FFF2-40B4-BE49-F238E27FC236}">
                  <a16:creationId xmlns:a16="http://schemas.microsoft.com/office/drawing/2014/main" id="{4A393C4F-F6C2-80D3-A7A7-00B3F0D340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2333" y="979715"/>
              <a:ext cx="4546877" cy="1733316"/>
            </a:xfrm>
            <a:prstGeom prst="rect">
              <a:avLst/>
            </a:prstGeom>
            <a:grpFill/>
          </p:spPr>
        </p:pic>
      </p:grpSp>
    </p:spTree>
    <p:extLst>
      <p:ext uri="{BB962C8B-B14F-4D97-AF65-F5344CB8AC3E}">
        <p14:creationId xmlns:p14="http://schemas.microsoft.com/office/powerpoint/2010/main" val="243585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59050-8FB4-4072-AAF3-65CF84118F7E}"/>
              </a:ext>
            </a:extLst>
          </p:cNvPr>
          <p:cNvSpPr>
            <a:spLocks noGrp="1"/>
          </p:cNvSpPr>
          <p:nvPr>
            <p:ph type="title"/>
          </p:nvPr>
        </p:nvSpPr>
        <p:spPr>
          <a:xfrm>
            <a:off x="872836" y="167721"/>
            <a:ext cx="10806545" cy="676275"/>
          </a:xfrm>
        </p:spPr>
        <p:txBody>
          <a:bodyPr>
            <a:normAutofit fontScale="90000"/>
          </a:bodyPr>
          <a:lstStyle/>
          <a:p>
            <a:pPr algn="ctr"/>
            <a:r>
              <a:rPr lang="en-GB">
                <a:solidFill>
                  <a:schemeClr val="accent5">
                    <a:lumMod val="75000"/>
                  </a:schemeClr>
                </a:solidFill>
              </a:rPr>
              <a:t>What is Culture?</a:t>
            </a:r>
            <a:endParaRPr lang="en-GB"/>
          </a:p>
        </p:txBody>
      </p:sp>
      <p:sp>
        <p:nvSpPr>
          <p:cNvPr id="3" name="Speech Bubble: Rectangle with Corners Rounded 2">
            <a:extLst>
              <a:ext uri="{FF2B5EF4-FFF2-40B4-BE49-F238E27FC236}">
                <a16:creationId xmlns:a16="http://schemas.microsoft.com/office/drawing/2014/main" id="{F1801A9C-611E-E962-554E-A19B7EA0D905}"/>
              </a:ext>
            </a:extLst>
          </p:cNvPr>
          <p:cNvSpPr/>
          <p:nvPr/>
        </p:nvSpPr>
        <p:spPr>
          <a:xfrm>
            <a:off x="6483927" y="983673"/>
            <a:ext cx="5306290" cy="5063836"/>
          </a:xfrm>
          <a:prstGeom prst="wedgeRoundRectCallout">
            <a:avLst>
              <a:gd name="adj1" fmla="val -54357"/>
              <a:gd name="adj2" fmla="val 570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a:t>Culture is how we live our lives. It includes the food we eat, the clothes we wear, the language we speak, and the traditions we have. It includes special things we do with our family, like holidays, songs, and dances.</a:t>
            </a:r>
            <a:endParaRPr lang="en-GB" sz="2600" dirty="0"/>
          </a:p>
          <a:p>
            <a:pPr algn="ctr"/>
            <a:r>
              <a:rPr lang="en-GB" sz="2600" dirty="0"/>
              <a:t>Globally, groups have various elements to their culture, which makes them unique and special.</a:t>
            </a:r>
            <a:endParaRPr lang="en-GB">
              <a:cs typeface="Arial"/>
            </a:endParaRPr>
          </a:p>
        </p:txBody>
      </p:sp>
      <p:pic>
        <p:nvPicPr>
          <p:cNvPr id="6" name="Picture 5">
            <a:extLst>
              <a:ext uri="{FF2B5EF4-FFF2-40B4-BE49-F238E27FC236}">
                <a16:creationId xmlns:a16="http://schemas.microsoft.com/office/drawing/2014/main" id="{7F79E8DE-9551-E6A1-3DCA-CD5689DAF20D}"/>
              </a:ext>
            </a:extLst>
          </p:cNvPr>
          <p:cNvPicPr>
            <a:picLocks noChangeAspect="1"/>
          </p:cNvPicPr>
          <p:nvPr/>
        </p:nvPicPr>
        <p:blipFill rotWithShape="1">
          <a:blip r:embed="rId2"/>
          <a:srcRect t="8545" b="17855"/>
          <a:stretch/>
        </p:blipFill>
        <p:spPr>
          <a:xfrm>
            <a:off x="443346" y="797428"/>
            <a:ext cx="5652654" cy="5892851"/>
          </a:xfrm>
          <a:prstGeom prst="rect">
            <a:avLst/>
          </a:prstGeom>
        </p:spPr>
      </p:pic>
    </p:spTree>
    <p:extLst>
      <p:ext uri="{BB962C8B-B14F-4D97-AF65-F5344CB8AC3E}">
        <p14:creationId xmlns:p14="http://schemas.microsoft.com/office/powerpoint/2010/main" val="113732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59050-8FB4-4072-AAF3-65CF84118F7E}"/>
              </a:ext>
            </a:extLst>
          </p:cNvPr>
          <p:cNvSpPr>
            <a:spLocks noGrp="1"/>
          </p:cNvSpPr>
          <p:nvPr>
            <p:ph type="title"/>
          </p:nvPr>
        </p:nvSpPr>
        <p:spPr>
          <a:xfrm>
            <a:off x="872836" y="167721"/>
            <a:ext cx="10806545" cy="676275"/>
          </a:xfrm>
        </p:spPr>
        <p:txBody>
          <a:bodyPr>
            <a:normAutofit fontScale="90000"/>
          </a:bodyPr>
          <a:lstStyle/>
          <a:p>
            <a:r>
              <a:rPr lang="en-GB">
                <a:solidFill>
                  <a:schemeClr val="accent5">
                    <a:lumMod val="75000"/>
                  </a:schemeClr>
                </a:solidFill>
              </a:rPr>
              <a:t>What Does Family and Culture Mean to You?</a:t>
            </a:r>
            <a:endParaRPr lang="en-GB"/>
          </a:p>
        </p:txBody>
      </p:sp>
      <p:pic>
        <p:nvPicPr>
          <p:cNvPr id="9" name="Picture 8" descr="Think Pair Share Learning Strategy Online | by Chelsea Bullock | Medium">
            <a:extLst>
              <a:ext uri="{FF2B5EF4-FFF2-40B4-BE49-F238E27FC236}">
                <a16:creationId xmlns:a16="http://schemas.microsoft.com/office/drawing/2014/main" id="{765BAAC9-874A-40D8-91E8-4637B0502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177" y="5223291"/>
            <a:ext cx="3173187" cy="1209651"/>
          </a:xfrm>
          <a:prstGeom prst="rect">
            <a:avLst/>
          </a:prstGeom>
          <a:solidFill>
            <a:srgbClr val="FFFFCC"/>
          </a:solidFill>
        </p:spPr>
      </p:pic>
      <p:sp>
        <p:nvSpPr>
          <p:cNvPr id="2" name="Thought Bubble: Cloud 1">
            <a:extLst>
              <a:ext uri="{FF2B5EF4-FFF2-40B4-BE49-F238E27FC236}">
                <a16:creationId xmlns:a16="http://schemas.microsoft.com/office/drawing/2014/main" id="{A2114BE0-B62D-BF76-3CC5-8CD1B455329E}"/>
              </a:ext>
            </a:extLst>
          </p:cNvPr>
          <p:cNvSpPr/>
          <p:nvPr/>
        </p:nvSpPr>
        <p:spPr>
          <a:xfrm>
            <a:off x="623454" y="1284142"/>
            <a:ext cx="4959928" cy="325322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3200"/>
          </a:p>
          <a:p>
            <a:pPr algn="ctr"/>
            <a:r>
              <a:rPr lang="en-GB" sz="3200"/>
              <a:t>What cultural things do you do with your family?</a:t>
            </a:r>
            <a:endParaRPr lang="en-GB" sz="3200">
              <a:cs typeface="Arial"/>
            </a:endParaRPr>
          </a:p>
          <a:p>
            <a:pPr algn="ctr"/>
            <a:endParaRPr lang="en-GB" sz="3200"/>
          </a:p>
        </p:txBody>
      </p:sp>
      <p:sp>
        <p:nvSpPr>
          <p:cNvPr id="5" name="Thought Bubble: Cloud 4">
            <a:extLst>
              <a:ext uri="{FF2B5EF4-FFF2-40B4-BE49-F238E27FC236}">
                <a16:creationId xmlns:a16="http://schemas.microsoft.com/office/drawing/2014/main" id="{0D0B198E-C10F-1E80-FA91-897CFBB12507}"/>
              </a:ext>
            </a:extLst>
          </p:cNvPr>
          <p:cNvSpPr/>
          <p:nvPr/>
        </p:nvSpPr>
        <p:spPr>
          <a:xfrm>
            <a:off x="6490855" y="1353415"/>
            <a:ext cx="4959928" cy="325322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a:t>Why is it important to celebrate your culture freely?</a:t>
            </a:r>
            <a:endParaRPr lang="en-GB" sz="2400"/>
          </a:p>
        </p:txBody>
      </p:sp>
    </p:spTree>
    <p:extLst>
      <p:ext uri="{BB962C8B-B14F-4D97-AF65-F5344CB8AC3E}">
        <p14:creationId xmlns:p14="http://schemas.microsoft.com/office/powerpoint/2010/main" val="307765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59050-8FB4-4072-AAF3-65CF84118F7E}"/>
              </a:ext>
            </a:extLst>
          </p:cNvPr>
          <p:cNvSpPr>
            <a:spLocks noGrp="1"/>
          </p:cNvSpPr>
          <p:nvPr>
            <p:ph type="title"/>
          </p:nvPr>
        </p:nvSpPr>
        <p:spPr>
          <a:xfrm>
            <a:off x="573314" y="365125"/>
            <a:ext cx="10780486" cy="676275"/>
          </a:xfrm>
        </p:spPr>
        <p:txBody>
          <a:bodyPr>
            <a:noAutofit/>
          </a:bodyPr>
          <a:lstStyle/>
          <a:p>
            <a:pPr algn="ctr"/>
            <a:r>
              <a:rPr lang="en-GB" sz="3200" dirty="0">
                <a:solidFill>
                  <a:schemeClr val="accent5">
                    <a:lumMod val="75000"/>
                  </a:schemeClr>
                </a:solidFill>
              </a:rPr>
              <a:t>Examples of Gypsy, Roma and Traveller people in the UK</a:t>
            </a:r>
            <a:endParaRPr lang="en-US" dirty="0">
              <a:solidFill>
                <a:schemeClr val="accent5">
                  <a:lumMod val="75000"/>
                </a:schemeClr>
              </a:solidFill>
            </a:endParaRPr>
          </a:p>
        </p:txBody>
      </p:sp>
      <p:pic>
        <p:nvPicPr>
          <p:cNvPr id="3076" name="Picture 4" descr="2013-10-16-43.jpg">
            <a:extLst>
              <a:ext uri="{FF2B5EF4-FFF2-40B4-BE49-F238E27FC236}">
                <a16:creationId xmlns:a16="http://schemas.microsoft.com/office/drawing/2014/main" id="{9F4B7CEE-3173-43D7-BF5D-DA3000853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6" t="6289" r="6004" b="8508"/>
          <a:stretch/>
        </p:blipFill>
        <p:spPr bwMode="auto">
          <a:xfrm>
            <a:off x="574977" y="1041038"/>
            <a:ext cx="3276589" cy="394033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6C1EFC5E-912B-8EC9-74FF-5B9DF4EDED10}"/>
              </a:ext>
            </a:extLst>
          </p:cNvPr>
          <p:cNvSpPr/>
          <p:nvPr/>
        </p:nvSpPr>
        <p:spPr>
          <a:xfrm>
            <a:off x="481844" y="5235678"/>
            <a:ext cx="10806544" cy="114434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400" dirty="0"/>
              <a:t>These families live in different parts of the UK and have different traditions.</a:t>
            </a:r>
          </a:p>
          <a:p>
            <a:r>
              <a:rPr lang="en-GB" sz="2400" dirty="0"/>
              <a:t>But they all value family and culture. Every family is unique and special! </a:t>
            </a:r>
            <a:endParaRPr lang="en-GB" sz="2400" dirty="0">
              <a:cs typeface="Arial"/>
            </a:endParaRPr>
          </a:p>
        </p:txBody>
      </p:sp>
      <p:pic>
        <p:nvPicPr>
          <p:cNvPr id="3" name="Picture 2" descr="I'm a Romany Gypsy – why is racism against us still acceptable? | Grace  Claire O'Neill | The Guardian">
            <a:extLst>
              <a:ext uri="{FF2B5EF4-FFF2-40B4-BE49-F238E27FC236}">
                <a16:creationId xmlns:a16="http://schemas.microsoft.com/office/drawing/2014/main" id="{881CD53F-9F4C-2720-A985-6E8931392C13}"/>
              </a:ext>
            </a:extLst>
          </p:cNvPr>
          <p:cNvPicPr>
            <a:picLocks noChangeAspect="1"/>
          </p:cNvPicPr>
          <p:nvPr/>
        </p:nvPicPr>
        <p:blipFill>
          <a:blip r:embed="rId3"/>
          <a:stretch>
            <a:fillRect/>
          </a:stretch>
        </p:blipFill>
        <p:spPr>
          <a:xfrm>
            <a:off x="7428971" y="1041929"/>
            <a:ext cx="4429125" cy="2657475"/>
          </a:xfrm>
          <a:prstGeom prst="rect">
            <a:avLst/>
          </a:prstGeom>
        </p:spPr>
      </p:pic>
      <p:pic>
        <p:nvPicPr>
          <p:cNvPr id="5" name="Picture 4" descr="Traveller families: 'We just want to live on the land we legally own' - BBC  News">
            <a:extLst>
              <a:ext uri="{FF2B5EF4-FFF2-40B4-BE49-F238E27FC236}">
                <a16:creationId xmlns:a16="http://schemas.microsoft.com/office/drawing/2014/main" id="{7BEEADEC-B25A-92A5-02FD-E5BDB47C05D5}"/>
              </a:ext>
            </a:extLst>
          </p:cNvPr>
          <p:cNvPicPr>
            <a:picLocks noChangeAspect="1"/>
          </p:cNvPicPr>
          <p:nvPr/>
        </p:nvPicPr>
        <p:blipFill>
          <a:blip r:embed="rId4"/>
          <a:stretch>
            <a:fillRect/>
          </a:stretch>
        </p:blipFill>
        <p:spPr>
          <a:xfrm>
            <a:off x="4199467" y="2846387"/>
            <a:ext cx="3784600" cy="2130425"/>
          </a:xfrm>
          <a:prstGeom prst="rect">
            <a:avLst/>
          </a:prstGeom>
        </p:spPr>
      </p:pic>
    </p:spTree>
    <p:extLst>
      <p:ext uri="{BB962C8B-B14F-4D97-AF65-F5344CB8AC3E}">
        <p14:creationId xmlns:p14="http://schemas.microsoft.com/office/powerpoint/2010/main" val="10008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59050-8FB4-4072-AAF3-65CF84118F7E}"/>
              </a:ext>
            </a:extLst>
          </p:cNvPr>
          <p:cNvSpPr>
            <a:spLocks noGrp="1"/>
          </p:cNvSpPr>
          <p:nvPr>
            <p:ph type="title"/>
          </p:nvPr>
        </p:nvSpPr>
        <p:spPr>
          <a:xfrm>
            <a:off x="573314" y="365125"/>
            <a:ext cx="10780486" cy="676275"/>
          </a:xfrm>
        </p:spPr>
        <p:txBody>
          <a:bodyPr>
            <a:noAutofit/>
          </a:bodyPr>
          <a:lstStyle/>
          <a:p>
            <a:pPr algn="ctr"/>
            <a:r>
              <a:rPr lang="en-GB" sz="3200" dirty="0">
                <a:solidFill>
                  <a:schemeClr val="accent5">
                    <a:lumMod val="75000"/>
                  </a:schemeClr>
                </a:solidFill>
              </a:rPr>
              <a:t>Examples of Gypsy, Roma and Traveller people worldwide</a:t>
            </a:r>
            <a:endParaRPr lang="en-US" dirty="0">
              <a:solidFill>
                <a:schemeClr val="accent5">
                  <a:lumMod val="75000"/>
                </a:schemeClr>
              </a:solidFill>
            </a:endParaRPr>
          </a:p>
        </p:txBody>
      </p:sp>
      <p:sp>
        <p:nvSpPr>
          <p:cNvPr id="6" name="Text Placeholder 2">
            <a:extLst>
              <a:ext uri="{FF2B5EF4-FFF2-40B4-BE49-F238E27FC236}">
                <a16:creationId xmlns:a16="http://schemas.microsoft.com/office/drawing/2014/main" id="{5C02A142-003C-4C13-AF6E-7AF32987FF4E}"/>
              </a:ext>
            </a:extLst>
          </p:cNvPr>
          <p:cNvSpPr txBox="1">
            <a:spLocks/>
          </p:cNvSpPr>
          <p:nvPr/>
        </p:nvSpPr>
        <p:spPr>
          <a:xfrm>
            <a:off x="4259502" y="4280521"/>
            <a:ext cx="4159930" cy="6434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800" err="1"/>
              <a:t>Bopa</a:t>
            </a:r>
            <a:r>
              <a:rPr lang="en-GB" sz="1800"/>
              <a:t> &amp; </a:t>
            </a:r>
            <a:r>
              <a:rPr lang="en-GB" sz="1800" err="1"/>
              <a:t>Kalbeliya</a:t>
            </a:r>
            <a:r>
              <a:rPr lang="en-GB" sz="1800"/>
              <a:t> gypsy tribe of India</a:t>
            </a:r>
          </a:p>
        </p:txBody>
      </p:sp>
      <p:pic>
        <p:nvPicPr>
          <p:cNvPr id="3074" name="Picture 2" descr="gypsy in pushkar camel fair, fairs &amp; festivals of Rajasthan, fashion of kalbeliya women">
            <a:extLst>
              <a:ext uri="{FF2B5EF4-FFF2-40B4-BE49-F238E27FC236}">
                <a16:creationId xmlns:a16="http://schemas.microsoft.com/office/drawing/2014/main" id="{C7A68042-9A7A-4F53-8593-C3DAE689F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40"/>
          <a:stretch/>
        </p:blipFill>
        <p:spPr bwMode="auto">
          <a:xfrm>
            <a:off x="4177235" y="1423192"/>
            <a:ext cx="4324464" cy="28752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608138A3-A633-4E4B-A01D-BC5767592A41}"/>
              </a:ext>
            </a:extLst>
          </p:cNvPr>
          <p:cNvSpPr txBox="1">
            <a:spLocks/>
          </p:cNvSpPr>
          <p:nvPr/>
        </p:nvSpPr>
        <p:spPr>
          <a:xfrm>
            <a:off x="8786704" y="4306191"/>
            <a:ext cx="2961542" cy="6344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800" dirty="0"/>
              <a:t>Irish travellers in the USA</a:t>
            </a:r>
          </a:p>
        </p:txBody>
      </p:sp>
      <p:pic>
        <p:nvPicPr>
          <p:cNvPr id="3080" name="Picture 8" descr="alt">
            <a:extLst>
              <a:ext uri="{FF2B5EF4-FFF2-40B4-BE49-F238E27FC236}">
                <a16:creationId xmlns:a16="http://schemas.microsoft.com/office/drawing/2014/main" id="{3C07DE61-93D4-4B10-978E-5AB4D3E0A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496" y="1405263"/>
            <a:ext cx="2956859" cy="28941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a:extLst>
              <a:ext uri="{FF2B5EF4-FFF2-40B4-BE49-F238E27FC236}">
                <a16:creationId xmlns:a16="http://schemas.microsoft.com/office/drawing/2014/main" id="{0EAF638F-5C88-49A3-A854-2307484226C5}"/>
              </a:ext>
            </a:extLst>
          </p:cNvPr>
          <p:cNvSpPr txBox="1">
            <a:spLocks/>
          </p:cNvSpPr>
          <p:nvPr/>
        </p:nvSpPr>
        <p:spPr>
          <a:xfrm>
            <a:off x="257727" y="4306375"/>
            <a:ext cx="3528259" cy="6255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lgn="ctr">
              <a:buNone/>
            </a:pPr>
            <a:r>
              <a:rPr lang="en-GB" sz="1800" dirty="0"/>
              <a:t>Roma people in </a:t>
            </a:r>
            <a:r>
              <a:rPr lang="en-GB" sz="1800"/>
              <a:t>Macedonia</a:t>
            </a:r>
            <a:endParaRPr lang="en-US"/>
          </a:p>
        </p:txBody>
      </p:sp>
      <p:sp>
        <p:nvSpPr>
          <p:cNvPr id="10" name="Speech Bubble: Rectangle with Corners Rounded 9">
            <a:extLst>
              <a:ext uri="{FF2B5EF4-FFF2-40B4-BE49-F238E27FC236}">
                <a16:creationId xmlns:a16="http://schemas.microsoft.com/office/drawing/2014/main" id="{6C1EFC5E-912B-8EC9-74FF-5B9DF4EDED10}"/>
              </a:ext>
            </a:extLst>
          </p:cNvPr>
          <p:cNvSpPr/>
          <p:nvPr/>
        </p:nvSpPr>
        <p:spPr>
          <a:xfrm>
            <a:off x="481844" y="5235678"/>
            <a:ext cx="10806544" cy="114434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t>These families live in different countries and have different traditions.</a:t>
            </a:r>
          </a:p>
          <a:p>
            <a:r>
              <a:rPr lang="en-GB" sz="2400"/>
              <a:t>But they all value family and culture. Every family is unique and special! </a:t>
            </a:r>
          </a:p>
        </p:txBody>
      </p:sp>
      <p:pic>
        <p:nvPicPr>
          <p:cNvPr id="2" name="Picture 1" descr="Roma dancing in Skopje, North Macedonia">
            <a:extLst>
              <a:ext uri="{FF2B5EF4-FFF2-40B4-BE49-F238E27FC236}">
                <a16:creationId xmlns:a16="http://schemas.microsoft.com/office/drawing/2014/main" id="{DD657C2C-F886-EB3C-6D9E-136D541D8755}"/>
              </a:ext>
            </a:extLst>
          </p:cNvPr>
          <p:cNvPicPr>
            <a:picLocks noChangeAspect="1"/>
          </p:cNvPicPr>
          <p:nvPr/>
        </p:nvPicPr>
        <p:blipFill rotWithShape="1">
          <a:blip r:embed="rId4"/>
          <a:srcRect l="7601" b="-315"/>
          <a:stretch/>
        </p:blipFill>
        <p:spPr>
          <a:xfrm>
            <a:off x="258234" y="1408579"/>
            <a:ext cx="3520390" cy="2866487"/>
          </a:xfrm>
          <a:prstGeom prst="rect">
            <a:avLst/>
          </a:prstGeom>
        </p:spPr>
      </p:pic>
    </p:spTree>
    <p:extLst>
      <p:ext uri="{BB962C8B-B14F-4D97-AF65-F5344CB8AC3E}">
        <p14:creationId xmlns:p14="http://schemas.microsoft.com/office/powerpoint/2010/main" val="139985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779D-280B-4E4A-8D69-5A46F99F02E1}"/>
              </a:ext>
            </a:extLst>
          </p:cNvPr>
          <p:cNvSpPr>
            <a:spLocks noGrp="1"/>
          </p:cNvSpPr>
          <p:nvPr>
            <p:ph type="title"/>
          </p:nvPr>
        </p:nvSpPr>
        <p:spPr>
          <a:xfrm>
            <a:off x="363747" y="5691"/>
            <a:ext cx="11162581" cy="1325563"/>
          </a:xfrm>
        </p:spPr>
        <p:txBody>
          <a:bodyPr/>
          <a:lstStyle/>
          <a:p>
            <a:pPr algn="ctr"/>
            <a:r>
              <a:rPr lang="en-US" dirty="0">
                <a:solidFill>
                  <a:srgbClr val="A02B93"/>
                </a:solidFill>
              </a:rPr>
              <a:t>We are more than one identity, and show love to all.</a:t>
            </a:r>
          </a:p>
        </p:txBody>
      </p:sp>
      <p:sp>
        <p:nvSpPr>
          <p:cNvPr id="3" name="Text Placeholder 2">
            <a:extLst>
              <a:ext uri="{FF2B5EF4-FFF2-40B4-BE49-F238E27FC236}">
                <a16:creationId xmlns:a16="http://schemas.microsoft.com/office/drawing/2014/main" id="{CAC127F9-7E2B-1CF2-72C8-BF1443CC9853}"/>
              </a:ext>
            </a:extLst>
          </p:cNvPr>
          <p:cNvSpPr>
            <a:spLocks noGrp="1"/>
          </p:cNvSpPr>
          <p:nvPr>
            <p:ph type="body" idx="1"/>
          </p:nvPr>
        </p:nvSpPr>
        <p:spPr>
          <a:xfrm>
            <a:off x="507521" y="1566833"/>
            <a:ext cx="5023449" cy="1317716"/>
          </a:xfrm>
        </p:spPr>
        <p:txBody>
          <a:bodyPr>
            <a:noAutofit/>
          </a:bodyPr>
          <a:lstStyle/>
          <a:p>
            <a:pPr marL="114300" indent="0">
              <a:buNone/>
            </a:pPr>
            <a:r>
              <a:rPr lang="en-US" b="1" i="1"/>
              <a:t>Even so the body is not made up of one part but of many. </a:t>
            </a:r>
            <a:endParaRPr lang="en-US"/>
          </a:p>
          <a:p>
            <a:pPr marL="114300" indent="0" algn="r">
              <a:buNone/>
            </a:pPr>
            <a:r>
              <a:rPr lang="en-US" i="1"/>
              <a:t>1 Corinthians 12:14</a:t>
            </a:r>
            <a:endParaRPr lang="en-US"/>
          </a:p>
        </p:txBody>
      </p:sp>
      <p:sp>
        <p:nvSpPr>
          <p:cNvPr id="4" name="Text Placeholder 3">
            <a:extLst>
              <a:ext uri="{FF2B5EF4-FFF2-40B4-BE49-F238E27FC236}">
                <a16:creationId xmlns:a16="http://schemas.microsoft.com/office/drawing/2014/main" id="{74878885-A3AB-5E5F-D13D-5F0D27D91045}"/>
              </a:ext>
            </a:extLst>
          </p:cNvPr>
          <p:cNvSpPr>
            <a:spLocks noGrp="1"/>
          </p:cNvSpPr>
          <p:nvPr>
            <p:ph type="body" idx="2"/>
          </p:nvPr>
        </p:nvSpPr>
        <p:spPr>
          <a:xfrm>
            <a:off x="6905446" y="1566832"/>
            <a:ext cx="4304581" cy="1317716"/>
          </a:xfrm>
        </p:spPr>
        <p:txBody>
          <a:bodyPr>
            <a:noAutofit/>
          </a:bodyPr>
          <a:lstStyle/>
          <a:p>
            <a:pPr marL="114300" indent="0">
              <a:buNone/>
            </a:pPr>
            <a:r>
              <a:rPr lang="en-US" b="1" i="1"/>
              <a:t>Love one another. As I have loved you, so you must love one another.</a:t>
            </a:r>
            <a:r>
              <a:rPr lang="en-US" i="1"/>
              <a:t> </a:t>
            </a:r>
            <a:endParaRPr lang="en-US"/>
          </a:p>
          <a:p>
            <a:pPr marL="114300" indent="0" algn="r">
              <a:buNone/>
            </a:pPr>
            <a:r>
              <a:rPr lang="en-US" i="1"/>
              <a:t>John 13:34</a:t>
            </a:r>
            <a:endParaRPr lang="en-US"/>
          </a:p>
        </p:txBody>
      </p:sp>
      <p:pic>
        <p:nvPicPr>
          <p:cNvPr id="5" name="Picture 4" descr="Traveller way of life and traditions are 'dying out'">
            <a:extLst>
              <a:ext uri="{FF2B5EF4-FFF2-40B4-BE49-F238E27FC236}">
                <a16:creationId xmlns:a16="http://schemas.microsoft.com/office/drawing/2014/main" id="{BE43056D-EDB3-E46B-1E1C-E6C295FD3A9F}"/>
              </a:ext>
            </a:extLst>
          </p:cNvPr>
          <p:cNvPicPr>
            <a:picLocks noChangeAspect="1"/>
          </p:cNvPicPr>
          <p:nvPr/>
        </p:nvPicPr>
        <p:blipFill>
          <a:blip r:embed="rId2"/>
          <a:stretch>
            <a:fillRect/>
          </a:stretch>
        </p:blipFill>
        <p:spPr>
          <a:xfrm>
            <a:off x="511834" y="3434117"/>
            <a:ext cx="4914180" cy="3037764"/>
          </a:xfrm>
          <a:prstGeom prst="rect">
            <a:avLst/>
          </a:prstGeom>
        </p:spPr>
      </p:pic>
      <p:pic>
        <p:nvPicPr>
          <p:cNvPr id="6" name="Picture 5" descr="A person holding a child&#10;&#10;Description automatically generated">
            <a:extLst>
              <a:ext uri="{FF2B5EF4-FFF2-40B4-BE49-F238E27FC236}">
                <a16:creationId xmlns:a16="http://schemas.microsoft.com/office/drawing/2014/main" id="{2C8F5921-1722-26BA-535B-BD9C28FFC3CC}"/>
              </a:ext>
            </a:extLst>
          </p:cNvPr>
          <p:cNvPicPr>
            <a:picLocks noChangeAspect="1"/>
          </p:cNvPicPr>
          <p:nvPr/>
        </p:nvPicPr>
        <p:blipFill>
          <a:blip r:embed="rId3"/>
          <a:stretch>
            <a:fillRect/>
          </a:stretch>
        </p:blipFill>
        <p:spPr>
          <a:xfrm>
            <a:off x="7026843" y="3435380"/>
            <a:ext cx="4076161" cy="3035241"/>
          </a:xfrm>
          <a:prstGeom prst="rect">
            <a:avLst/>
          </a:prstGeom>
        </p:spPr>
      </p:pic>
    </p:spTree>
    <p:extLst>
      <p:ext uri="{BB962C8B-B14F-4D97-AF65-F5344CB8AC3E}">
        <p14:creationId xmlns:p14="http://schemas.microsoft.com/office/powerpoint/2010/main" val="207091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60C-1C42-F569-E33E-F48A581C723F}"/>
              </a:ext>
            </a:extLst>
          </p:cNvPr>
          <p:cNvSpPr>
            <a:spLocks noGrp="1"/>
          </p:cNvSpPr>
          <p:nvPr>
            <p:ph type="title"/>
          </p:nvPr>
        </p:nvSpPr>
        <p:spPr>
          <a:xfrm>
            <a:off x="58882" y="88036"/>
            <a:ext cx="12074236" cy="653184"/>
          </a:xfrm>
        </p:spPr>
        <p:txBody>
          <a:bodyPr>
            <a:normAutofit/>
          </a:bodyPr>
          <a:lstStyle/>
          <a:p>
            <a:r>
              <a:rPr lang="en-GB" sz="3600">
                <a:solidFill>
                  <a:schemeClr val="accent5"/>
                </a:solidFill>
              </a:rPr>
              <a:t>Bible Story of the Week - Joseph and His Colourful Coat</a:t>
            </a:r>
          </a:p>
        </p:txBody>
      </p:sp>
      <p:pic>
        <p:nvPicPr>
          <p:cNvPr id="3074" name="Picture 2" descr="Image result for joseph and his colourful coat">
            <a:extLst>
              <a:ext uri="{FF2B5EF4-FFF2-40B4-BE49-F238E27FC236}">
                <a16:creationId xmlns:a16="http://schemas.microsoft.com/office/drawing/2014/main" id="{3420DFB5-9FBB-1640-235E-5577A3A0F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346" y="1059007"/>
            <a:ext cx="2838915" cy="3693102"/>
          </a:xfrm>
          <a:prstGeom prst="rect">
            <a:avLst/>
          </a:prstGeom>
          <a:noFill/>
          <a:extLst>
            <a:ext uri="{909E8E84-426E-40DD-AFC4-6F175D3DCCD1}">
              <a14:hiddenFill xmlns:a14="http://schemas.microsoft.com/office/drawing/2010/main">
                <a:solidFill>
                  <a:srgbClr val="FFFFFF"/>
                </a:solidFill>
              </a14:hiddenFill>
            </a:ext>
          </a:extLst>
        </p:spPr>
      </p:pic>
      <p:sp>
        <p:nvSpPr>
          <p:cNvPr id="3" name="Scroll: Horizontal 2">
            <a:extLst>
              <a:ext uri="{FF2B5EF4-FFF2-40B4-BE49-F238E27FC236}">
                <a16:creationId xmlns:a16="http://schemas.microsoft.com/office/drawing/2014/main" id="{C1D49D31-E40F-F14E-5455-D799A878CB2D}"/>
              </a:ext>
            </a:extLst>
          </p:cNvPr>
          <p:cNvSpPr/>
          <p:nvPr/>
        </p:nvSpPr>
        <p:spPr>
          <a:xfrm>
            <a:off x="166254" y="852055"/>
            <a:ext cx="8617528" cy="5687291"/>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Joseph was Jacob’s favourite son. To show his love, Jacob gives Joseph a special coat in many colours. This colourful coat made Joseph’s brothers jealous. One day, they did something unkind to Joseph and sent him far away. Even though Joseph was far from home, he always remembered his family and stayed true to himself. Joseph's story teaches us to stay true to who we are and always to value our families.</a:t>
            </a:r>
          </a:p>
        </p:txBody>
      </p:sp>
    </p:spTree>
    <p:extLst>
      <p:ext uri="{BB962C8B-B14F-4D97-AF65-F5344CB8AC3E}">
        <p14:creationId xmlns:p14="http://schemas.microsoft.com/office/powerpoint/2010/main" val="138767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6BAC-6E22-7641-BEB6-695B7C1A3064}"/>
              </a:ext>
            </a:extLst>
          </p:cNvPr>
          <p:cNvSpPr>
            <a:spLocks noGrp="1"/>
          </p:cNvSpPr>
          <p:nvPr>
            <p:ph type="title"/>
          </p:nvPr>
        </p:nvSpPr>
        <p:spPr>
          <a:xfrm>
            <a:off x="762000" y="88035"/>
            <a:ext cx="10515600" cy="694748"/>
          </a:xfrm>
        </p:spPr>
        <p:txBody>
          <a:bodyPr>
            <a:normAutofit fontScale="90000"/>
          </a:bodyPr>
          <a:lstStyle/>
          <a:p>
            <a:pPr algn="ctr"/>
            <a:r>
              <a:rPr lang="en-GB">
                <a:solidFill>
                  <a:schemeClr val="accent5"/>
                </a:solidFill>
              </a:rPr>
              <a:t>Reflection - What We Can Learn from Joseph</a:t>
            </a:r>
          </a:p>
        </p:txBody>
      </p:sp>
      <p:sp>
        <p:nvSpPr>
          <p:cNvPr id="5" name="Speech Bubble: Rectangle with Corners Rounded 4">
            <a:extLst>
              <a:ext uri="{FF2B5EF4-FFF2-40B4-BE49-F238E27FC236}">
                <a16:creationId xmlns:a16="http://schemas.microsoft.com/office/drawing/2014/main" id="{FAB1F72B-F9F5-D818-8A45-5DE5EE334B0D}"/>
              </a:ext>
            </a:extLst>
          </p:cNvPr>
          <p:cNvSpPr/>
          <p:nvPr/>
        </p:nvSpPr>
        <p:spPr>
          <a:xfrm>
            <a:off x="871973" y="1814946"/>
            <a:ext cx="6380882" cy="3498272"/>
          </a:xfrm>
          <a:prstGeom prst="wedgeRoundRectCallout">
            <a:avLst>
              <a:gd name="adj1" fmla="val -41351"/>
              <a:gd name="adj2" fmla="val 595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t>Joseph’s colourful coat made him feel special and reminded him of his father’s love. What special clothes, traditions or customs make us and our families feel special? </a:t>
            </a:r>
          </a:p>
        </p:txBody>
      </p:sp>
      <p:pic>
        <p:nvPicPr>
          <p:cNvPr id="6" name="Picture 2" descr="Image result for joseph and his colourful coat">
            <a:extLst>
              <a:ext uri="{FF2B5EF4-FFF2-40B4-BE49-F238E27FC236}">
                <a16:creationId xmlns:a16="http://schemas.microsoft.com/office/drawing/2014/main" id="{E863FA62-EB17-ABE7-4E87-1DAA28E8D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328" y="1059006"/>
            <a:ext cx="3729934" cy="485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773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B7AC28-FCC8-4973-8999-048E378E447A}">
  <ds:schemaRefs>
    <ds:schemaRef ds:uri="2f4ed505-7171-43be-8ee8-c15c98cbd63a"/>
    <ds:schemaRef ds:uri="b77e63f3-463a-48f2-af4f-dd21ffe33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5365C3-5B11-462C-B2FE-9FA8A4BFAFDC}">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77e63f3-463a-48f2-af4f-dd21ffe333f8"/>
    <ds:schemaRef ds:uri="http://purl.org/dc/dcmitype/"/>
    <ds:schemaRef ds:uri="http://purl.org/dc/terms/"/>
    <ds:schemaRef ds:uri="2f4ed505-7171-43be-8ee8-c15c98cbd63a"/>
    <ds:schemaRef ds:uri="http://www.w3.org/XML/1998/namespace"/>
  </ds:schemaRefs>
</ds:datastoreItem>
</file>

<file path=customXml/itemProps3.xml><?xml version="1.0" encoding="utf-8"?>
<ds:datastoreItem xmlns:ds="http://schemas.openxmlformats.org/officeDocument/2006/customXml" ds:itemID="{7660A92A-4DDE-4CF5-8FF8-0587E7AA3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Widescreen</PresentationFormat>
  <Paragraphs>68</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What is Culture?</vt:lpstr>
      <vt:lpstr>What Does Family and Culture Mean to You?</vt:lpstr>
      <vt:lpstr>Examples of Gypsy, Roma and Traveller people in the UK</vt:lpstr>
      <vt:lpstr>Examples of Gypsy, Roma and Traveller people worldwide</vt:lpstr>
      <vt:lpstr>We are more than one identity, and show love to all.</vt:lpstr>
      <vt:lpstr>Bible Story of the Week - Joseph and His Colourful Coat</vt:lpstr>
      <vt:lpstr>Reflection - What We Can Learn from Joseph</vt:lpstr>
      <vt:lpstr>How should we treat Gypsy, Roma and Traveller culture with respect? </vt:lpstr>
      <vt:lpstr>Gathering</vt:lpstr>
      <vt:lpstr>Further Learning (KS2)</vt:lpstr>
      <vt:lpstr>Further learning </vt:lpstr>
      <vt:lpstr>SPIRITUAL DEVELOPMENT  (practical ways to help us explore faith and develop spiritually at home together)</vt:lpstr>
      <vt:lpstr>References &amp;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Olulari</dc:creator>
  <cp:lastModifiedBy>Elizabeth Olulari</cp:lastModifiedBy>
  <cp:revision>57</cp:revision>
  <dcterms:created xsi:type="dcterms:W3CDTF">2024-05-10T20:04:29Z</dcterms:created>
  <dcterms:modified xsi:type="dcterms:W3CDTF">2024-06-21T08:16:17Z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